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256" r:id="rId2"/>
    <p:sldId id="259" r:id="rId3"/>
    <p:sldId id="258" r:id="rId4"/>
    <p:sldId id="271" r:id="rId5"/>
    <p:sldId id="277" r:id="rId6"/>
    <p:sldId id="279" r:id="rId7"/>
    <p:sldId id="272" r:id="rId8"/>
    <p:sldId id="275" r:id="rId9"/>
    <p:sldId id="260" r:id="rId10"/>
    <p:sldId id="276" r:id="rId11"/>
    <p:sldId id="261" r:id="rId12"/>
    <p:sldId id="280" r:id="rId13"/>
    <p:sldId id="263" r:id="rId14"/>
    <p:sldId id="262" r:id="rId15"/>
    <p:sldId id="264" r:id="rId16"/>
    <p:sldId id="265" r:id="rId17"/>
    <p:sldId id="267" r:id="rId18"/>
    <p:sldId id="269" r:id="rId19"/>
    <p:sldId id="268" r:id="rId20"/>
    <p:sldId id="281" r:id="rId21"/>
    <p:sldId id="273" r:id="rId22"/>
    <p:sldId id="274"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163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 Id="rId2"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 Id="rId2"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4CD0C38-5484-A947-BD30-FBD6C406003C}" type="datetimeFigureOut">
              <a:rPr lang="en-US" smtClean="0"/>
              <a:t>6/4/12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D29E821-F646-AC46-A71D-A4D27F0439B8}" type="slidenum">
              <a:rPr lang="en-US" smtClean="0"/>
              <a:t>‹#›</a:t>
            </a:fld>
            <a:endParaRPr lang="en-US"/>
          </a:p>
        </p:txBody>
      </p:sp>
    </p:spTree>
    <p:extLst>
      <p:ext uri="{BB962C8B-B14F-4D97-AF65-F5344CB8AC3E}">
        <p14:creationId xmlns:p14="http://schemas.microsoft.com/office/powerpoint/2010/main" val="22930276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4E34A8-EE84-D84E-B549-FBD8FA703A2C}" type="datetimeFigureOut">
              <a:rPr lang="en-US" smtClean="0"/>
              <a:t>6/3/12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EB7AA0-A28F-4A42-8CD7-6346346DC9F4}" type="slidenum">
              <a:rPr lang="en-US" smtClean="0"/>
              <a:t>‹#›</a:t>
            </a:fld>
            <a:endParaRPr lang="en-US" dirty="0"/>
          </a:p>
        </p:txBody>
      </p:sp>
    </p:spTree>
    <p:extLst>
      <p:ext uri="{BB962C8B-B14F-4D97-AF65-F5344CB8AC3E}">
        <p14:creationId xmlns:p14="http://schemas.microsoft.com/office/powerpoint/2010/main" val="75365757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Xiao et al = </a:t>
            </a:r>
            <a:r>
              <a:rPr lang="en-US" sz="1200" b="0" i="0" u="none" strike="noStrike" kern="1200" baseline="0" dirty="0" smtClean="0">
                <a:solidFill>
                  <a:schemeClr val="tx1"/>
                </a:solidFill>
                <a:latin typeface="+mn-lt"/>
                <a:ea typeface="+mn-ea"/>
                <a:cs typeface="+mn-cs"/>
              </a:rPr>
              <a:t>Based on their error analysis, the authors indicate two shortcomings when trying to find the correct translation of a given phrase. First, frequency may not provide sufficient information to distinguish between translation candidates, which is why we take rareness into account when scoring translation candidates. Another problem is, like any other heuristic, that there may be cases where the heuristic fails and there are multiple senses per discourse.</a:t>
            </a:r>
          </a:p>
          <a:p>
            <a:endParaRPr lang="en-US" sz="1200" b="0" i="0" u="none" strike="noStrike" kern="1200" baseline="0" dirty="0" smtClean="0">
              <a:solidFill>
                <a:schemeClr val="tx1"/>
              </a:solidFill>
              <a:latin typeface="+mn-lt"/>
              <a:ea typeface="+mn-ea"/>
              <a:cs typeface="+mn-cs"/>
            </a:endParaRPr>
          </a:p>
          <a:p>
            <a:r>
              <a:rPr lang="en-US" dirty="0" smtClean="0"/>
              <a:t>(</a:t>
            </a:r>
            <a:r>
              <a:rPr lang="en-US" sz="1200" i="1" dirty="0" smtClean="0"/>
              <a:t>Gimenez&amp;Marquez’07; Liu </a:t>
            </a:r>
            <a:r>
              <a:rPr lang="pl-PL" sz="1200" i="1" dirty="0" smtClean="0"/>
              <a:t>et al.’10; Brown’08</a:t>
            </a:r>
            <a:r>
              <a:rPr lang="pl-PL" dirty="0" smtClean="0"/>
              <a:t>)</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1EB7AA0-A28F-4A42-8CD7-6346346DC9F4}" type="slidenum">
              <a:rPr lang="en-US" smtClean="0"/>
              <a:t>3</a:t>
            </a:fld>
            <a:endParaRPr lang="en-US" dirty="0"/>
          </a:p>
        </p:txBody>
      </p:sp>
    </p:spTree>
    <p:extLst>
      <p:ext uri="{BB962C8B-B14F-4D97-AF65-F5344CB8AC3E}">
        <p14:creationId xmlns:p14="http://schemas.microsoft.com/office/powerpoint/2010/main" val="2529113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i="1" dirty="0" smtClean="0"/>
              <a:t>Hiero</a:t>
            </a:r>
            <a:r>
              <a:rPr lang="en-US" dirty="0" smtClean="0"/>
              <a:t>-style synchronous context-free grammar (SCFG)</a:t>
            </a:r>
          </a:p>
          <a:p>
            <a:endParaRPr lang="en-US" dirty="0"/>
          </a:p>
        </p:txBody>
      </p:sp>
      <p:sp>
        <p:nvSpPr>
          <p:cNvPr id="4" name="Slide Number Placeholder 3"/>
          <p:cNvSpPr>
            <a:spLocks noGrp="1"/>
          </p:cNvSpPr>
          <p:nvPr>
            <p:ph type="sldNum" sz="quarter" idx="10"/>
          </p:nvPr>
        </p:nvSpPr>
        <p:spPr/>
        <p:txBody>
          <a:bodyPr/>
          <a:lstStyle/>
          <a:p>
            <a:fld id="{11EB7AA0-A28F-4A42-8CD7-6346346DC9F4}" type="slidenum">
              <a:rPr lang="en-US" smtClean="0"/>
              <a:t>4</a:t>
            </a:fld>
            <a:endParaRPr lang="en-US" dirty="0"/>
          </a:p>
        </p:txBody>
      </p:sp>
    </p:spTree>
    <p:extLst>
      <p:ext uri="{BB962C8B-B14F-4D97-AF65-F5344CB8AC3E}">
        <p14:creationId xmlns:p14="http://schemas.microsoft.com/office/powerpoint/2010/main" val="1582857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Three features in mt system’s translation model</a:t>
            </a:r>
          </a:p>
          <a:p>
            <a:pPr lvl="1"/>
            <a:r>
              <a:rPr lang="en-US" dirty="0" smtClean="0"/>
              <a:t>Score for each rule …</a:t>
            </a:r>
          </a:p>
          <a:p>
            <a:endParaRPr lang="en-US" dirty="0" smtClean="0"/>
          </a:p>
          <a:p>
            <a:r>
              <a:rPr lang="en-US" dirty="0" smtClean="0"/>
              <a:t>Two pass decoding</a:t>
            </a:r>
          </a:p>
          <a:p>
            <a:endParaRPr lang="en-US" dirty="0" smtClean="0"/>
          </a:p>
          <a:p>
            <a:r>
              <a:rPr lang="en-US" dirty="0" smtClean="0"/>
              <a:t>Goal = Biasing model with doc-lvel context</a:t>
            </a:r>
          </a:p>
          <a:p>
            <a:endParaRPr lang="en-US" dirty="0"/>
          </a:p>
        </p:txBody>
      </p:sp>
      <p:sp>
        <p:nvSpPr>
          <p:cNvPr id="4" name="Slide Number Placeholder 3"/>
          <p:cNvSpPr>
            <a:spLocks noGrp="1"/>
          </p:cNvSpPr>
          <p:nvPr>
            <p:ph type="sldNum" sz="quarter" idx="10"/>
          </p:nvPr>
        </p:nvSpPr>
        <p:spPr/>
        <p:txBody>
          <a:bodyPr/>
          <a:lstStyle/>
          <a:p>
            <a:fld id="{11EB7AA0-A28F-4A42-8CD7-6346346DC9F4}" type="slidenum">
              <a:rPr lang="en-US" smtClean="0"/>
              <a:t>9</a:t>
            </a:fld>
            <a:endParaRPr lang="en-US" dirty="0"/>
          </a:p>
        </p:txBody>
      </p:sp>
    </p:spTree>
    <p:extLst>
      <p:ext uri="{BB962C8B-B14F-4D97-AF65-F5344CB8AC3E}">
        <p14:creationId xmlns:p14="http://schemas.microsoft.com/office/powerpoint/2010/main" val="3621707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11EB7AA0-A28F-4A42-8CD7-6346346DC9F4}" type="slidenum">
              <a:rPr lang="en-US" smtClean="0"/>
              <a:t>10</a:t>
            </a:fld>
            <a:endParaRPr lang="en-US" dirty="0"/>
          </a:p>
        </p:txBody>
      </p:sp>
    </p:spTree>
    <p:extLst>
      <p:ext uri="{BB962C8B-B14F-4D97-AF65-F5344CB8AC3E}">
        <p14:creationId xmlns:p14="http://schemas.microsoft.com/office/powerpoint/2010/main" val="3621707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EB7AA0-A28F-4A42-8CD7-6346346DC9F4}" type="slidenum">
              <a:rPr lang="en-US" smtClean="0"/>
              <a:t>16</a:t>
            </a:fld>
            <a:endParaRPr lang="en-US" dirty="0"/>
          </a:p>
        </p:txBody>
      </p:sp>
    </p:spTree>
    <p:extLst>
      <p:ext uri="{BB962C8B-B14F-4D97-AF65-F5344CB8AC3E}">
        <p14:creationId xmlns:p14="http://schemas.microsoft.com/office/powerpoint/2010/main" val="762359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 on How to describe</a:t>
            </a:r>
            <a:r>
              <a:rPr lang="en-US" baseline="0" dirty="0" smtClean="0"/>
              <a:t> third case</a:t>
            </a:r>
            <a:endParaRPr lang="en-US" dirty="0"/>
          </a:p>
        </p:txBody>
      </p:sp>
      <p:sp>
        <p:nvSpPr>
          <p:cNvPr id="4" name="Slide Number Placeholder 3"/>
          <p:cNvSpPr>
            <a:spLocks noGrp="1"/>
          </p:cNvSpPr>
          <p:nvPr>
            <p:ph type="sldNum" sz="quarter" idx="10"/>
          </p:nvPr>
        </p:nvSpPr>
        <p:spPr/>
        <p:txBody>
          <a:bodyPr/>
          <a:lstStyle/>
          <a:p>
            <a:fld id="{11EB7AA0-A28F-4A42-8CD7-6346346DC9F4}" type="slidenum">
              <a:rPr lang="en-US" smtClean="0"/>
              <a:t>18</a:t>
            </a:fld>
            <a:endParaRPr lang="en-US" dirty="0"/>
          </a:p>
        </p:txBody>
      </p:sp>
    </p:spTree>
    <p:extLst>
      <p:ext uri="{BB962C8B-B14F-4D97-AF65-F5344CB8AC3E}">
        <p14:creationId xmlns:p14="http://schemas.microsoft.com/office/powerpoint/2010/main" val="206381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 we </a:t>
            </a:r>
            <a:r>
              <a:rPr lang="en-US" dirty="0" smtClean="0"/>
              <a:t>are at the beginning of exploring</a:t>
            </a:r>
            <a:r>
              <a:rPr lang="en-US" baseline="0" dirty="0" smtClean="0"/>
              <a:t> this new perspective in mt research. And </a:t>
            </a:r>
            <a:r>
              <a:rPr lang="en-US" dirty="0" smtClean="0"/>
              <a:t>still left with lots of questions to answer, but this work has shown that it</a:t>
            </a:r>
            <a:r>
              <a:rPr lang="en-US" baseline="0" dirty="0" smtClean="0"/>
              <a:t> is worthwhile to look beyond he sentence </a:t>
            </a:r>
            <a:r>
              <a:rPr lang="en-US" baseline="0" dirty="0" smtClean="0"/>
              <a:t>level  in translation context, </a:t>
            </a:r>
            <a:r>
              <a:rPr lang="en-US" baseline="0" dirty="0" smtClean="0"/>
              <a:t>and I hope that more MT researchers start doing the same.</a:t>
            </a:r>
            <a:endParaRPr lang="en-US" dirty="0" smtClean="0"/>
          </a:p>
        </p:txBody>
      </p:sp>
      <p:sp>
        <p:nvSpPr>
          <p:cNvPr id="4" name="Slide Number Placeholder 3"/>
          <p:cNvSpPr>
            <a:spLocks noGrp="1"/>
          </p:cNvSpPr>
          <p:nvPr>
            <p:ph type="sldNum" sz="quarter" idx="10"/>
          </p:nvPr>
        </p:nvSpPr>
        <p:spPr/>
        <p:txBody>
          <a:bodyPr/>
          <a:lstStyle/>
          <a:p>
            <a:fld id="{11EB7AA0-A28F-4A42-8CD7-6346346DC9F4}" type="slidenum">
              <a:rPr lang="en-US" smtClean="0"/>
              <a:t>19</a:t>
            </a:fld>
            <a:endParaRPr lang="en-US" dirty="0"/>
          </a:p>
        </p:txBody>
      </p:sp>
    </p:spTree>
    <p:extLst>
      <p:ext uri="{BB962C8B-B14F-4D97-AF65-F5344CB8AC3E}">
        <p14:creationId xmlns:p14="http://schemas.microsoft.com/office/powerpoint/2010/main" val="3903615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F7D088-8AFD-6E44-9238-877F3E55FEB6}" type="datetime1">
              <a:rPr lang="en-US" smtClean="0"/>
              <a:t>6/4/12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D397F9-2499-E244-8D41-F28B228DBCAE}"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B46F8C-1182-5C43-A378-839400D51B28}" type="datetime1">
              <a:rPr lang="en-US" smtClean="0"/>
              <a:t>6/4/12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D397F9-2499-E244-8D41-F28B228DBCAE}"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71E1F3-CB1C-1648-9866-4D000EE321D5}" type="datetime1">
              <a:rPr lang="en-US" smtClean="0"/>
              <a:t>6/4/12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D397F9-2499-E244-8D41-F28B228DBCAE}"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1682EC-3AEF-1842-85D3-507E8E4B265F}" type="datetime1">
              <a:rPr lang="en-US" smtClean="0"/>
              <a:t>6/4/12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D397F9-2499-E244-8D41-F28B228DBCAE}"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46A312-7D58-264D-B010-5763F5577D12}" type="datetime1">
              <a:rPr lang="en-US" smtClean="0"/>
              <a:t>6/4/12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3D397F9-2499-E244-8D41-F28B228DBCAE}"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AB976B-DA8C-C543-8E66-AEEAFF6EB528}" type="datetime1">
              <a:rPr lang="en-US" smtClean="0"/>
              <a:t>6/4/12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3D397F9-2499-E244-8D41-F28B228DBCAE}"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9DBB47-5703-3B46-BDD4-4A528758E703}" type="datetime1">
              <a:rPr lang="en-US" smtClean="0"/>
              <a:t>6/4/12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D397F9-2499-E244-8D41-F28B228DBCAE}"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F7D0B6-5644-1849-8CA9-E27EAB78F8F4}" type="datetime1">
              <a:rPr lang="en-US" smtClean="0"/>
              <a:t>6/4/12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D397F9-2499-E244-8D41-F28B228DBCAE}"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812155-DAB5-DE46-B2D6-C962C73912E8}" type="datetime1">
              <a:rPr lang="en-US" smtClean="0"/>
              <a:t>6/4/12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D397F9-2499-E244-8D41-F28B228DBCAE}"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577432-FC4B-404A-9927-1AE9F508181B}" type="datetime1">
              <a:rPr lang="en-US" smtClean="0"/>
              <a:t>6/4/12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D397F9-2499-E244-8D41-F28B228DBCA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95A4B2-9A4A-6042-A0F5-46816AA29D6B}" type="datetime1">
              <a:rPr lang="en-US" smtClean="0"/>
              <a:t>6/4/12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D397F9-2499-E244-8D41-F28B228DBCAE}"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AB81BF-1912-8D4C-939C-E04513A59124}" type="datetime1">
              <a:rPr lang="en-US" smtClean="0"/>
              <a:t>6/4/12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D397F9-2499-E244-8D41-F28B228DBCA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b="1" i="0" kern="1200">
          <a:solidFill>
            <a:schemeClr val="tx1"/>
          </a:solidFill>
          <a:latin typeface="Gill Sans Light"/>
          <a:ea typeface="+mj-ea"/>
          <a:cs typeface="Gill Sans Light"/>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Gill Sans Light"/>
          <a:ea typeface="+mn-ea"/>
          <a:cs typeface="Gill Sans Light"/>
        </a:defRPr>
      </a:lvl1pPr>
      <a:lvl2pPr marL="742950" indent="-285750" algn="l" defTabSz="457200" rtl="0" eaLnBrk="1" latinLnBrk="0" hangingPunct="1">
        <a:spcBef>
          <a:spcPct val="20000"/>
        </a:spcBef>
        <a:buFont typeface="Arial"/>
        <a:buChar char="–"/>
        <a:defRPr sz="2400" b="0" i="0" kern="1200">
          <a:solidFill>
            <a:schemeClr val="tx1"/>
          </a:solidFill>
          <a:latin typeface="Gill Sans Light"/>
          <a:ea typeface="+mn-ea"/>
          <a:cs typeface="Gill Sans Light"/>
        </a:defRPr>
      </a:lvl2pPr>
      <a:lvl3pPr marL="1143000" indent="-228600" algn="l" defTabSz="457200" rtl="0" eaLnBrk="1" latinLnBrk="0" hangingPunct="1">
        <a:spcBef>
          <a:spcPct val="20000"/>
        </a:spcBef>
        <a:buFont typeface="Arial"/>
        <a:buChar char="•"/>
        <a:defRPr sz="2400" b="0" i="0" kern="1200">
          <a:solidFill>
            <a:schemeClr val="tx1"/>
          </a:solidFill>
          <a:latin typeface="Gill Sans Light"/>
          <a:ea typeface="+mn-ea"/>
          <a:cs typeface="Gill Sans Light"/>
        </a:defRPr>
      </a:lvl3pPr>
      <a:lvl4pPr marL="1600200" indent="-228600" algn="l" defTabSz="457200" rtl="0" eaLnBrk="1" latinLnBrk="0" hangingPunct="1">
        <a:spcBef>
          <a:spcPct val="20000"/>
        </a:spcBef>
        <a:buFont typeface="Arial"/>
        <a:buChar char="–"/>
        <a:defRPr sz="1800" b="0" i="0" kern="1200">
          <a:solidFill>
            <a:schemeClr val="tx1"/>
          </a:solidFill>
          <a:latin typeface="Gill Sans Light"/>
          <a:ea typeface="+mn-ea"/>
          <a:cs typeface="Gill Sans Light"/>
        </a:defRPr>
      </a:lvl4pPr>
      <a:lvl5pPr marL="2057400" indent="-228600" algn="l" defTabSz="457200" rtl="0" eaLnBrk="1" latinLnBrk="0" hangingPunct="1">
        <a:spcBef>
          <a:spcPct val="20000"/>
        </a:spcBef>
        <a:buFont typeface="Arial"/>
        <a:buChar char="»"/>
        <a:defRPr sz="1800" b="0" i="0" kern="1200">
          <a:solidFill>
            <a:schemeClr val="tx1"/>
          </a:solidFill>
          <a:latin typeface="Gill Sans Light"/>
          <a:ea typeface="+mn-ea"/>
          <a:cs typeface="Gill Sans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7.emf"/><Relationship Id="rId5" Type="http://schemas.openxmlformats.org/officeDocument/2006/relationships/image" Target="../media/image8.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9.emf"/><Relationship Id="rId5" Type="http://schemas.openxmlformats.org/officeDocument/2006/relationships/oleObject" Target="../embeddings/oleObject3.bin"/><Relationship Id="rId6" Type="http://schemas.openxmlformats.org/officeDocument/2006/relationships/image" Target="../media/image10.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11.emf"/><Relationship Id="rId5" Type="http://schemas.openxmlformats.org/officeDocument/2006/relationships/oleObject" Target="../embeddings/oleObject5.bin"/><Relationship Id="rId6" Type="http://schemas.openxmlformats.org/officeDocument/2006/relationships/image" Target="../media/image12.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6.bin"/><Relationship Id="rId4" Type="http://schemas.openxmlformats.org/officeDocument/2006/relationships/image" Target="../media/image13.emf"/><Relationship Id="rId5" Type="http://schemas.openxmlformats.org/officeDocument/2006/relationships/oleObject" Target="../embeddings/oleObject7.bin"/><Relationship Id="rId6" Type="http://schemas.openxmlformats.org/officeDocument/2006/relationships/image" Target="../media/image14.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Encouraging Consistent Translation Choices</a:t>
            </a:r>
            <a:endParaRPr lang="en-US" dirty="0"/>
          </a:p>
        </p:txBody>
      </p:sp>
      <p:sp>
        <p:nvSpPr>
          <p:cNvPr id="3" name="Subtitle 2"/>
          <p:cNvSpPr>
            <a:spLocks noGrp="1"/>
          </p:cNvSpPr>
          <p:nvPr>
            <p:ph type="subTitle" idx="1"/>
          </p:nvPr>
        </p:nvSpPr>
        <p:spPr>
          <a:xfrm>
            <a:off x="685800" y="3886200"/>
            <a:ext cx="7608725" cy="2338204"/>
          </a:xfrm>
        </p:spPr>
        <p:txBody>
          <a:bodyPr>
            <a:normAutofit/>
          </a:bodyPr>
          <a:lstStyle/>
          <a:p>
            <a:r>
              <a:rPr lang="en-US" b="1" u="sng" dirty="0" smtClean="0">
                <a:solidFill>
                  <a:schemeClr val="tx1">
                    <a:lumMod val="65000"/>
                    <a:lumOff val="35000"/>
                  </a:schemeClr>
                </a:solidFill>
              </a:rPr>
              <a:t>Ferhan Ture</a:t>
            </a:r>
            <a:r>
              <a:rPr lang="en-US" b="1" dirty="0" smtClean="0">
                <a:solidFill>
                  <a:schemeClr val="tx1">
                    <a:lumMod val="65000"/>
                    <a:lumOff val="35000"/>
                  </a:schemeClr>
                </a:solidFill>
              </a:rPr>
              <a:t>, Douglas W. Oard, Philip Resnik</a:t>
            </a:r>
          </a:p>
          <a:p>
            <a:r>
              <a:rPr lang="en-US" b="1" dirty="0" smtClean="0">
                <a:solidFill>
                  <a:srgbClr val="7F7F7F"/>
                </a:solidFill>
              </a:rPr>
              <a:t>University of </a:t>
            </a:r>
            <a:r>
              <a:rPr lang="en-US" b="1" dirty="0" smtClean="0">
                <a:solidFill>
                  <a:srgbClr val="7F7F7F"/>
                </a:solidFill>
              </a:rPr>
              <a:t>Maryland</a:t>
            </a:r>
            <a:endParaRPr lang="en-US" b="1" dirty="0" smtClean="0">
              <a:solidFill>
                <a:srgbClr val="7F7F7F"/>
              </a:solidFill>
            </a:endParaRPr>
          </a:p>
          <a:p>
            <a:r>
              <a:rPr lang="en-US" b="1" dirty="0" smtClean="0">
                <a:solidFill>
                  <a:srgbClr val="7F7F7F"/>
                </a:solidFill>
              </a:rPr>
              <a:t>NAACL-HLT’12</a:t>
            </a:r>
          </a:p>
          <a:p>
            <a:r>
              <a:rPr lang="en-US" b="1" dirty="0" smtClean="0">
                <a:solidFill>
                  <a:srgbClr val="7F7F7F"/>
                </a:solidFill>
              </a:rPr>
              <a:t>June 5, 2012</a:t>
            </a:r>
            <a:endParaRPr lang="en-US" b="1" dirty="0">
              <a:solidFill>
                <a:srgbClr val="7F7F7F"/>
              </a:solidFill>
            </a:endParaRPr>
          </a:p>
        </p:txBody>
      </p:sp>
      <p:sp>
        <p:nvSpPr>
          <p:cNvPr id="4" name="Slide Number Placeholder 3"/>
          <p:cNvSpPr>
            <a:spLocks noGrp="1"/>
          </p:cNvSpPr>
          <p:nvPr>
            <p:ph type="sldNum" sz="quarter" idx="12"/>
          </p:nvPr>
        </p:nvSpPr>
        <p:spPr/>
        <p:txBody>
          <a:bodyPr/>
          <a:lstStyle/>
          <a:p>
            <a:fld id="{F3D397F9-2499-E244-8D41-F28B228DBCAE}" type="slidenum">
              <a:rPr lang="en-US" smtClean="0"/>
              <a:pPr/>
              <a:t>1</a:t>
            </a:fld>
            <a:endParaRPr lang="en-US" dirty="0"/>
          </a:p>
        </p:txBody>
      </p:sp>
    </p:spTree>
    <p:extLst>
      <p:ext uri="{BB962C8B-B14F-4D97-AF65-F5344CB8AC3E}">
        <p14:creationId xmlns:p14="http://schemas.microsoft.com/office/powerpoint/2010/main" val="222295550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Introduction</a:t>
            </a:r>
            <a:endParaRPr lang="en-US" dirty="0"/>
          </a:p>
        </p:txBody>
      </p:sp>
      <p:sp>
        <p:nvSpPr>
          <p:cNvPr id="3" name="Content Placeholder 2"/>
          <p:cNvSpPr>
            <a:spLocks noGrp="1"/>
          </p:cNvSpPr>
          <p:nvPr>
            <p:ph idx="1"/>
          </p:nvPr>
        </p:nvSpPr>
        <p:spPr>
          <a:xfrm>
            <a:off x="457200" y="1600200"/>
            <a:ext cx="8229600" cy="5081881"/>
          </a:xfrm>
        </p:spPr>
        <p:txBody>
          <a:bodyPr>
            <a:noAutofit/>
          </a:bodyPr>
          <a:lstStyle/>
          <a:p>
            <a:r>
              <a:rPr lang="en-US" sz="3200" dirty="0" smtClean="0"/>
              <a:t>MT systems typically operate at sentence-level</a:t>
            </a:r>
          </a:p>
          <a:p>
            <a:endParaRPr lang="en-US" sz="3200" dirty="0"/>
          </a:p>
          <a:p>
            <a:r>
              <a:rPr lang="en-US" sz="3200" dirty="0" smtClean="0"/>
              <a:t>Useful information available at higher levels</a:t>
            </a:r>
          </a:p>
          <a:p>
            <a:pPr marL="0" indent="0">
              <a:buNone/>
            </a:pPr>
            <a:endParaRPr lang="en-US" sz="3200" dirty="0"/>
          </a:p>
          <a:p>
            <a:r>
              <a:rPr lang="en-US" sz="3200" b="1" u="sng" dirty="0">
                <a:sym typeface="Wingdings"/>
              </a:rPr>
              <a:t>Goal</a:t>
            </a:r>
            <a:r>
              <a:rPr lang="en-US" sz="3200" dirty="0" smtClean="0">
                <a:sym typeface="Wingdings"/>
              </a:rPr>
              <a:t>: “</a:t>
            </a:r>
            <a:r>
              <a:rPr lang="en-US" sz="3200" dirty="0">
                <a:sym typeface="Wingdings"/>
              </a:rPr>
              <a:t>One translation per discourse” in MT </a:t>
            </a:r>
            <a:r>
              <a:rPr lang="en-US" dirty="0">
                <a:sym typeface="Wingdings"/>
              </a:rPr>
              <a:t>(</a:t>
            </a:r>
            <a:r>
              <a:rPr lang="en-US" i="1" dirty="0">
                <a:sym typeface="Wingdings"/>
              </a:rPr>
              <a:t>Carpuat’09</a:t>
            </a:r>
            <a:r>
              <a:rPr lang="en-US" dirty="0">
                <a:sym typeface="Wingdings"/>
              </a:rPr>
              <a:t>)</a:t>
            </a:r>
            <a:endParaRPr lang="en-US" sz="3200" dirty="0">
              <a:sym typeface="Wingdings"/>
            </a:endParaRPr>
          </a:p>
          <a:p>
            <a:pPr lvl="1"/>
            <a:r>
              <a:rPr lang="en-US" dirty="0"/>
              <a:t>s</a:t>
            </a:r>
            <a:r>
              <a:rPr lang="en-US" dirty="0" smtClean="0"/>
              <a:t>imilar to “one sense</a:t>
            </a:r>
            <a:r>
              <a:rPr lang="en-US" dirty="0"/>
              <a:t> </a:t>
            </a:r>
            <a:r>
              <a:rPr lang="en-US" dirty="0" smtClean="0"/>
              <a:t>per</a:t>
            </a:r>
            <a:r>
              <a:rPr lang="en-US" dirty="0"/>
              <a:t> </a:t>
            </a:r>
            <a:r>
              <a:rPr lang="en-US" dirty="0" smtClean="0"/>
              <a:t>discourse” </a:t>
            </a:r>
            <a:r>
              <a:rPr lang="en-US" dirty="0" smtClean="0">
                <a:sym typeface="Wingdings"/>
              </a:rPr>
              <a:t>in WSD</a:t>
            </a:r>
          </a:p>
        </p:txBody>
      </p:sp>
      <p:cxnSp>
        <p:nvCxnSpPr>
          <p:cNvPr id="5" name="Straight Connector 4"/>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F3D397F9-2499-E244-8D41-F28B228DBCAE}" type="slidenum">
              <a:rPr lang="en-US" smtClean="0"/>
              <a:pPr/>
              <a:t>2</a:t>
            </a:fld>
            <a:endParaRPr lang="en-US" dirty="0"/>
          </a:p>
        </p:txBody>
      </p:sp>
    </p:spTree>
    <p:extLst>
      <p:ext uri="{BB962C8B-B14F-4D97-AF65-F5344CB8AC3E}">
        <p14:creationId xmlns:p14="http://schemas.microsoft.com/office/powerpoint/2010/main" val="164645944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5893"/>
            <a:ext cx="8229600" cy="1143000"/>
          </a:xfrm>
        </p:spPr>
        <p:txBody>
          <a:bodyPr>
            <a:normAutofit/>
          </a:bodyPr>
          <a:lstStyle/>
          <a:p>
            <a:r>
              <a:rPr lang="en-US" dirty="0" smtClean="0"/>
              <a:t>Related Work</a:t>
            </a:r>
            <a:endParaRPr lang="en-US" dirty="0"/>
          </a:p>
        </p:txBody>
      </p:sp>
      <p:sp>
        <p:nvSpPr>
          <p:cNvPr id="3" name="Content Placeholder 2"/>
          <p:cNvSpPr>
            <a:spLocks noGrp="1"/>
          </p:cNvSpPr>
          <p:nvPr>
            <p:ph idx="1"/>
          </p:nvPr>
        </p:nvSpPr>
        <p:spPr>
          <a:xfrm>
            <a:off x="274577" y="1508664"/>
            <a:ext cx="8569103" cy="5257800"/>
          </a:xfrm>
        </p:spPr>
        <p:txBody>
          <a:bodyPr>
            <a:normAutofit/>
          </a:bodyPr>
          <a:lstStyle/>
          <a:p>
            <a:r>
              <a:rPr lang="en-US" dirty="0" smtClean="0"/>
              <a:t>Limited focus on super-sentential context in MT</a:t>
            </a:r>
            <a:endParaRPr lang="pl-PL" dirty="0" smtClean="0"/>
          </a:p>
          <a:p>
            <a:r>
              <a:rPr lang="en-US" dirty="0" smtClean="0"/>
              <a:t>Post-process translation output to impose heuristic (</a:t>
            </a:r>
            <a:r>
              <a:rPr lang="en-US" sz="2400" i="1" dirty="0" smtClean="0"/>
              <a:t>Carpuat’09</a:t>
            </a:r>
            <a:r>
              <a:rPr lang="en-US" dirty="0" smtClean="0"/>
              <a:t>)</a:t>
            </a:r>
          </a:p>
          <a:p>
            <a:r>
              <a:rPr lang="en-US" dirty="0" smtClean="0"/>
              <a:t>Replace each ambiguous translation within document by most frequent one (</a:t>
            </a:r>
            <a:r>
              <a:rPr lang="en-US" sz="2400" i="1" dirty="0" smtClean="0"/>
              <a:t>Xiao et al’11</a:t>
            </a:r>
            <a:r>
              <a:rPr lang="en-US" dirty="0" smtClean="0"/>
              <a:t>)</a:t>
            </a:r>
            <a:endParaRPr lang="en-US" i="1" dirty="0" smtClean="0"/>
          </a:p>
          <a:p>
            <a:r>
              <a:rPr lang="en-US" dirty="0" smtClean="0"/>
              <a:t>Translation memory to find similar source sentences</a:t>
            </a:r>
            <a:r>
              <a:rPr lang="en-US" sz="2400" i="1" dirty="0" smtClean="0"/>
              <a:t> </a:t>
            </a:r>
          </a:p>
          <a:p>
            <a:pPr marL="0" indent="0">
              <a:buNone/>
            </a:pPr>
            <a:r>
              <a:rPr lang="en-US" sz="2400" i="1" dirty="0"/>
              <a:t>	</a:t>
            </a:r>
            <a:r>
              <a:rPr lang="en-US" sz="2400" i="1" dirty="0" smtClean="0"/>
              <a:t>(Ma et al’11)</a:t>
            </a:r>
          </a:p>
          <a:p>
            <a:r>
              <a:rPr lang="en-US" dirty="0" smtClean="0"/>
              <a:t>Domain adaptation biases TM/LM using in-domain data (</a:t>
            </a:r>
            <a:r>
              <a:rPr lang="en-US" sz="2400" i="1" dirty="0" smtClean="0"/>
              <a:t>Bertoldi</a:t>
            </a:r>
            <a:r>
              <a:rPr lang="en-US" sz="2400" i="1" dirty="0"/>
              <a:t>&amp;</a:t>
            </a:r>
            <a:r>
              <a:rPr lang="en-US" sz="2400" i="1" dirty="0" smtClean="0"/>
              <a:t>Federico’09</a:t>
            </a:r>
            <a:r>
              <a:rPr lang="en-US" sz="2400" i="1" dirty="0"/>
              <a:t>,</a:t>
            </a:r>
            <a:r>
              <a:rPr lang="en-US" sz="2400" i="1" dirty="0" smtClean="0"/>
              <a:t> </a:t>
            </a:r>
            <a:r>
              <a:rPr lang="en-US" sz="2400" i="1" dirty="0"/>
              <a:t>Hildebrand et </a:t>
            </a:r>
            <a:r>
              <a:rPr lang="en-US" sz="2400" i="1" dirty="0" smtClean="0"/>
              <a:t>al’05</a:t>
            </a:r>
            <a:r>
              <a:rPr lang="en-US" sz="2400" i="1" dirty="0"/>
              <a:t>,</a:t>
            </a:r>
            <a:r>
              <a:rPr lang="en-US" sz="2400" i="1" dirty="0" smtClean="0"/>
              <a:t> </a:t>
            </a:r>
            <a:r>
              <a:rPr lang="en-US" sz="2400" i="1" dirty="0"/>
              <a:t>Sanchis-</a:t>
            </a:r>
            <a:r>
              <a:rPr lang="en-US" sz="2400" i="1" dirty="0" smtClean="0"/>
              <a:t>Trilles&amp;</a:t>
            </a:r>
            <a:r>
              <a:rPr lang="nb-NO" sz="2400" i="1" dirty="0" smtClean="0"/>
              <a:t>Casacuberta’10</a:t>
            </a:r>
            <a:r>
              <a:rPr lang="nb-NO" sz="2400" i="1" dirty="0"/>
              <a:t>; </a:t>
            </a:r>
            <a:r>
              <a:rPr lang="nb-NO" sz="2400" i="1" dirty="0" smtClean="0"/>
              <a:t>Tiedemann’10</a:t>
            </a:r>
            <a:r>
              <a:rPr lang="nb-NO" sz="2400" i="1" dirty="0"/>
              <a:t>; Zhao et </a:t>
            </a:r>
            <a:r>
              <a:rPr lang="nb-NO" sz="2400" i="1" dirty="0" smtClean="0"/>
              <a:t>al</a:t>
            </a:r>
            <a:r>
              <a:rPr lang="en-US" sz="2400" i="1" dirty="0" smtClean="0"/>
              <a:t>’04</a:t>
            </a:r>
            <a:r>
              <a:rPr lang="en-US" dirty="0" smtClean="0"/>
              <a:t>)</a:t>
            </a:r>
          </a:p>
          <a:p>
            <a:endParaRPr lang="en-US" dirty="0"/>
          </a:p>
          <a:p>
            <a:endParaRPr lang="en-US" dirty="0"/>
          </a:p>
        </p:txBody>
      </p:sp>
      <p:cxnSp>
        <p:nvCxnSpPr>
          <p:cNvPr id="5" name="Straight Connector 4"/>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F3D397F9-2499-E244-8D41-F28B228DBCAE}" type="slidenum">
              <a:rPr lang="en-US" smtClean="0"/>
              <a:pPr/>
              <a:t>3</a:t>
            </a:fld>
            <a:endParaRPr lang="en-US" dirty="0"/>
          </a:p>
        </p:txBody>
      </p:sp>
    </p:spTree>
    <p:extLst>
      <p:ext uri="{BB962C8B-B14F-4D97-AF65-F5344CB8AC3E}">
        <p14:creationId xmlns:p14="http://schemas.microsoft.com/office/powerpoint/2010/main" val="392865123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621"/>
            <a:ext cx="8229600" cy="1143000"/>
          </a:xfrm>
        </p:spPr>
        <p:txBody>
          <a:bodyPr>
            <a:normAutofit/>
          </a:bodyPr>
          <a:lstStyle/>
          <a:p>
            <a:pPr algn="l"/>
            <a:r>
              <a:rPr lang="en-US" dirty="0" smtClean="0"/>
              <a:t>Exploratory Analysis</a:t>
            </a:r>
            <a:endParaRPr lang="en-US" b="0" dirty="0"/>
          </a:p>
        </p:txBody>
      </p:sp>
      <p:sp>
        <p:nvSpPr>
          <p:cNvPr id="3" name="Content Placeholder 2"/>
          <p:cNvSpPr>
            <a:spLocks noGrp="1"/>
          </p:cNvSpPr>
          <p:nvPr>
            <p:ph idx="1"/>
          </p:nvPr>
        </p:nvSpPr>
        <p:spPr>
          <a:xfrm>
            <a:off x="274577" y="1600200"/>
            <a:ext cx="8569103" cy="5257800"/>
          </a:xfrm>
        </p:spPr>
        <p:txBody>
          <a:bodyPr>
            <a:noAutofit/>
          </a:bodyPr>
          <a:lstStyle/>
          <a:p>
            <a:r>
              <a:rPr lang="en-US" b="1" u="sng" dirty="0" smtClean="0"/>
              <a:t>Goal</a:t>
            </a:r>
            <a:r>
              <a:rPr lang="en-US" dirty="0" smtClean="0"/>
              <a:t>: </a:t>
            </a:r>
            <a:r>
              <a:rPr lang="en-US" dirty="0" smtClean="0"/>
              <a:t>Does </a:t>
            </a:r>
            <a:r>
              <a:rPr lang="en-US" dirty="0" err="1" smtClean="0"/>
              <a:t>bitext</a:t>
            </a:r>
            <a:r>
              <a:rPr lang="en-US" dirty="0" smtClean="0"/>
              <a:t> exhibit </a:t>
            </a:r>
            <a:r>
              <a:rPr lang="en-US" dirty="0" smtClean="0"/>
              <a:t>“one translation per discourse”?</a:t>
            </a:r>
          </a:p>
          <a:p>
            <a:endParaRPr lang="en-US" dirty="0"/>
          </a:p>
          <a:p>
            <a:r>
              <a:rPr lang="en-US" dirty="0" smtClean="0"/>
              <a:t>Forced decoding: Find most probable </a:t>
            </a:r>
            <a:r>
              <a:rPr lang="en-US" dirty="0" smtClean="0"/>
              <a:t>derivation (using SCFG) </a:t>
            </a:r>
            <a:r>
              <a:rPr lang="en-US" dirty="0" smtClean="0"/>
              <a:t>that produces source-target sentence pair</a:t>
            </a:r>
          </a:p>
          <a:p>
            <a:endParaRPr lang="en-US" dirty="0" smtClean="0"/>
          </a:p>
          <a:p>
            <a:r>
              <a:rPr lang="en-US" dirty="0" smtClean="0"/>
              <a:t>Experiments on Ar-En MT08 dataset</a:t>
            </a:r>
          </a:p>
          <a:p>
            <a:pPr lvl="1"/>
            <a:r>
              <a:rPr lang="en-US" dirty="0"/>
              <a:t>assume discourse = document</a:t>
            </a:r>
          </a:p>
          <a:p>
            <a:pPr lvl="1"/>
            <a:r>
              <a:rPr lang="en-US" dirty="0" smtClean="0"/>
              <a:t>74 </a:t>
            </a:r>
            <a:r>
              <a:rPr lang="en-US" dirty="0" smtClean="0"/>
              <a:t>documents / 813 </a:t>
            </a:r>
            <a:r>
              <a:rPr lang="en-US" dirty="0" smtClean="0"/>
              <a:t>sentences</a:t>
            </a:r>
            <a:endParaRPr lang="en-US" dirty="0" smtClean="0"/>
          </a:p>
        </p:txBody>
      </p:sp>
      <p:cxnSp>
        <p:nvCxnSpPr>
          <p:cNvPr id="7" name="Straight Connector 6"/>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F3D397F9-2499-E244-8D41-F28B228DBCAE}" type="slidenum">
              <a:rPr lang="en-US" smtClean="0"/>
              <a:pPr/>
              <a:t>4</a:t>
            </a:fld>
            <a:endParaRPr lang="en-US" dirty="0"/>
          </a:p>
        </p:txBody>
      </p:sp>
    </p:spTree>
    <p:extLst>
      <p:ext uri="{BB962C8B-B14F-4D97-AF65-F5344CB8AC3E}">
        <p14:creationId xmlns:p14="http://schemas.microsoft.com/office/powerpoint/2010/main" val="156039834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1662"/>
            <a:ext cx="8229600" cy="1143000"/>
          </a:xfrm>
        </p:spPr>
        <p:txBody>
          <a:bodyPr>
            <a:normAutofit fontScale="90000"/>
          </a:bodyPr>
          <a:lstStyle/>
          <a:p>
            <a:pPr algn="l"/>
            <a:r>
              <a:rPr lang="en-US" sz="4900" dirty="0" smtClean="0"/>
              <a:t>Exploratory Analysis</a:t>
            </a:r>
            <a:r>
              <a:rPr lang="en-US" dirty="0" smtClean="0"/>
              <a:t/>
            </a:r>
            <a:br>
              <a:rPr lang="en-US" dirty="0" smtClean="0"/>
            </a:br>
            <a:r>
              <a:rPr lang="en-US" sz="3600" b="0" dirty="0" smtClean="0">
                <a:solidFill>
                  <a:srgbClr val="7F7F7F"/>
                </a:solidFill>
              </a:rPr>
              <a:t>Method</a:t>
            </a:r>
            <a:endParaRPr lang="en-US" b="0" dirty="0">
              <a:solidFill>
                <a:srgbClr val="7F7F7F"/>
              </a:solidFill>
            </a:endParaRPr>
          </a:p>
        </p:txBody>
      </p:sp>
      <p:cxnSp>
        <p:nvCxnSpPr>
          <p:cNvPr id="6" name="Straight Connector 5"/>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p:nvPicPr>
        <p:blipFill>
          <a:blip r:embed="rId2"/>
          <a:stretch>
            <a:fillRect/>
          </a:stretch>
        </p:blipFill>
        <p:spPr>
          <a:xfrm>
            <a:off x="235146" y="1665275"/>
            <a:ext cx="3822700" cy="546100"/>
          </a:xfrm>
          <a:prstGeom prst="rect">
            <a:avLst/>
          </a:prstGeom>
        </p:spPr>
      </p:pic>
      <p:pic>
        <p:nvPicPr>
          <p:cNvPr id="9" name="Picture 8"/>
          <p:cNvPicPr>
            <a:picLocks noChangeAspect="1"/>
          </p:cNvPicPr>
          <p:nvPr/>
        </p:nvPicPr>
        <p:blipFill>
          <a:blip r:embed="rId3"/>
          <a:stretch>
            <a:fillRect/>
          </a:stretch>
        </p:blipFill>
        <p:spPr>
          <a:xfrm>
            <a:off x="4308055" y="1815590"/>
            <a:ext cx="4711700" cy="266700"/>
          </a:xfrm>
          <a:prstGeom prst="rect">
            <a:avLst/>
          </a:prstGeom>
        </p:spPr>
      </p:pic>
      <p:pic>
        <p:nvPicPr>
          <p:cNvPr id="10" name="Picture 9"/>
          <p:cNvPicPr>
            <a:picLocks noChangeAspect="1"/>
          </p:cNvPicPr>
          <p:nvPr/>
        </p:nvPicPr>
        <p:blipFill>
          <a:blip r:embed="rId4"/>
          <a:stretch>
            <a:fillRect/>
          </a:stretch>
        </p:blipFill>
        <p:spPr>
          <a:xfrm>
            <a:off x="1564855" y="2362982"/>
            <a:ext cx="5486400" cy="2057400"/>
          </a:xfrm>
          <a:prstGeom prst="rect">
            <a:avLst/>
          </a:prstGeom>
        </p:spPr>
      </p:pic>
      <p:pic>
        <p:nvPicPr>
          <p:cNvPr id="11" name="Picture 10"/>
          <p:cNvPicPr>
            <a:picLocks noChangeAspect="1"/>
          </p:cNvPicPr>
          <p:nvPr/>
        </p:nvPicPr>
        <p:blipFill>
          <a:blip r:embed="rId5"/>
          <a:stretch>
            <a:fillRect/>
          </a:stretch>
        </p:blipFill>
        <p:spPr>
          <a:xfrm>
            <a:off x="1961930" y="4822217"/>
            <a:ext cx="4892130" cy="1447790"/>
          </a:xfrm>
          <a:prstGeom prst="rect">
            <a:avLst/>
          </a:prstGeom>
        </p:spPr>
      </p:pic>
      <p:cxnSp>
        <p:nvCxnSpPr>
          <p:cNvPr id="13" name="Straight Connector 12"/>
          <p:cNvCxnSpPr/>
          <p:nvPr/>
        </p:nvCxnSpPr>
        <p:spPr>
          <a:xfrm flipH="1">
            <a:off x="331781" y="2335370"/>
            <a:ext cx="8229599" cy="0"/>
          </a:xfrm>
          <a:prstGeom prst="line">
            <a:avLst/>
          </a:prstGeom>
          <a:ln w="19050" cmpd="sng">
            <a:solidFill>
              <a:schemeClr val="tx1">
                <a:lumMod val="95000"/>
                <a:lumOff val="5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331781" y="4753187"/>
            <a:ext cx="8229599" cy="0"/>
          </a:xfrm>
          <a:prstGeom prst="line">
            <a:avLst/>
          </a:prstGeom>
          <a:ln w="19050" cmpd="sng">
            <a:solidFill>
              <a:schemeClr val="tx1">
                <a:lumMod val="95000"/>
                <a:lumOff val="5000"/>
              </a:schemeClr>
            </a:solidFill>
            <a:prstDash val="dot"/>
          </a:ln>
          <a:effectLst/>
        </p:spPr>
        <p:style>
          <a:lnRef idx="2">
            <a:schemeClr val="accent1"/>
          </a:lnRef>
          <a:fillRef idx="0">
            <a:schemeClr val="accent1"/>
          </a:fillRef>
          <a:effectRef idx="1">
            <a:schemeClr val="accent1"/>
          </a:effectRef>
          <a:fontRef idx="minor">
            <a:schemeClr val="tx1"/>
          </a:fontRef>
        </p:style>
      </p:cxnSp>
      <p:sp>
        <p:nvSpPr>
          <p:cNvPr id="3" name="Slide Number Placeholder 2"/>
          <p:cNvSpPr>
            <a:spLocks noGrp="1"/>
          </p:cNvSpPr>
          <p:nvPr>
            <p:ph type="sldNum" sz="quarter" idx="12"/>
          </p:nvPr>
        </p:nvSpPr>
        <p:spPr/>
        <p:txBody>
          <a:bodyPr/>
          <a:lstStyle/>
          <a:p>
            <a:fld id="{F3D397F9-2499-E244-8D41-F28B228DBCAE}" type="slidenum">
              <a:rPr lang="en-US" smtClean="0"/>
              <a:pPr/>
              <a:t>5</a:t>
            </a:fld>
            <a:endParaRPr lang="en-US" dirty="0"/>
          </a:p>
        </p:txBody>
      </p:sp>
    </p:spTree>
    <p:extLst>
      <p:ext uri="{BB962C8B-B14F-4D97-AF65-F5344CB8AC3E}">
        <p14:creationId xmlns:p14="http://schemas.microsoft.com/office/powerpoint/2010/main" val="276881294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1662"/>
            <a:ext cx="8229600" cy="1143000"/>
          </a:xfrm>
        </p:spPr>
        <p:txBody>
          <a:bodyPr>
            <a:normAutofit fontScale="90000"/>
          </a:bodyPr>
          <a:lstStyle/>
          <a:p>
            <a:pPr algn="l"/>
            <a:r>
              <a:rPr lang="en-US" sz="4900" dirty="0" smtClean="0"/>
              <a:t>Exploratory Analysis</a:t>
            </a:r>
            <a:r>
              <a:rPr lang="en-US" dirty="0" smtClean="0"/>
              <a:t/>
            </a:r>
            <a:br>
              <a:rPr lang="en-US" dirty="0" smtClean="0"/>
            </a:br>
            <a:r>
              <a:rPr lang="en-US" sz="3600" b="0" dirty="0" smtClean="0">
                <a:solidFill>
                  <a:srgbClr val="7F7F7F"/>
                </a:solidFill>
              </a:rPr>
              <a:t>Counting cases</a:t>
            </a:r>
            <a:endParaRPr lang="en-US" b="0" dirty="0">
              <a:solidFill>
                <a:srgbClr val="7F7F7F"/>
              </a:solidFill>
            </a:endParaRPr>
          </a:p>
        </p:txBody>
      </p:sp>
      <p:cxnSp>
        <p:nvCxnSpPr>
          <p:cNvPr id="6" name="Straight Connector 5"/>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grpSp>
        <p:nvGrpSpPr>
          <p:cNvPr id="31" name="Group 30"/>
          <p:cNvGrpSpPr/>
          <p:nvPr/>
        </p:nvGrpSpPr>
        <p:grpSpPr>
          <a:xfrm>
            <a:off x="2125944" y="1461761"/>
            <a:ext cx="6532104" cy="5537936"/>
            <a:chOff x="2125944" y="1461761"/>
            <a:chExt cx="6532104" cy="5537936"/>
          </a:xfrm>
        </p:grpSpPr>
        <p:grpSp>
          <p:nvGrpSpPr>
            <p:cNvPr id="27" name="Group 26"/>
            <p:cNvGrpSpPr/>
            <p:nvPr/>
          </p:nvGrpSpPr>
          <p:grpSpPr>
            <a:xfrm>
              <a:off x="2125944" y="1461761"/>
              <a:ext cx="6532104" cy="5537936"/>
              <a:chOff x="2125944" y="1461761"/>
              <a:chExt cx="6532104" cy="5537936"/>
            </a:xfrm>
          </p:grpSpPr>
          <p:sp>
            <p:nvSpPr>
              <p:cNvPr id="7" name="Rectangle 6"/>
              <p:cNvSpPr/>
              <p:nvPr/>
            </p:nvSpPr>
            <p:spPr>
              <a:xfrm>
                <a:off x="3633402" y="1495627"/>
                <a:ext cx="5024646" cy="5504070"/>
              </a:xfrm>
              <a:prstGeom prst="rect">
                <a:avLst/>
              </a:prstGeom>
            </p:spPr>
            <p:txBody>
              <a:bodyPr wrap="square">
                <a:spAutoFit/>
              </a:bodyPr>
              <a:lstStyle/>
              <a:p>
                <a:pPr>
                  <a:lnSpc>
                    <a:spcPct val="110000"/>
                  </a:lnSpc>
                </a:pPr>
                <a:r>
                  <a:rPr lang="en-US" sz="2000" dirty="0" smtClean="0"/>
                  <a:t>[X1] ‘s fighters were killed</a:t>
                </a:r>
              </a:p>
              <a:p>
                <a:pPr>
                  <a:lnSpc>
                    <a:spcPct val="110000"/>
                  </a:lnSpc>
                </a:pPr>
                <a:r>
                  <a:rPr lang="en-US" sz="2000" dirty="0" smtClean="0"/>
                  <a:t>nine [X1] </a:t>
                </a:r>
                <a:r>
                  <a:rPr lang="en-US" sz="2000" dirty="0"/>
                  <a:t>killed </a:t>
                </a:r>
                <a:endParaRPr lang="en-US" sz="2000" dirty="0" smtClean="0"/>
              </a:p>
              <a:p>
                <a:pPr>
                  <a:lnSpc>
                    <a:spcPct val="110000"/>
                  </a:lnSpc>
                </a:pPr>
                <a:r>
                  <a:rPr lang="en-US" sz="2000" dirty="0" smtClean="0"/>
                  <a:t>[X1] </a:t>
                </a:r>
                <a:r>
                  <a:rPr lang="en-US" sz="2000" dirty="0"/>
                  <a:t>that </a:t>
                </a:r>
                <a:r>
                  <a:rPr lang="en-US" sz="2000" dirty="0" smtClean="0"/>
                  <a:t>[X2] </a:t>
                </a:r>
                <a:r>
                  <a:rPr lang="en-US" sz="2000" dirty="0"/>
                  <a:t>killed </a:t>
                </a:r>
              </a:p>
              <a:p>
                <a:pPr>
                  <a:lnSpc>
                    <a:spcPct val="110000"/>
                  </a:lnSpc>
                </a:pPr>
                <a:r>
                  <a:rPr lang="en-US" sz="2000" dirty="0" smtClean="0"/>
                  <a:t>to kill [X1]</a:t>
                </a:r>
              </a:p>
              <a:p>
                <a:pPr>
                  <a:lnSpc>
                    <a:spcPct val="110000"/>
                  </a:lnSpc>
                </a:pPr>
                <a:r>
                  <a:rPr lang="en-US" sz="2000" dirty="0" smtClean="0"/>
                  <a:t>killing of [X1]</a:t>
                </a:r>
              </a:p>
              <a:p>
                <a:pPr>
                  <a:lnSpc>
                    <a:spcPct val="110000"/>
                  </a:lnSpc>
                </a:pPr>
                <a:r>
                  <a:rPr lang="en-US" sz="2000" dirty="0" smtClean="0"/>
                  <a:t>launch </a:t>
                </a:r>
                <a:r>
                  <a:rPr lang="en-US" sz="2000" dirty="0"/>
                  <a:t>attacks </a:t>
                </a:r>
              </a:p>
              <a:p>
                <a:pPr>
                  <a:lnSpc>
                    <a:spcPct val="110000"/>
                  </a:lnSpc>
                </a:pPr>
                <a:r>
                  <a:rPr lang="en-US" sz="2000" dirty="0" smtClean="0"/>
                  <a:t>in </a:t>
                </a:r>
                <a:r>
                  <a:rPr lang="en-US" sz="2000" dirty="0"/>
                  <a:t>a </a:t>
                </a:r>
              </a:p>
              <a:p>
                <a:pPr>
                  <a:lnSpc>
                    <a:spcPct val="110000"/>
                  </a:lnSpc>
                </a:pPr>
                <a:r>
                  <a:rPr lang="en-US" sz="2000" dirty="0" smtClean="0"/>
                  <a:t>in </a:t>
                </a:r>
                <a:r>
                  <a:rPr lang="en-US" sz="2000" dirty="0"/>
                  <a:t>an attack </a:t>
                </a:r>
              </a:p>
              <a:p>
                <a:pPr>
                  <a:lnSpc>
                    <a:spcPct val="110000"/>
                  </a:lnSpc>
                </a:pPr>
                <a:r>
                  <a:rPr lang="en-US" sz="1600" dirty="0" smtClean="0"/>
                  <a:t>[X1]</a:t>
                </a:r>
                <a:r>
                  <a:rPr lang="en-US" sz="2000" dirty="0" smtClean="0"/>
                  <a:t> </a:t>
                </a:r>
                <a:r>
                  <a:rPr lang="en-US" sz="1600" dirty="0" smtClean="0"/>
                  <a:t>[X2]</a:t>
                </a:r>
                <a:r>
                  <a:rPr lang="en-US" sz="2000" dirty="0" smtClean="0"/>
                  <a:t> </a:t>
                </a:r>
                <a:r>
                  <a:rPr lang="en-US" sz="2000" dirty="0"/>
                  <a:t>assault </a:t>
                </a:r>
              </a:p>
              <a:p>
                <a:pPr>
                  <a:lnSpc>
                    <a:spcPct val="110000"/>
                  </a:lnSpc>
                </a:pPr>
                <a:r>
                  <a:rPr lang="en-US" sz="1600" dirty="0" smtClean="0"/>
                  <a:t>[X1]</a:t>
                </a:r>
                <a:r>
                  <a:rPr lang="en-US" sz="2000" dirty="0" smtClean="0"/>
                  <a:t> </a:t>
                </a:r>
                <a:r>
                  <a:rPr lang="en-US" sz="2000" dirty="0"/>
                  <a:t>a </a:t>
                </a:r>
                <a:r>
                  <a:rPr lang="en-US" sz="1600" dirty="0" smtClean="0"/>
                  <a:t>[X2]</a:t>
                </a:r>
                <a:r>
                  <a:rPr lang="en-US" sz="2000" dirty="0" smtClean="0"/>
                  <a:t> </a:t>
                </a:r>
                <a:r>
                  <a:rPr lang="en-US" sz="2000" dirty="0"/>
                  <a:t>offensive </a:t>
                </a:r>
                <a:endParaRPr lang="en-US" sz="2000" dirty="0" smtClean="0"/>
              </a:p>
              <a:p>
                <a:pPr>
                  <a:lnSpc>
                    <a:spcPct val="110000"/>
                  </a:lnSpc>
                </a:pPr>
                <a:r>
                  <a:rPr lang="en-US" sz="2000" dirty="0" smtClean="0"/>
                  <a:t>to </a:t>
                </a:r>
                <a:endParaRPr lang="en-US" sz="2000" dirty="0"/>
              </a:p>
              <a:p>
                <a:pPr>
                  <a:lnSpc>
                    <a:spcPct val="110000"/>
                  </a:lnSpc>
                </a:pPr>
                <a:r>
                  <a:rPr lang="en-US" sz="2000" dirty="0" smtClean="0"/>
                  <a:t>a </a:t>
                </a:r>
                <a:endParaRPr lang="en-US" sz="2000" dirty="0"/>
              </a:p>
              <a:p>
                <a:pPr>
                  <a:lnSpc>
                    <a:spcPct val="110000"/>
                  </a:lnSpc>
                </a:pPr>
                <a:r>
                  <a:rPr lang="en-US" sz="2000" dirty="0" smtClean="0"/>
                  <a:t>into </a:t>
                </a:r>
                <a:endParaRPr lang="en-US" sz="2000" dirty="0"/>
              </a:p>
              <a:p>
                <a:pPr>
                  <a:lnSpc>
                    <a:spcPct val="110000"/>
                  </a:lnSpc>
                </a:pPr>
                <a:r>
                  <a:rPr lang="en-US" sz="2000" dirty="0" smtClean="0"/>
                  <a:t>'</a:t>
                </a:r>
                <a:r>
                  <a:rPr lang="en-US" sz="2000" dirty="0"/>
                  <a:t>s </a:t>
                </a:r>
              </a:p>
              <a:p>
                <a:pPr>
                  <a:lnSpc>
                    <a:spcPct val="110000"/>
                  </a:lnSpc>
                </a:pPr>
                <a:r>
                  <a:rPr lang="en-US" sz="2000" dirty="0" smtClean="0"/>
                  <a:t>of </a:t>
                </a:r>
              </a:p>
              <a:p>
                <a:pPr>
                  <a:lnSpc>
                    <a:spcPct val="110000"/>
                  </a:lnSpc>
                </a:pPr>
                <a:r>
                  <a:rPr lang="en-US" sz="2000" dirty="0" smtClean="0"/>
                  <a:t>…</a:t>
                </a:r>
                <a:endParaRPr lang="en-US" sz="2000" dirty="0"/>
              </a:p>
            </p:txBody>
          </p:sp>
          <p:sp>
            <p:nvSpPr>
              <p:cNvPr id="9" name="Rectangle 8"/>
              <p:cNvSpPr/>
              <p:nvPr/>
            </p:nvSpPr>
            <p:spPr>
              <a:xfrm>
                <a:off x="2489200" y="1461761"/>
                <a:ext cx="1243308" cy="5509199"/>
              </a:xfrm>
              <a:prstGeom prst="rect">
                <a:avLst/>
              </a:prstGeom>
            </p:spPr>
            <p:txBody>
              <a:bodyPr wrap="square">
                <a:spAutoFit/>
              </a:bodyPr>
              <a:lstStyle/>
              <a:p>
                <a:r>
                  <a:rPr lang="ar-sa" sz="2200" dirty="0"/>
                  <a:t>قتلوا</a:t>
                </a:r>
                <a:endParaRPr lang="en-US" sz="2200" dirty="0" smtClean="0"/>
              </a:p>
              <a:p>
                <a:r>
                  <a:rPr lang="ar-sa" sz="2200" dirty="0" smtClean="0"/>
                  <a:t> </a:t>
                </a:r>
                <a:r>
                  <a:rPr lang="ar-sa" sz="2200" dirty="0"/>
                  <a:t>مقتل </a:t>
                </a:r>
                <a:r>
                  <a:rPr lang="en-US" sz="2000" dirty="0" smtClean="0"/>
                  <a:t>9</a:t>
                </a:r>
                <a:endParaRPr lang="en-US" sz="2200" dirty="0" smtClean="0"/>
              </a:p>
              <a:p>
                <a:r>
                  <a:rPr lang="en-US" sz="2200" dirty="0" smtClean="0"/>
                  <a:t>  </a:t>
                </a:r>
                <a:r>
                  <a:rPr lang="en-US" sz="2000" dirty="0" smtClean="0"/>
                  <a:t>]2[</a:t>
                </a:r>
                <a:r>
                  <a:rPr lang="en-US" sz="2200" dirty="0" smtClean="0"/>
                  <a:t> </a:t>
                </a:r>
                <a:r>
                  <a:rPr lang="ar-sa" sz="2200" dirty="0" smtClean="0"/>
                  <a:t>مقتل</a:t>
                </a:r>
                <a:endParaRPr lang="en-US" sz="2200" dirty="0" smtClean="0"/>
              </a:p>
              <a:p>
                <a:r>
                  <a:rPr lang="ar-sa" sz="2200" dirty="0" smtClean="0"/>
                  <a:t>قتل </a:t>
                </a:r>
                <a:endParaRPr lang="en-US" sz="2200" dirty="0" smtClean="0"/>
              </a:p>
              <a:p>
                <a:r>
                  <a:rPr lang="ar-sa" sz="2200" dirty="0"/>
                  <a:t> </a:t>
                </a:r>
                <a:r>
                  <a:rPr lang="ar-sa" sz="2200" dirty="0" smtClean="0"/>
                  <a:t>مقتل</a:t>
                </a:r>
                <a:endParaRPr lang="en-US" sz="2200" dirty="0" smtClean="0"/>
              </a:p>
              <a:p>
                <a:r>
                  <a:rPr lang="ar-sa" sz="2200" dirty="0" smtClean="0"/>
                  <a:t>مقتل بهجوم </a:t>
                </a:r>
                <a:endParaRPr lang="ar-sa" sz="2200" dirty="0"/>
              </a:p>
              <a:p>
                <a:r>
                  <a:rPr lang="ar-sa" sz="2200" dirty="0"/>
                  <a:t> بهجوم </a:t>
                </a:r>
              </a:p>
              <a:p>
                <a:r>
                  <a:rPr lang="ar-sa" sz="2200" dirty="0" smtClean="0"/>
                  <a:t> بهجوم </a:t>
                </a:r>
                <a:endParaRPr lang="ar-sa" sz="2200" dirty="0"/>
              </a:p>
              <a:p>
                <a:r>
                  <a:rPr lang="en-US" sz="2200" dirty="0" smtClean="0"/>
                  <a:t> </a:t>
                </a:r>
                <a:r>
                  <a:rPr lang="en-US" sz="2000" dirty="0" smtClean="0"/>
                  <a:t>]2[</a:t>
                </a:r>
                <a:r>
                  <a:rPr lang="ar-sa" sz="2200" dirty="0" smtClean="0"/>
                  <a:t> </a:t>
                </a:r>
                <a:r>
                  <a:rPr lang="ar-sa" sz="2200" dirty="0"/>
                  <a:t>بهجوم </a:t>
                </a:r>
              </a:p>
              <a:p>
                <a:r>
                  <a:rPr lang="en-US" sz="2200" dirty="0" smtClean="0"/>
                  <a:t> </a:t>
                </a:r>
                <a:r>
                  <a:rPr lang="en-US" sz="2000" dirty="0" smtClean="0"/>
                  <a:t>]2[</a:t>
                </a:r>
                <a:r>
                  <a:rPr lang="en-US" sz="2200" dirty="0" smtClean="0"/>
                  <a:t> </a:t>
                </a:r>
                <a:r>
                  <a:rPr lang="ar-sa" sz="2200" dirty="0" smtClean="0"/>
                  <a:t>بهجوم</a:t>
                </a:r>
                <a:endParaRPr lang="en-US" sz="2200" dirty="0" smtClean="0"/>
              </a:p>
              <a:p>
                <a:r>
                  <a:rPr lang="ar-sa" sz="2200" dirty="0"/>
                  <a:t> في </a:t>
                </a:r>
              </a:p>
              <a:p>
                <a:r>
                  <a:rPr lang="ar-sa" sz="2200" dirty="0"/>
                  <a:t> في </a:t>
                </a:r>
              </a:p>
              <a:p>
                <a:r>
                  <a:rPr lang="ar-sa" sz="2200" dirty="0"/>
                  <a:t> في </a:t>
                </a:r>
              </a:p>
              <a:p>
                <a:r>
                  <a:rPr lang="ar-sa" sz="2200" dirty="0"/>
                  <a:t> في </a:t>
                </a:r>
              </a:p>
              <a:p>
                <a:r>
                  <a:rPr lang="ar-sa" sz="2200" dirty="0" smtClean="0"/>
                  <a:t> في</a:t>
                </a:r>
                <a:endParaRPr lang="en-US" sz="2200" dirty="0" smtClean="0"/>
              </a:p>
              <a:p>
                <a:r>
                  <a:rPr lang="en-US" sz="2200" dirty="0" smtClean="0"/>
                  <a:t>…</a:t>
                </a:r>
                <a:r>
                  <a:rPr lang="ar-sa" sz="2200" dirty="0" smtClean="0"/>
                  <a:t> </a:t>
                </a:r>
                <a:endParaRPr lang="ar-sa" sz="2200" dirty="0"/>
              </a:p>
            </p:txBody>
          </p:sp>
          <p:sp>
            <p:nvSpPr>
              <p:cNvPr id="15" name="TextBox 14"/>
              <p:cNvSpPr txBox="1"/>
              <p:nvPr/>
            </p:nvSpPr>
            <p:spPr>
              <a:xfrm>
                <a:off x="2125944" y="1492492"/>
                <a:ext cx="453820" cy="3799502"/>
              </a:xfrm>
              <a:prstGeom prst="rect">
                <a:avLst/>
              </a:prstGeom>
              <a:noFill/>
            </p:spPr>
            <p:txBody>
              <a:bodyPr wrap="none" rtlCol="0">
                <a:spAutoFit/>
              </a:bodyPr>
              <a:lstStyle/>
              <a:p>
                <a:pPr>
                  <a:lnSpc>
                    <a:spcPct val="122000"/>
                  </a:lnSpc>
                </a:pPr>
                <a:r>
                  <a:rPr lang="en-US" dirty="0" smtClean="0"/>
                  <a:t>[1]</a:t>
                </a:r>
              </a:p>
              <a:p>
                <a:pPr>
                  <a:lnSpc>
                    <a:spcPct val="122000"/>
                  </a:lnSpc>
                </a:pPr>
                <a:r>
                  <a:rPr lang="en-US" dirty="0" smtClean="0"/>
                  <a:t>[1]</a:t>
                </a:r>
              </a:p>
              <a:p>
                <a:pPr>
                  <a:lnSpc>
                    <a:spcPct val="122000"/>
                  </a:lnSpc>
                </a:pPr>
                <a:r>
                  <a:rPr lang="en-US" dirty="0" smtClean="0"/>
                  <a:t>[1</a:t>
                </a:r>
                <a:r>
                  <a:rPr lang="en-US" dirty="0"/>
                  <a:t>]</a:t>
                </a:r>
              </a:p>
              <a:p>
                <a:pPr>
                  <a:lnSpc>
                    <a:spcPct val="122000"/>
                  </a:lnSpc>
                </a:pPr>
                <a:r>
                  <a:rPr lang="en-US" dirty="0" smtClean="0"/>
                  <a:t>[1</a:t>
                </a:r>
                <a:r>
                  <a:rPr lang="en-US" dirty="0"/>
                  <a:t>]</a:t>
                </a:r>
              </a:p>
              <a:p>
                <a:pPr>
                  <a:lnSpc>
                    <a:spcPct val="122000"/>
                  </a:lnSpc>
                </a:pPr>
                <a:r>
                  <a:rPr lang="en-US" dirty="0"/>
                  <a:t>[1</a:t>
                </a:r>
                <a:r>
                  <a:rPr lang="en-US" dirty="0" smtClean="0"/>
                  <a:t>]</a:t>
                </a:r>
              </a:p>
              <a:p>
                <a:pPr>
                  <a:lnSpc>
                    <a:spcPct val="122000"/>
                  </a:lnSpc>
                </a:pPr>
                <a:endParaRPr lang="en-US" dirty="0"/>
              </a:p>
              <a:p>
                <a:pPr>
                  <a:lnSpc>
                    <a:spcPct val="122000"/>
                  </a:lnSpc>
                </a:pPr>
                <a:endParaRPr lang="en-US" dirty="0" smtClean="0"/>
              </a:p>
              <a:p>
                <a:pPr>
                  <a:lnSpc>
                    <a:spcPct val="122000"/>
                  </a:lnSpc>
                </a:pPr>
                <a:endParaRPr lang="en-US" dirty="0"/>
              </a:p>
              <a:p>
                <a:pPr>
                  <a:lnSpc>
                    <a:spcPct val="122000"/>
                  </a:lnSpc>
                </a:pPr>
                <a:r>
                  <a:rPr lang="en-US" dirty="0"/>
                  <a:t>[1]</a:t>
                </a:r>
              </a:p>
              <a:p>
                <a:pPr>
                  <a:lnSpc>
                    <a:spcPct val="122000"/>
                  </a:lnSpc>
                </a:pPr>
                <a:r>
                  <a:rPr lang="en-US" dirty="0"/>
                  <a:t>[1]</a:t>
                </a:r>
              </a:p>
              <a:p>
                <a:pPr>
                  <a:lnSpc>
                    <a:spcPct val="122000"/>
                  </a:lnSpc>
                </a:pPr>
                <a:endParaRPr lang="en-US" dirty="0"/>
              </a:p>
            </p:txBody>
          </p:sp>
        </p:grpSp>
        <p:cxnSp>
          <p:nvCxnSpPr>
            <p:cNvPr id="12" name="Straight Connector 11"/>
            <p:cNvCxnSpPr/>
            <p:nvPr/>
          </p:nvCxnSpPr>
          <p:spPr>
            <a:xfrm>
              <a:off x="3576474" y="1565317"/>
              <a:ext cx="0" cy="4963011"/>
            </a:xfrm>
            <a:prstGeom prst="line">
              <a:avLst/>
            </a:prstGeom>
            <a:ln w="9525" cmpd="sng">
              <a:solidFill>
                <a:schemeClr val="tx1">
                  <a:lumMod val="95000"/>
                  <a:lumOff val="5000"/>
                </a:schemeClr>
              </a:solidFill>
              <a:prstDash val="dot"/>
            </a:ln>
            <a:effectLst/>
          </p:spPr>
          <p:style>
            <a:lnRef idx="2">
              <a:schemeClr val="accent1"/>
            </a:lnRef>
            <a:fillRef idx="0">
              <a:schemeClr val="accent1"/>
            </a:fillRef>
            <a:effectRef idx="1">
              <a:schemeClr val="accent1"/>
            </a:effectRef>
            <a:fontRef idx="minor">
              <a:schemeClr val="tx1"/>
            </a:fontRef>
          </p:style>
        </p:cxnSp>
      </p:grpSp>
      <p:grpSp>
        <p:nvGrpSpPr>
          <p:cNvPr id="24" name="Group 23"/>
          <p:cNvGrpSpPr/>
          <p:nvPr/>
        </p:nvGrpSpPr>
        <p:grpSpPr>
          <a:xfrm>
            <a:off x="2539999" y="2231246"/>
            <a:ext cx="719697" cy="1003392"/>
            <a:chOff x="2539999" y="2231246"/>
            <a:chExt cx="719697" cy="1003392"/>
          </a:xfrm>
        </p:grpSpPr>
        <p:cxnSp>
          <p:nvCxnSpPr>
            <p:cNvPr id="23" name="Straight Connector 22"/>
            <p:cNvCxnSpPr/>
            <p:nvPr/>
          </p:nvCxnSpPr>
          <p:spPr>
            <a:xfrm>
              <a:off x="2553804" y="2553904"/>
              <a:ext cx="496434" cy="0"/>
            </a:xfrm>
            <a:prstGeom prst="line">
              <a:avLst/>
            </a:prstGeom>
            <a:ln w="28575" cmpd="sng">
              <a:solidFill>
                <a:srgbClr val="C0504D"/>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2539999" y="3234638"/>
              <a:ext cx="496434" cy="0"/>
            </a:xfrm>
            <a:prstGeom prst="line">
              <a:avLst/>
            </a:prstGeom>
            <a:ln w="28575" cmpd="sng">
              <a:solidFill>
                <a:srgbClr val="C0504D"/>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2763262" y="2231246"/>
              <a:ext cx="496434" cy="0"/>
            </a:xfrm>
            <a:prstGeom prst="line">
              <a:avLst/>
            </a:prstGeom>
            <a:ln w="28575" cmpd="sng">
              <a:solidFill>
                <a:srgbClr val="C0504D"/>
              </a:solidFill>
            </a:ln>
            <a:effectLst/>
          </p:spPr>
          <p:style>
            <a:lnRef idx="2">
              <a:schemeClr val="accent1"/>
            </a:lnRef>
            <a:fillRef idx="0">
              <a:schemeClr val="accent1"/>
            </a:fillRef>
            <a:effectRef idx="1">
              <a:schemeClr val="accent1"/>
            </a:effectRef>
            <a:fontRef idx="minor">
              <a:schemeClr val="tx1"/>
            </a:fontRef>
          </p:style>
        </p:cxnSp>
      </p:grpSp>
      <p:grpSp>
        <p:nvGrpSpPr>
          <p:cNvPr id="21" name="Group 20"/>
          <p:cNvGrpSpPr/>
          <p:nvPr/>
        </p:nvGrpSpPr>
        <p:grpSpPr>
          <a:xfrm>
            <a:off x="3701134" y="2231246"/>
            <a:ext cx="2140866" cy="1003392"/>
            <a:chOff x="3701134" y="2231246"/>
            <a:chExt cx="2140866" cy="1003392"/>
          </a:xfrm>
        </p:grpSpPr>
        <p:cxnSp>
          <p:nvCxnSpPr>
            <p:cNvPr id="30" name="Straight Connector 29"/>
            <p:cNvCxnSpPr/>
            <p:nvPr/>
          </p:nvCxnSpPr>
          <p:spPr>
            <a:xfrm>
              <a:off x="4785865" y="2231246"/>
              <a:ext cx="565068" cy="0"/>
            </a:xfrm>
            <a:prstGeom prst="line">
              <a:avLst/>
            </a:prstGeom>
            <a:ln w="28575" cmpd="sng">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5283186" y="2553904"/>
              <a:ext cx="558814" cy="0"/>
            </a:xfrm>
            <a:prstGeom prst="line">
              <a:avLst/>
            </a:prstGeom>
            <a:ln w="28575" cmpd="sng">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3701134" y="3234638"/>
              <a:ext cx="887799" cy="0"/>
            </a:xfrm>
            <a:prstGeom prst="line">
              <a:avLst/>
            </a:prstGeom>
            <a:ln w="28575" cmpd="sng">
              <a:solidFill>
                <a:schemeClr val="accent3"/>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3" name="Table 2"/>
          <p:cNvGraphicFramePr>
            <a:graphicFrameLocks noGrp="1"/>
          </p:cNvGraphicFramePr>
          <p:nvPr>
            <p:extLst>
              <p:ext uri="{D42A27DB-BD31-4B8C-83A1-F6EECF244321}">
                <p14:modId xmlns:p14="http://schemas.microsoft.com/office/powerpoint/2010/main" val="202676318"/>
              </p:ext>
            </p:extLst>
          </p:nvPr>
        </p:nvGraphicFramePr>
        <p:xfrm>
          <a:off x="929962" y="1824854"/>
          <a:ext cx="6739251" cy="3910820"/>
        </p:xfrm>
        <a:graphic>
          <a:graphicData uri="http://schemas.openxmlformats.org/drawingml/2006/table">
            <a:tbl>
              <a:tblPr firstRow="1" bandRow="1">
                <a:tableStyleId>{073A0DAA-6AF3-43AB-8588-CEC1D06C72B9}</a:tableStyleId>
              </a:tblPr>
              <a:tblGrid>
                <a:gridCol w="2246417"/>
                <a:gridCol w="2246417"/>
                <a:gridCol w="2246417"/>
              </a:tblGrid>
              <a:tr h="323049">
                <a:tc gridSpan="2">
                  <a:txBody>
                    <a:bodyPr/>
                    <a:lstStyle/>
                    <a:p>
                      <a:pPr algn="ctr"/>
                      <a:r>
                        <a:rPr lang="en-US" dirty="0" smtClean="0"/>
                        <a:t>Case</a:t>
                      </a:r>
                      <a:endParaRPr lang="en-US" dirty="0"/>
                    </a:p>
                  </a:txBody>
                  <a:tcPr/>
                </a:tc>
                <a:tc hMerge="1">
                  <a:txBody>
                    <a:bodyPr/>
                    <a:lstStyle/>
                    <a:p>
                      <a:pPr algn="ctr"/>
                      <a:endParaRPr lang="en-US" dirty="0"/>
                    </a:p>
                  </a:txBody>
                  <a:tcPr/>
                </a:tc>
                <a:tc rowSpan="2">
                  <a:txBody>
                    <a:bodyPr/>
                    <a:lstStyle/>
                    <a:p>
                      <a:pPr algn="ctr"/>
                      <a:endParaRPr lang="en-US" dirty="0"/>
                    </a:p>
                    <a:p>
                      <a:pPr algn="ctr"/>
                      <a:r>
                        <a:rPr lang="en-US" dirty="0" smtClean="0"/>
                        <a:t>Count</a:t>
                      </a:r>
                      <a:endParaRPr lang="en-US" dirty="0"/>
                    </a:p>
                  </a:txBody>
                  <a:tcPr/>
                </a:tc>
              </a:tr>
              <a:tr h="466580">
                <a:tc>
                  <a:txBody>
                    <a:bodyPr/>
                    <a:lstStyle/>
                    <a:p>
                      <a:pPr algn="ctr"/>
                      <a:r>
                        <a:rPr lang="en-US" b="1" dirty="0" smtClean="0">
                          <a:solidFill>
                            <a:srgbClr val="FFFFFF"/>
                          </a:solidFill>
                        </a:rPr>
                        <a:t>Source</a:t>
                      </a:r>
                      <a:r>
                        <a:rPr lang="en-US" b="1" baseline="0" dirty="0" smtClean="0">
                          <a:solidFill>
                            <a:srgbClr val="FFFFFF"/>
                          </a:solidFill>
                        </a:rPr>
                        <a:t> phrase</a:t>
                      </a:r>
                      <a:endParaRPr lang="en-US" b="1" dirty="0">
                        <a:solidFill>
                          <a:srgbClr val="FFFFFF"/>
                        </a:solidFill>
                      </a:endParaRPr>
                    </a:p>
                  </a:txBody>
                  <a:tcPr>
                    <a:solidFill>
                      <a:schemeClr val="tx1">
                        <a:lumMod val="65000"/>
                        <a:lumOff val="35000"/>
                      </a:schemeClr>
                    </a:solidFill>
                  </a:tcPr>
                </a:tc>
                <a:tc>
                  <a:txBody>
                    <a:bodyPr/>
                    <a:lstStyle/>
                    <a:p>
                      <a:pPr algn="ctr"/>
                      <a:r>
                        <a:rPr lang="en-US" b="1" dirty="0" smtClean="0">
                          <a:solidFill>
                            <a:srgbClr val="FFFFFF"/>
                          </a:solidFill>
                        </a:rPr>
                        <a:t>Doc</a:t>
                      </a:r>
                      <a:r>
                        <a:rPr lang="en-US" b="1" baseline="0" dirty="0" smtClean="0">
                          <a:solidFill>
                            <a:srgbClr val="FFFFFF"/>
                          </a:solidFill>
                        </a:rPr>
                        <a:t> #</a:t>
                      </a:r>
                      <a:endParaRPr lang="en-US" b="1" dirty="0">
                        <a:solidFill>
                          <a:srgbClr val="FFFFFF"/>
                        </a:solidFill>
                      </a:endParaRPr>
                    </a:p>
                  </a:txBody>
                  <a:tcPr>
                    <a:solidFill>
                      <a:schemeClr val="tx1">
                        <a:lumMod val="65000"/>
                        <a:lumOff val="35000"/>
                      </a:schemeClr>
                    </a:solidFill>
                  </a:tcPr>
                </a:tc>
                <a:tc vMerge="1">
                  <a:txBody>
                    <a:bodyPr/>
                    <a:lstStyle/>
                    <a:p>
                      <a:pPr algn="ctr"/>
                      <a:endParaRPr lang="en-US" dirty="0"/>
                    </a:p>
                  </a:txBody>
                  <a:tcPr/>
                </a:tc>
              </a:tr>
              <a:tr h="422144">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ar-sa" sz="3200" kern="1200" dirty="0" smtClean="0"/>
                        <a:t>مقتول</a:t>
                      </a:r>
                      <a:endParaRPr lang="en-US" sz="4400" dirty="0"/>
                    </a:p>
                  </a:txBody>
                  <a:tcPr anchor="ctr"/>
                </a:tc>
                <a:tc>
                  <a:txBody>
                    <a:bodyPr/>
                    <a:lstStyle/>
                    <a:p>
                      <a:pPr algn="ctr"/>
                      <a:r>
                        <a:rPr lang="en-US" sz="2000" dirty="0" smtClean="0"/>
                        <a:t>566</a:t>
                      </a:r>
                      <a:endParaRPr lang="en-US" sz="2000" dirty="0"/>
                    </a:p>
                  </a:txBody>
                  <a:tcPr anchor="ctr"/>
                </a:tc>
                <a:tc>
                  <a:txBody>
                    <a:bodyPr/>
                    <a:lstStyle/>
                    <a:p>
                      <a:pPr algn="ctr"/>
                      <a:r>
                        <a:rPr lang="en-US" dirty="0" smtClean="0"/>
                        <a:t>killed = 2</a:t>
                      </a:r>
                    </a:p>
                    <a:p>
                      <a:pPr algn="ctr"/>
                      <a:r>
                        <a:rPr lang="en-US" dirty="0" smtClean="0"/>
                        <a:t>killing of = 1</a:t>
                      </a:r>
                      <a:endParaRPr lang="en-US" dirty="0"/>
                    </a:p>
                  </a:txBody>
                  <a:tcPr anchor="ctr"/>
                </a:tc>
              </a:tr>
              <a:tr h="466580">
                <a:tc>
                  <a:txBody>
                    <a:bodyPr/>
                    <a:lstStyle/>
                    <a:p>
                      <a:pPr algn="ctr"/>
                      <a:r>
                        <a:rPr lang="ar-sa" sz="3200" kern="1200" dirty="0" smtClean="0"/>
                        <a:t>الرهائن</a:t>
                      </a:r>
                      <a:endParaRPr lang="en-US" sz="3200" dirty="0"/>
                    </a:p>
                  </a:txBody>
                  <a:tcPr anchor="ctr"/>
                </a:tc>
                <a:tc>
                  <a:txBody>
                    <a:bodyPr/>
                    <a:lstStyle/>
                    <a:p>
                      <a:pPr algn="ctr"/>
                      <a:r>
                        <a:rPr lang="en-US" sz="2000" dirty="0" smtClean="0"/>
                        <a:t>782</a:t>
                      </a:r>
                      <a:endParaRPr lang="en-US" sz="2000" dirty="0"/>
                    </a:p>
                  </a:txBody>
                  <a:tcPr anchor="ctr"/>
                </a:tc>
                <a:tc>
                  <a:txBody>
                    <a:bodyPr/>
                    <a:lstStyle/>
                    <a:p>
                      <a:pPr algn="ctr"/>
                      <a:r>
                        <a:rPr lang="en-US" dirty="0" smtClean="0"/>
                        <a:t>hostages = 2</a:t>
                      </a:r>
                    </a:p>
                  </a:txBody>
                  <a:tcPr anchor="ctr"/>
                </a:tc>
              </a:tr>
              <a:tr h="422144">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ar-sa" sz="3200" kern="1200" dirty="0" smtClean="0"/>
                        <a:t>الرهائن</a:t>
                      </a:r>
                      <a:endParaRPr lang="en-US" sz="3200" dirty="0" smtClean="0"/>
                    </a:p>
                  </a:txBody>
                  <a:tcPr anchor="ctr"/>
                </a:tc>
                <a:tc>
                  <a:txBody>
                    <a:bodyPr/>
                    <a:lstStyle/>
                    <a:p>
                      <a:pPr algn="ctr"/>
                      <a:r>
                        <a:rPr lang="en-US" sz="2000" dirty="0" smtClean="0"/>
                        <a:t>138</a:t>
                      </a:r>
                      <a:endParaRPr lang="en-US" sz="2000" dirty="0"/>
                    </a:p>
                  </a:txBody>
                  <a:tcPr anchor="ctr"/>
                </a:tc>
                <a:tc>
                  <a:txBody>
                    <a:bodyPr/>
                    <a:lstStyle/>
                    <a:p>
                      <a:pPr algn="ctr"/>
                      <a:r>
                        <a:rPr lang="en-US" dirty="0" smtClean="0"/>
                        <a:t>hostage = 1</a:t>
                      </a:r>
                    </a:p>
                    <a:p>
                      <a:pPr algn="ctr"/>
                      <a:r>
                        <a:rPr lang="en-US" dirty="0" smtClean="0"/>
                        <a:t>hostages = 2</a:t>
                      </a:r>
                    </a:p>
                  </a:txBody>
                  <a:tcPr anchor="ctr"/>
                </a:tc>
              </a:tr>
              <a:tr h="46658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ar-sa" sz="3200" kern="1200" dirty="0" smtClean="0"/>
                        <a:t>من</a:t>
                      </a:r>
                      <a:endParaRPr lang="en-US" sz="3200" dirty="0" smtClean="0"/>
                    </a:p>
                  </a:txBody>
                  <a:tcPr anchor="ctr"/>
                </a:tc>
                <a:tc>
                  <a:txBody>
                    <a:bodyPr/>
                    <a:lstStyle/>
                    <a:p>
                      <a:pPr algn="ctr"/>
                      <a:r>
                        <a:rPr lang="en-US" sz="2000" dirty="0" smtClean="0"/>
                        <a:t>30</a:t>
                      </a:r>
                      <a:endParaRPr lang="en-US" sz="2000" dirty="0"/>
                    </a:p>
                  </a:txBody>
                  <a:tcPr anchor="ctr"/>
                </a:tc>
                <a:tc>
                  <a:txBody>
                    <a:bodyPr/>
                    <a:lstStyle/>
                    <a:p>
                      <a:pPr algn="ctr"/>
                      <a:r>
                        <a:rPr lang="en-US" dirty="0" smtClean="0"/>
                        <a:t>from = 2</a:t>
                      </a:r>
                    </a:p>
                  </a:txBody>
                  <a:tcPr anchor="ctr"/>
                </a:tc>
              </a:tr>
              <a:tr h="46658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ar-sa" sz="3200" kern="1200" dirty="0" smtClean="0"/>
                        <a:t>التي</a:t>
                      </a:r>
                      <a:endParaRPr lang="en-US" sz="3200" dirty="0" smtClean="0"/>
                    </a:p>
                  </a:txBody>
                  <a:tcPr anchor="ctr"/>
                </a:tc>
                <a:tc>
                  <a:txBody>
                    <a:bodyPr/>
                    <a:lstStyle/>
                    <a:p>
                      <a:pPr algn="ctr"/>
                      <a:r>
                        <a:rPr lang="en-US" sz="2000" dirty="0" smtClean="0"/>
                        <a:t>30</a:t>
                      </a:r>
                      <a:endParaRPr lang="en-US" sz="2000" dirty="0"/>
                    </a:p>
                  </a:txBody>
                  <a:tcPr anchor="ctr"/>
                </a:tc>
                <a:tc>
                  <a:txBody>
                    <a:bodyPr/>
                    <a:lstStyle/>
                    <a:p>
                      <a:pPr algn="ctr"/>
                      <a:r>
                        <a:rPr lang="en-US" dirty="0" smtClean="0"/>
                        <a:t>the = 1</a:t>
                      </a:r>
                    </a:p>
                    <a:p>
                      <a:pPr algn="ctr"/>
                      <a:r>
                        <a:rPr lang="en-US" dirty="0" smtClean="0"/>
                        <a:t>which = 1</a:t>
                      </a:r>
                    </a:p>
                  </a:txBody>
                  <a:tcPr/>
                </a:tc>
              </a:tr>
            </a:tbl>
          </a:graphicData>
        </a:graphic>
      </p:graphicFrame>
      <p:grpSp>
        <p:nvGrpSpPr>
          <p:cNvPr id="16" name="Group 15"/>
          <p:cNvGrpSpPr/>
          <p:nvPr/>
        </p:nvGrpSpPr>
        <p:grpSpPr>
          <a:xfrm>
            <a:off x="7652278" y="2689998"/>
            <a:ext cx="963324" cy="3015569"/>
            <a:chOff x="7652278" y="2689998"/>
            <a:chExt cx="963324" cy="3015569"/>
          </a:xfrm>
        </p:grpSpPr>
        <p:sp>
          <p:nvSpPr>
            <p:cNvPr id="34" name="Left Brace 33"/>
            <p:cNvSpPr/>
            <p:nvPr/>
          </p:nvSpPr>
          <p:spPr>
            <a:xfrm rot="10800000">
              <a:off x="7669211" y="2689998"/>
              <a:ext cx="323322" cy="612000"/>
            </a:xfrm>
            <a:prstGeom prst="leftBrace">
              <a:avLst>
                <a:gd name="adj1" fmla="val 8333"/>
                <a:gd name="adj2" fmla="val 50612"/>
              </a:avLst>
            </a:prstGeom>
            <a:ln>
              <a:solidFill>
                <a:srgbClr val="C0504D"/>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rgbClr val="C0504D"/>
                </a:solidFill>
              </a:endParaRPr>
            </a:p>
          </p:txBody>
        </p:sp>
        <p:sp>
          <p:nvSpPr>
            <p:cNvPr id="37" name="Left Brace 36"/>
            <p:cNvSpPr/>
            <p:nvPr/>
          </p:nvSpPr>
          <p:spPr>
            <a:xfrm rot="10800000">
              <a:off x="7669211" y="3306266"/>
              <a:ext cx="323322" cy="540000"/>
            </a:xfrm>
            <a:prstGeom prst="leftBrace">
              <a:avLst>
                <a:gd name="adj1" fmla="val 8333"/>
                <a:gd name="adj2" fmla="val 50612"/>
              </a:avLst>
            </a:prstGeom>
            <a:ln>
              <a:solidFill>
                <a:srgbClr val="C0504D"/>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rgbClr val="C0504D"/>
                </a:solidFill>
              </a:endParaRPr>
            </a:p>
          </p:txBody>
        </p:sp>
        <p:sp>
          <p:nvSpPr>
            <p:cNvPr id="39" name="Left Brace 38"/>
            <p:cNvSpPr/>
            <p:nvPr/>
          </p:nvSpPr>
          <p:spPr>
            <a:xfrm rot="10800000">
              <a:off x="7669211" y="3880132"/>
              <a:ext cx="323322" cy="612000"/>
            </a:xfrm>
            <a:prstGeom prst="leftBrace">
              <a:avLst>
                <a:gd name="adj1" fmla="val 8333"/>
                <a:gd name="adj2" fmla="val 50612"/>
              </a:avLst>
            </a:prstGeom>
            <a:ln>
              <a:solidFill>
                <a:srgbClr val="C0504D"/>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rgbClr val="C0504D"/>
                </a:solidFill>
              </a:endParaRPr>
            </a:p>
          </p:txBody>
        </p:sp>
        <p:sp>
          <p:nvSpPr>
            <p:cNvPr id="40" name="Left Brace 39"/>
            <p:cNvSpPr/>
            <p:nvPr/>
          </p:nvSpPr>
          <p:spPr>
            <a:xfrm rot="10800000">
              <a:off x="7652278" y="4475200"/>
              <a:ext cx="323322" cy="612000"/>
            </a:xfrm>
            <a:prstGeom prst="leftBrace">
              <a:avLst>
                <a:gd name="adj1" fmla="val 8333"/>
                <a:gd name="adj2" fmla="val 50612"/>
              </a:avLst>
            </a:prstGeom>
            <a:ln>
              <a:solidFill>
                <a:srgbClr val="C0504D"/>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rgbClr val="C0504D"/>
                </a:solidFill>
              </a:endParaRPr>
            </a:p>
          </p:txBody>
        </p:sp>
        <p:sp>
          <p:nvSpPr>
            <p:cNvPr id="41" name="Left Brace 40"/>
            <p:cNvSpPr/>
            <p:nvPr/>
          </p:nvSpPr>
          <p:spPr>
            <a:xfrm rot="10800000">
              <a:off x="7652278" y="5093567"/>
              <a:ext cx="323322" cy="612000"/>
            </a:xfrm>
            <a:prstGeom prst="leftBrace">
              <a:avLst>
                <a:gd name="adj1" fmla="val 8333"/>
                <a:gd name="adj2" fmla="val 50612"/>
              </a:avLst>
            </a:prstGeom>
            <a:ln>
              <a:solidFill>
                <a:srgbClr val="C0504D"/>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rgbClr val="C0504D"/>
                </a:solidFill>
              </a:endParaRPr>
            </a:p>
          </p:txBody>
        </p:sp>
        <p:sp>
          <p:nvSpPr>
            <p:cNvPr id="14" name="TextBox 13"/>
            <p:cNvSpPr txBox="1"/>
            <p:nvPr/>
          </p:nvSpPr>
          <p:spPr>
            <a:xfrm>
              <a:off x="8060680" y="2820668"/>
              <a:ext cx="554922" cy="369332"/>
            </a:xfrm>
            <a:prstGeom prst="rect">
              <a:avLst/>
            </a:prstGeom>
            <a:noFill/>
          </p:spPr>
          <p:txBody>
            <a:bodyPr wrap="none" rtlCol="0">
              <a:spAutoFit/>
            </a:bodyPr>
            <a:lstStyle/>
            <a:p>
              <a:r>
                <a:rPr lang="en-US" dirty="0" smtClean="0"/>
                <a:t>NO</a:t>
              </a:r>
              <a:endParaRPr lang="en-US" dirty="0"/>
            </a:p>
          </p:txBody>
        </p:sp>
        <p:sp>
          <p:nvSpPr>
            <p:cNvPr id="42" name="TextBox 41"/>
            <p:cNvSpPr txBox="1"/>
            <p:nvPr/>
          </p:nvSpPr>
          <p:spPr>
            <a:xfrm>
              <a:off x="8060680" y="3350531"/>
              <a:ext cx="545229" cy="369332"/>
            </a:xfrm>
            <a:prstGeom prst="rect">
              <a:avLst/>
            </a:prstGeom>
            <a:noFill/>
          </p:spPr>
          <p:txBody>
            <a:bodyPr wrap="none" rtlCol="0">
              <a:spAutoFit/>
            </a:bodyPr>
            <a:lstStyle/>
            <a:p>
              <a:r>
                <a:rPr lang="en-US" dirty="0" smtClean="0"/>
                <a:t>YES</a:t>
              </a:r>
              <a:endParaRPr lang="en-US" dirty="0"/>
            </a:p>
          </p:txBody>
        </p:sp>
        <p:sp>
          <p:nvSpPr>
            <p:cNvPr id="43" name="TextBox 42"/>
            <p:cNvSpPr txBox="1"/>
            <p:nvPr/>
          </p:nvSpPr>
          <p:spPr>
            <a:xfrm>
              <a:off x="8060680" y="3947864"/>
              <a:ext cx="545229" cy="369332"/>
            </a:xfrm>
            <a:prstGeom prst="rect">
              <a:avLst/>
            </a:prstGeom>
            <a:noFill/>
          </p:spPr>
          <p:txBody>
            <a:bodyPr wrap="none" rtlCol="0">
              <a:spAutoFit/>
            </a:bodyPr>
            <a:lstStyle/>
            <a:p>
              <a:r>
                <a:rPr lang="en-US" dirty="0" smtClean="0"/>
                <a:t>YES</a:t>
              </a:r>
              <a:endParaRPr lang="en-US" dirty="0"/>
            </a:p>
          </p:txBody>
        </p:sp>
        <p:sp>
          <p:nvSpPr>
            <p:cNvPr id="44" name="TextBox 43"/>
            <p:cNvSpPr txBox="1"/>
            <p:nvPr/>
          </p:nvSpPr>
          <p:spPr>
            <a:xfrm>
              <a:off x="8060680" y="4506796"/>
              <a:ext cx="545229" cy="369332"/>
            </a:xfrm>
            <a:prstGeom prst="rect">
              <a:avLst/>
            </a:prstGeom>
            <a:noFill/>
          </p:spPr>
          <p:txBody>
            <a:bodyPr wrap="none" rtlCol="0">
              <a:spAutoFit/>
            </a:bodyPr>
            <a:lstStyle/>
            <a:p>
              <a:r>
                <a:rPr lang="en-US" dirty="0" smtClean="0"/>
                <a:t>YES</a:t>
              </a:r>
              <a:endParaRPr lang="en-US" dirty="0"/>
            </a:p>
          </p:txBody>
        </p:sp>
        <p:sp>
          <p:nvSpPr>
            <p:cNvPr id="45" name="TextBox 44"/>
            <p:cNvSpPr txBox="1"/>
            <p:nvPr/>
          </p:nvSpPr>
          <p:spPr>
            <a:xfrm>
              <a:off x="8060680" y="5220232"/>
              <a:ext cx="554922" cy="369332"/>
            </a:xfrm>
            <a:prstGeom prst="rect">
              <a:avLst/>
            </a:prstGeom>
            <a:noFill/>
          </p:spPr>
          <p:txBody>
            <a:bodyPr wrap="none" rtlCol="0">
              <a:spAutoFit/>
            </a:bodyPr>
            <a:lstStyle/>
            <a:p>
              <a:r>
                <a:rPr lang="en-US" dirty="0" smtClean="0"/>
                <a:t>NO</a:t>
              </a:r>
              <a:endParaRPr lang="en-US" dirty="0"/>
            </a:p>
          </p:txBody>
        </p:sp>
      </p:grpSp>
      <p:sp>
        <p:nvSpPr>
          <p:cNvPr id="46" name="Slide Number Placeholder 45"/>
          <p:cNvSpPr>
            <a:spLocks noGrp="1"/>
          </p:cNvSpPr>
          <p:nvPr>
            <p:ph type="sldNum" sz="quarter" idx="12"/>
          </p:nvPr>
        </p:nvSpPr>
        <p:spPr/>
        <p:txBody>
          <a:bodyPr/>
          <a:lstStyle/>
          <a:p>
            <a:fld id="{F3D397F9-2499-E244-8D41-F28B228DBCAE}" type="slidenum">
              <a:rPr lang="en-US" smtClean="0"/>
              <a:pPr/>
              <a:t>6</a:t>
            </a:fld>
            <a:endParaRPr lang="en-US" dirty="0"/>
          </a:p>
        </p:txBody>
      </p:sp>
    </p:spTree>
    <p:extLst>
      <p:ext uri="{BB962C8B-B14F-4D97-AF65-F5344CB8AC3E}">
        <p14:creationId xmlns:p14="http://schemas.microsoft.com/office/powerpoint/2010/main" val="31748828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31"/>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24"/>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p:cNvSpPr>
            <a:spLocks noGrp="1"/>
          </p:cNvSpPr>
          <p:nvPr>
            <p:ph idx="1"/>
          </p:nvPr>
        </p:nvSpPr>
        <p:spPr>
          <a:xfrm>
            <a:off x="274577" y="1600200"/>
            <a:ext cx="8569103" cy="5257800"/>
          </a:xfrm>
        </p:spPr>
        <p:txBody>
          <a:bodyPr>
            <a:normAutofit/>
          </a:bodyPr>
          <a:lstStyle/>
          <a:p>
            <a:r>
              <a:rPr lang="en-US" dirty="0"/>
              <a:t>176 cases, occurring in 512 sentences (63% of test </a:t>
            </a:r>
            <a:r>
              <a:rPr lang="en-US" dirty="0" smtClean="0"/>
              <a:t>set)</a:t>
            </a:r>
          </a:p>
          <a:p>
            <a:pPr lvl="1"/>
            <a:r>
              <a:rPr lang="en-US" dirty="0" smtClean="0"/>
              <a:t>consistent </a:t>
            </a:r>
            <a:r>
              <a:rPr lang="en-US" dirty="0"/>
              <a:t>translation in 128/</a:t>
            </a:r>
            <a:r>
              <a:rPr lang="en-US" dirty="0" smtClean="0"/>
              <a:t>176 (73%)</a:t>
            </a:r>
          </a:p>
          <a:p>
            <a:pPr lvl="1"/>
            <a:r>
              <a:rPr lang="en-US" dirty="0" smtClean="0"/>
              <a:t>analysis of remaining 48 cases:</a:t>
            </a:r>
            <a:endParaRPr lang="en-US" dirty="0"/>
          </a:p>
        </p:txBody>
      </p:sp>
      <p:sp>
        <p:nvSpPr>
          <p:cNvPr id="8" name="Title 1"/>
          <p:cNvSpPr txBox="1">
            <a:spLocks/>
          </p:cNvSpPr>
          <p:nvPr/>
        </p:nvSpPr>
        <p:spPr>
          <a:xfrm>
            <a:off x="457200" y="171662"/>
            <a:ext cx="8229600" cy="1143000"/>
          </a:xfrm>
          <a:prstGeom prst="rect">
            <a:avLst/>
          </a:prstGeom>
        </p:spPr>
        <p:txBody>
          <a:bodyPr vert="horz" lIns="91440" tIns="45720" rIns="91440" bIns="45720" rtlCol="0" anchor="ctr">
            <a:normAutofit fontScale="90000" lnSpcReduction="10000"/>
          </a:bodyPr>
          <a:lstStyle>
            <a:lvl1pPr algn="ctr" defTabSz="457200" rtl="0" eaLnBrk="1" latinLnBrk="0" hangingPunct="1">
              <a:spcBef>
                <a:spcPct val="0"/>
              </a:spcBef>
              <a:buNone/>
              <a:defRPr sz="4400" b="1" i="0" kern="1200">
                <a:solidFill>
                  <a:schemeClr val="tx1"/>
                </a:solidFill>
                <a:latin typeface="Gill Sans Light"/>
                <a:ea typeface="+mj-ea"/>
                <a:cs typeface="Gill Sans Light"/>
              </a:defRPr>
            </a:lvl1pPr>
          </a:lstStyle>
          <a:p>
            <a:pPr algn="l"/>
            <a:r>
              <a:rPr lang="en-US" sz="4900" dirty="0" smtClean="0"/>
              <a:t>Exploratory Analysis</a:t>
            </a:r>
            <a:r>
              <a:rPr lang="en-US" dirty="0" smtClean="0"/>
              <a:t/>
            </a:r>
            <a:br>
              <a:rPr lang="en-US" dirty="0" smtClean="0"/>
            </a:br>
            <a:r>
              <a:rPr lang="en-US" sz="3600" b="0" dirty="0" smtClean="0">
                <a:solidFill>
                  <a:srgbClr val="7F7F7F"/>
                </a:solidFill>
              </a:rPr>
              <a:t>Results</a:t>
            </a:r>
            <a:endParaRPr lang="en-US" b="0" dirty="0">
              <a:solidFill>
                <a:srgbClr val="7F7F7F"/>
              </a:solidFill>
            </a:endParaRPr>
          </a:p>
        </p:txBody>
      </p:sp>
      <p:cxnSp>
        <p:nvCxnSpPr>
          <p:cNvPr id="10" name="Straight Connector 9"/>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pic>
        <p:nvPicPr>
          <p:cNvPr id="20" name="Picture 19"/>
          <p:cNvPicPr>
            <a:picLocks noChangeAspect="1"/>
          </p:cNvPicPr>
          <p:nvPr/>
        </p:nvPicPr>
        <p:blipFill>
          <a:blip r:embed="rId2"/>
          <a:stretch>
            <a:fillRect/>
          </a:stretch>
        </p:blipFill>
        <p:spPr>
          <a:xfrm>
            <a:off x="6185753" y="3360063"/>
            <a:ext cx="1943100" cy="1981200"/>
          </a:xfrm>
          <a:prstGeom prst="rect">
            <a:avLst/>
          </a:prstGeom>
        </p:spPr>
      </p:pic>
      <p:sp>
        <p:nvSpPr>
          <p:cNvPr id="22" name="Left Brace 21"/>
          <p:cNvSpPr/>
          <p:nvPr/>
        </p:nvSpPr>
        <p:spPr>
          <a:xfrm rot="16200000">
            <a:off x="7034302" y="4761371"/>
            <a:ext cx="374701" cy="1814404"/>
          </a:xfrm>
          <a:prstGeom prst="leftBrace">
            <a:avLst>
              <a:gd name="adj1" fmla="val 8333"/>
              <a:gd name="adj2" fmla="val 50612"/>
            </a:avLst>
          </a:prstGeom>
          <a:ln>
            <a:solidFill>
              <a:srgbClr val="C0504D"/>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2" name="TextBox 1"/>
          <p:cNvSpPr txBox="1"/>
          <p:nvPr/>
        </p:nvSpPr>
        <p:spPr>
          <a:xfrm>
            <a:off x="6393972" y="5850557"/>
            <a:ext cx="1648558" cy="369332"/>
          </a:xfrm>
          <a:prstGeom prst="rect">
            <a:avLst/>
          </a:prstGeom>
          <a:noFill/>
        </p:spPr>
        <p:txBody>
          <a:bodyPr wrap="none" rtlCol="0">
            <a:spAutoFit/>
          </a:bodyPr>
          <a:lstStyle/>
          <a:p>
            <a:r>
              <a:rPr lang="en-US" dirty="0" smtClean="0">
                <a:solidFill>
                  <a:srgbClr val="C0504D"/>
                </a:solidFill>
              </a:rPr>
              <a:t>19 other words</a:t>
            </a:r>
            <a:endParaRPr lang="en-US" dirty="0">
              <a:solidFill>
                <a:srgbClr val="C0504D"/>
              </a:solidFill>
            </a:endParaRPr>
          </a:p>
        </p:txBody>
      </p:sp>
      <p:pic>
        <p:nvPicPr>
          <p:cNvPr id="12" name="Picture 11"/>
          <p:cNvPicPr>
            <a:picLocks noChangeAspect="1"/>
          </p:cNvPicPr>
          <p:nvPr/>
        </p:nvPicPr>
        <p:blipFill>
          <a:blip r:embed="rId3"/>
          <a:stretch>
            <a:fillRect/>
          </a:stretch>
        </p:blipFill>
        <p:spPr>
          <a:xfrm>
            <a:off x="692378" y="3360063"/>
            <a:ext cx="4826000" cy="2120900"/>
          </a:xfrm>
          <a:prstGeom prst="rect">
            <a:avLst/>
          </a:prstGeom>
        </p:spPr>
      </p:pic>
      <p:sp>
        <p:nvSpPr>
          <p:cNvPr id="13" name="Left Brace 12"/>
          <p:cNvSpPr/>
          <p:nvPr/>
        </p:nvSpPr>
        <p:spPr>
          <a:xfrm rot="16200000">
            <a:off x="2918028" y="3255573"/>
            <a:ext cx="374701" cy="4826001"/>
          </a:xfrm>
          <a:prstGeom prst="leftBrace">
            <a:avLst>
              <a:gd name="adj1" fmla="val 8333"/>
              <a:gd name="adj2" fmla="val 50612"/>
            </a:avLst>
          </a:prstGeom>
          <a:ln>
            <a:solidFill>
              <a:srgbClr val="C0504D"/>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rgbClr val="C0504D"/>
              </a:solidFill>
            </a:endParaRPr>
          </a:p>
        </p:txBody>
      </p:sp>
      <p:sp>
        <p:nvSpPr>
          <p:cNvPr id="14" name="TextBox 13"/>
          <p:cNvSpPr txBox="1"/>
          <p:nvPr/>
        </p:nvSpPr>
        <p:spPr>
          <a:xfrm>
            <a:off x="1900406" y="5850557"/>
            <a:ext cx="2605589" cy="369332"/>
          </a:xfrm>
          <a:prstGeom prst="rect">
            <a:avLst/>
          </a:prstGeom>
          <a:noFill/>
        </p:spPr>
        <p:txBody>
          <a:bodyPr wrap="none" rtlCol="0">
            <a:spAutoFit/>
          </a:bodyPr>
          <a:lstStyle/>
          <a:p>
            <a:r>
              <a:rPr lang="en-US" dirty="0" smtClean="0">
                <a:solidFill>
                  <a:srgbClr val="C0504D"/>
                </a:solidFill>
              </a:rPr>
              <a:t>29 content-bearing words</a:t>
            </a:r>
            <a:endParaRPr lang="en-US" dirty="0">
              <a:solidFill>
                <a:srgbClr val="C0504D"/>
              </a:solidFill>
            </a:endParaRPr>
          </a:p>
        </p:txBody>
      </p:sp>
      <p:sp>
        <p:nvSpPr>
          <p:cNvPr id="3" name="Slide Number Placeholder 2"/>
          <p:cNvSpPr>
            <a:spLocks noGrp="1"/>
          </p:cNvSpPr>
          <p:nvPr>
            <p:ph type="sldNum" sz="quarter" idx="12"/>
          </p:nvPr>
        </p:nvSpPr>
        <p:spPr/>
        <p:txBody>
          <a:bodyPr/>
          <a:lstStyle/>
          <a:p>
            <a:fld id="{F3D397F9-2499-E244-8D41-F28B228DBCAE}" type="slidenum">
              <a:rPr lang="en-US" smtClean="0"/>
              <a:pPr/>
              <a:t>7</a:t>
            </a:fld>
            <a:endParaRPr lang="en-US" dirty="0"/>
          </a:p>
        </p:txBody>
      </p:sp>
    </p:spTree>
    <p:extLst>
      <p:ext uri="{BB962C8B-B14F-4D97-AF65-F5344CB8AC3E}">
        <p14:creationId xmlns:p14="http://schemas.microsoft.com/office/powerpoint/2010/main" val="156039834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577" y="1600200"/>
            <a:ext cx="8569103" cy="5257800"/>
          </a:xfrm>
        </p:spPr>
        <p:txBody>
          <a:bodyPr>
            <a:normAutofit/>
          </a:bodyPr>
          <a:lstStyle/>
          <a:p>
            <a:r>
              <a:rPr lang="en-US" dirty="0" smtClean="0"/>
              <a:t>Data supports </a:t>
            </a:r>
            <a:r>
              <a:rPr lang="en-US" dirty="0" smtClean="0"/>
              <a:t> “</a:t>
            </a:r>
            <a:r>
              <a:rPr lang="en-US" dirty="0" smtClean="0"/>
              <a:t>one translation</a:t>
            </a:r>
            <a:r>
              <a:rPr lang="en-US" dirty="0"/>
              <a:t> </a:t>
            </a:r>
            <a:r>
              <a:rPr lang="en-US" dirty="0" smtClean="0"/>
              <a:t>per</a:t>
            </a:r>
            <a:r>
              <a:rPr lang="en-US" dirty="0"/>
              <a:t> </a:t>
            </a:r>
            <a:r>
              <a:rPr lang="en-US" dirty="0" smtClean="0"/>
              <a:t>discourse”</a:t>
            </a:r>
          </a:p>
          <a:p>
            <a:pPr lvl="1">
              <a:buFont typeface="Lucida Grande"/>
              <a:buChar char="-"/>
            </a:pPr>
            <a:r>
              <a:rPr lang="en-US" dirty="0" smtClean="0"/>
              <a:t>potential for improvement</a:t>
            </a:r>
          </a:p>
          <a:p>
            <a:endParaRPr lang="en-US" dirty="0"/>
          </a:p>
          <a:p>
            <a:r>
              <a:rPr lang="en-US" dirty="0" smtClean="0"/>
              <a:t>Inconsistent translations may refer to stylistic choices</a:t>
            </a:r>
          </a:p>
          <a:p>
            <a:pPr lvl="1">
              <a:buFont typeface="Lucida Grande"/>
              <a:buChar char="-"/>
            </a:pPr>
            <a:r>
              <a:rPr lang="en-US" dirty="0" smtClean="0"/>
              <a:t>fixing such cases will not degrade accuracy</a:t>
            </a:r>
          </a:p>
          <a:p>
            <a:endParaRPr lang="en-US" dirty="0"/>
          </a:p>
          <a:p>
            <a:r>
              <a:rPr lang="en-US" dirty="0" smtClean="0"/>
              <a:t>Encourage consistency, do not enforce it</a:t>
            </a:r>
          </a:p>
          <a:p>
            <a:pPr lvl="1"/>
            <a:r>
              <a:rPr lang="en-US" dirty="0" smtClean="0"/>
              <a:t>sentence </a:t>
            </a:r>
            <a:r>
              <a:rPr lang="en-US" dirty="0"/>
              <a:t>structure conventions </a:t>
            </a:r>
            <a:r>
              <a:rPr lang="en-US" dirty="0" smtClean="0"/>
              <a:t>may require </a:t>
            </a:r>
            <a:r>
              <a:rPr lang="en-US" dirty="0"/>
              <a:t>the same phrase to </a:t>
            </a:r>
            <a:r>
              <a:rPr lang="en-US" dirty="0" smtClean="0"/>
              <a:t>be translated differently</a:t>
            </a:r>
            <a:endParaRPr lang="en-US" dirty="0"/>
          </a:p>
        </p:txBody>
      </p:sp>
      <p:cxnSp>
        <p:nvCxnSpPr>
          <p:cNvPr id="8" name="Straight Connector 7"/>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457200" y="171662"/>
            <a:ext cx="8229600" cy="1143000"/>
          </a:xfrm>
          <a:prstGeom prst="rect">
            <a:avLst/>
          </a:prstGeom>
        </p:spPr>
        <p:txBody>
          <a:bodyPr vert="horz" lIns="91440" tIns="45720" rIns="91440" bIns="45720" rtlCol="0" anchor="ctr">
            <a:normAutofit fontScale="90000" lnSpcReduction="10000"/>
          </a:bodyPr>
          <a:lstStyle>
            <a:lvl1pPr algn="ctr" defTabSz="457200" rtl="0" eaLnBrk="1" latinLnBrk="0" hangingPunct="1">
              <a:spcBef>
                <a:spcPct val="0"/>
              </a:spcBef>
              <a:buNone/>
              <a:defRPr sz="4400" b="1" i="0" kern="1200">
                <a:solidFill>
                  <a:schemeClr val="tx1"/>
                </a:solidFill>
                <a:latin typeface="Gill Sans Light"/>
                <a:ea typeface="+mj-ea"/>
                <a:cs typeface="Gill Sans Light"/>
              </a:defRPr>
            </a:lvl1pPr>
          </a:lstStyle>
          <a:p>
            <a:pPr algn="l"/>
            <a:r>
              <a:rPr lang="en-US" sz="4900" dirty="0" smtClean="0"/>
              <a:t>Exploratory Analysis</a:t>
            </a:r>
            <a:r>
              <a:rPr lang="en-US" dirty="0" smtClean="0"/>
              <a:t/>
            </a:r>
            <a:br>
              <a:rPr lang="en-US" dirty="0" smtClean="0"/>
            </a:br>
            <a:r>
              <a:rPr lang="en-US" sz="3600" b="0" dirty="0" smtClean="0">
                <a:solidFill>
                  <a:srgbClr val="7F7F7F"/>
                </a:solidFill>
              </a:rPr>
              <a:t>Conclusions</a:t>
            </a:r>
            <a:endParaRPr lang="en-US" b="0" dirty="0">
              <a:solidFill>
                <a:srgbClr val="7F7F7F"/>
              </a:solidFill>
            </a:endParaRPr>
          </a:p>
        </p:txBody>
      </p:sp>
      <p:sp>
        <p:nvSpPr>
          <p:cNvPr id="2" name="Slide Number Placeholder 1"/>
          <p:cNvSpPr>
            <a:spLocks noGrp="1"/>
          </p:cNvSpPr>
          <p:nvPr>
            <p:ph type="sldNum" sz="quarter" idx="12"/>
          </p:nvPr>
        </p:nvSpPr>
        <p:spPr/>
        <p:txBody>
          <a:bodyPr/>
          <a:lstStyle/>
          <a:p>
            <a:fld id="{F3D397F9-2499-E244-8D41-F28B228DBCAE}" type="slidenum">
              <a:rPr lang="en-US" smtClean="0"/>
              <a:pPr/>
              <a:t>8</a:t>
            </a:fld>
            <a:endParaRPr lang="en-US" dirty="0"/>
          </a:p>
        </p:txBody>
      </p:sp>
    </p:spTree>
    <p:extLst>
      <p:ext uri="{BB962C8B-B14F-4D97-AF65-F5344CB8AC3E}">
        <p14:creationId xmlns:p14="http://schemas.microsoft.com/office/powerpoint/2010/main" val="62988339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Approach</a:t>
            </a:r>
            <a:endParaRPr lang="en-US" dirty="0"/>
          </a:p>
        </p:txBody>
      </p:sp>
      <p:sp>
        <p:nvSpPr>
          <p:cNvPr id="3" name="Content Placeholder 2"/>
          <p:cNvSpPr>
            <a:spLocks noGrp="1"/>
          </p:cNvSpPr>
          <p:nvPr>
            <p:ph idx="1"/>
          </p:nvPr>
        </p:nvSpPr>
        <p:spPr/>
        <p:txBody>
          <a:bodyPr>
            <a:normAutofit/>
          </a:bodyPr>
          <a:lstStyle/>
          <a:p>
            <a:r>
              <a:rPr lang="en-US" dirty="0" smtClean="0"/>
              <a:t>Inspired </a:t>
            </a:r>
            <a:r>
              <a:rPr lang="en-US" dirty="0"/>
              <a:t>by </a:t>
            </a:r>
            <a:r>
              <a:rPr lang="en-US" dirty="0" smtClean="0"/>
              <a:t>Information Retrieval (IR):</a:t>
            </a:r>
          </a:p>
          <a:p>
            <a:pPr marL="57150" indent="0">
              <a:buNone/>
            </a:pPr>
            <a:r>
              <a:rPr lang="en-US" sz="2400" dirty="0" smtClean="0"/>
              <a:t>	count </a:t>
            </a:r>
            <a:r>
              <a:rPr lang="en-US" sz="2400" i="1" dirty="0" smtClean="0"/>
              <a:t>words</a:t>
            </a:r>
            <a:r>
              <a:rPr lang="en-US" sz="2400" dirty="0" smtClean="0"/>
              <a:t> in </a:t>
            </a:r>
            <a:r>
              <a:rPr lang="en-US" sz="2400" i="1" dirty="0" smtClean="0"/>
              <a:t>document</a:t>
            </a:r>
            <a:endParaRPr lang="en-US" i="1" dirty="0" smtClean="0"/>
          </a:p>
          <a:p>
            <a:endParaRPr lang="en-US" dirty="0" smtClean="0"/>
          </a:p>
          <a:p>
            <a:pPr marL="0" indent="0">
              <a:buNone/>
            </a:pPr>
            <a:endParaRPr lang="en-US" dirty="0"/>
          </a:p>
        </p:txBody>
      </p:sp>
      <p:cxnSp>
        <p:nvCxnSpPr>
          <p:cNvPr id="4" name="Straight Connector 3"/>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
        <p:nvSpPr>
          <p:cNvPr id="5" name="Vertical Scroll 4"/>
          <p:cNvSpPr/>
          <p:nvPr/>
        </p:nvSpPr>
        <p:spPr>
          <a:xfrm>
            <a:off x="729050" y="3714582"/>
            <a:ext cx="1940216" cy="1728462"/>
          </a:xfrm>
          <a:prstGeom prst="verticalScroll">
            <a:avLst/>
          </a:prstGeom>
          <a:effectLst/>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solidFill>
                <a:srgbClr val="000000"/>
              </a:solidFill>
              <a:latin typeface="Gill Sans Light"/>
              <a:cs typeface="Gill Sans Light"/>
            </a:endParaRPr>
          </a:p>
          <a:p>
            <a:pPr algn="ctr"/>
            <a:endParaRPr lang="en-US" sz="1600" b="1" dirty="0">
              <a:solidFill>
                <a:srgbClr val="000000"/>
              </a:solidFill>
              <a:latin typeface="Gill Sans Light"/>
              <a:cs typeface="Gill Sans Light"/>
            </a:endParaRPr>
          </a:p>
          <a:p>
            <a:pPr algn="ctr"/>
            <a:r>
              <a:rPr lang="en-US" sz="1600" b="1" dirty="0">
                <a:solidFill>
                  <a:srgbClr val="000000"/>
                </a:solidFill>
                <a:latin typeface="Gill Sans Light"/>
                <a:cs typeface="Gill Sans Light"/>
              </a:rPr>
              <a:t>… house </a:t>
            </a:r>
            <a:r>
              <a:rPr lang="en-US" sz="1600" b="1" dirty="0" smtClean="0">
                <a:solidFill>
                  <a:srgbClr val="000000"/>
                </a:solidFill>
                <a:latin typeface="Gill Sans Light"/>
                <a:cs typeface="Gill Sans Light"/>
              </a:rPr>
              <a:t>… </a:t>
            </a:r>
          </a:p>
          <a:p>
            <a:pPr algn="ctr"/>
            <a:r>
              <a:rPr lang="en-US" sz="1600" b="1" dirty="0" smtClean="0">
                <a:solidFill>
                  <a:srgbClr val="000000"/>
                </a:solidFill>
                <a:latin typeface="Gill Sans Light"/>
                <a:cs typeface="Gill Sans Light"/>
              </a:rPr>
              <a:t>…caterpillar… </a:t>
            </a:r>
            <a:endParaRPr lang="en-US" sz="1600" b="1" dirty="0">
              <a:solidFill>
                <a:srgbClr val="000000"/>
              </a:solidFill>
              <a:latin typeface="Gill Sans Light"/>
              <a:cs typeface="Gill Sans Light"/>
            </a:endParaRPr>
          </a:p>
          <a:p>
            <a:pPr algn="ctr"/>
            <a:r>
              <a:rPr lang="en-US" sz="1600" b="1" dirty="0">
                <a:solidFill>
                  <a:srgbClr val="000000"/>
                </a:solidFill>
                <a:latin typeface="Gill Sans Light"/>
                <a:cs typeface="Gill Sans Light"/>
              </a:rPr>
              <a:t>House … </a:t>
            </a:r>
            <a:r>
              <a:rPr lang="en-US" sz="1600" b="1" dirty="0" smtClean="0">
                <a:solidFill>
                  <a:srgbClr val="000000"/>
                </a:solidFill>
                <a:latin typeface="Gill Sans Light"/>
                <a:cs typeface="Gill Sans Light"/>
              </a:rPr>
              <a:t>cat… </a:t>
            </a:r>
            <a:endParaRPr lang="en-US" sz="1600" b="1" dirty="0">
              <a:solidFill>
                <a:srgbClr val="000000"/>
              </a:solidFill>
              <a:latin typeface="Gill Sans Light"/>
              <a:cs typeface="Gill Sans Light"/>
            </a:endParaRPr>
          </a:p>
          <a:p>
            <a:pPr algn="ctr"/>
            <a:r>
              <a:rPr lang="en-US" sz="1600" b="1" dirty="0">
                <a:solidFill>
                  <a:srgbClr val="000000"/>
                </a:solidFill>
                <a:latin typeface="Gill Sans Light"/>
                <a:cs typeface="Gill Sans Light"/>
              </a:rPr>
              <a:t>… houses … </a:t>
            </a:r>
          </a:p>
          <a:p>
            <a:pPr algn="ctr"/>
            <a:r>
              <a:rPr lang="en-US" sz="1600" b="1" dirty="0">
                <a:solidFill>
                  <a:srgbClr val="000000"/>
                </a:solidFill>
                <a:latin typeface="Gill Sans Light"/>
                <a:cs typeface="Gill Sans Light"/>
              </a:rPr>
              <a:t>Dog … dogs</a:t>
            </a:r>
          </a:p>
          <a:p>
            <a:pPr algn="ctr"/>
            <a:endParaRPr lang="en-US" sz="1600" b="1" dirty="0">
              <a:solidFill>
                <a:srgbClr val="000000"/>
              </a:solidFill>
              <a:latin typeface="Gill Sans Light"/>
              <a:cs typeface="Gill Sans Light"/>
            </a:endParaRPr>
          </a:p>
          <a:p>
            <a:pPr algn="ctr"/>
            <a:endParaRPr lang="en-US" sz="1600" b="1" dirty="0">
              <a:solidFill>
                <a:srgbClr val="000000"/>
              </a:solidFill>
              <a:latin typeface="Gill Sans Light"/>
              <a:cs typeface="Gill Sans Light"/>
            </a:endParaRPr>
          </a:p>
        </p:txBody>
      </p:sp>
      <p:grpSp>
        <p:nvGrpSpPr>
          <p:cNvPr id="10" name="Group 9"/>
          <p:cNvGrpSpPr/>
          <p:nvPr/>
        </p:nvGrpSpPr>
        <p:grpSpPr>
          <a:xfrm>
            <a:off x="2669266" y="3832167"/>
            <a:ext cx="4033296" cy="1622637"/>
            <a:chOff x="2669266" y="2869017"/>
            <a:chExt cx="4033296" cy="1622637"/>
          </a:xfrm>
        </p:grpSpPr>
        <p:grpSp>
          <p:nvGrpSpPr>
            <p:cNvPr id="21" name="Group 20"/>
            <p:cNvGrpSpPr/>
            <p:nvPr/>
          </p:nvGrpSpPr>
          <p:grpSpPr>
            <a:xfrm>
              <a:off x="3558512" y="2869017"/>
              <a:ext cx="3144050" cy="1622637"/>
              <a:chOff x="3558512" y="2869017"/>
              <a:chExt cx="3144050" cy="1622637"/>
            </a:xfrm>
          </p:grpSpPr>
          <p:sp>
            <p:nvSpPr>
              <p:cNvPr id="6" name="Snip Single Corner Rectangle 5"/>
              <p:cNvSpPr/>
              <p:nvPr/>
            </p:nvSpPr>
            <p:spPr>
              <a:xfrm>
                <a:off x="3558512" y="2869017"/>
                <a:ext cx="3144050" cy="1622637"/>
              </a:xfrm>
              <a:prstGeom prst="snip1Rect">
                <a:avLst/>
              </a:prstGeom>
              <a:effectLst/>
            </p:spPr>
            <p:style>
              <a:lnRef idx="2">
                <a:schemeClr val="dk1"/>
              </a:lnRef>
              <a:fillRef idx="1">
                <a:schemeClr val="lt1"/>
              </a:fillRef>
              <a:effectRef idx="0">
                <a:schemeClr val="dk1"/>
              </a:effectRef>
              <a:fontRef idx="minor">
                <a:schemeClr val="dk1"/>
              </a:fontRef>
            </p:style>
            <p:txBody>
              <a:bodyPr rtlCol="0" anchor="t"/>
              <a:lstStyle/>
              <a:p>
                <a:r>
                  <a:rPr lang="en-US" sz="1600" b="1" dirty="0" smtClean="0">
                    <a:solidFill>
                      <a:srgbClr val="000000"/>
                    </a:solidFill>
                  </a:rPr>
                  <a:t>word              TF		DF</a:t>
                </a:r>
                <a:endParaRPr lang="en-US" sz="1600" dirty="0" smtClean="0">
                  <a:solidFill>
                    <a:srgbClr val="000000"/>
                  </a:solidFill>
                </a:endParaRPr>
              </a:p>
              <a:p>
                <a:r>
                  <a:rPr lang="en-US" sz="1600" dirty="0" smtClean="0">
                    <a:solidFill>
                      <a:srgbClr val="000000"/>
                    </a:solidFill>
                  </a:rPr>
                  <a:t>house 	       3 	  116/10</a:t>
                </a:r>
                <a:r>
                  <a:rPr lang="en-US" sz="1600" baseline="30000" dirty="0" smtClean="0">
                    <a:solidFill>
                      <a:srgbClr val="000000"/>
                    </a:solidFill>
                  </a:rPr>
                  <a:t>6</a:t>
                </a:r>
                <a:endParaRPr lang="en-US" sz="1600" dirty="0" smtClean="0">
                  <a:solidFill>
                    <a:srgbClr val="000000"/>
                  </a:solidFill>
                </a:endParaRPr>
              </a:p>
              <a:p>
                <a:r>
                  <a:rPr lang="en-US" sz="1600" dirty="0" smtClean="0">
                    <a:solidFill>
                      <a:srgbClr val="000000"/>
                    </a:solidFill>
                  </a:rPr>
                  <a:t>cat 	</a:t>
                </a:r>
                <a:r>
                  <a:rPr lang="en-US" sz="1600" dirty="0" smtClean="0">
                    <a:solidFill>
                      <a:srgbClr val="000000"/>
                    </a:solidFill>
                    <a:sym typeface="Wingdings"/>
                  </a:rPr>
                  <a:t>	       1 	  10317/</a:t>
                </a:r>
                <a:r>
                  <a:rPr lang="en-US" sz="1600" dirty="0">
                    <a:solidFill>
                      <a:srgbClr val="000000"/>
                    </a:solidFill>
                  </a:rPr>
                  <a:t>10</a:t>
                </a:r>
                <a:r>
                  <a:rPr lang="en-US" sz="1600" baseline="30000" dirty="0">
                    <a:solidFill>
                      <a:srgbClr val="000000"/>
                    </a:solidFill>
                  </a:rPr>
                  <a:t>6</a:t>
                </a:r>
                <a:endParaRPr lang="en-US" sz="1600" dirty="0" smtClean="0">
                  <a:solidFill>
                    <a:srgbClr val="000000"/>
                  </a:solidFill>
                  <a:sym typeface="Wingdings"/>
                </a:endParaRPr>
              </a:p>
              <a:p>
                <a:r>
                  <a:rPr lang="en-US" sz="1600" dirty="0" smtClean="0">
                    <a:solidFill>
                      <a:srgbClr val="000000"/>
                    </a:solidFill>
                    <a:sym typeface="Wingdings"/>
                  </a:rPr>
                  <a:t>caterpillar	       1 	  1066/</a:t>
                </a:r>
                <a:r>
                  <a:rPr lang="en-US" sz="1600" dirty="0" smtClean="0">
                    <a:solidFill>
                      <a:srgbClr val="000000"/>
                    </a:solidFill>
                  </a:rPr>
                  <a:t>10</a:t>
                </a:r>
                <a:r>
                  <a:rPr lang="en-US" sz="1600" baseline="30000" dirty="0" smtClean="0">
                    <a:solidFill>
                      <a:srgbClr val="000000"/>
                    </a:solidFill>
                  </a:rPr>
                  <a:t>6</a:t>
                </a:r>
                <a:endParaRPr lang="en-US" sz="1600" dirty="0" smtClean="0">
                  <a:solidFill>
                    <a:srgbClr val="000000"/>
                  </a:solidFill>
                  <a:sym typeface="Wingdings"/>
                </a:endParaRPr>
              </a:p>
              <a:p>
                <a:r>
                  <a:rPr lang="en-US" sz="1600" dirty="0">
                    <a:solidFill>
                      <a:srgbClr val="000000"/>
                    </a:solidFill>
                    <a:sym typeface="Wingdings"/>
                  </a:rPr>
                  <a:t>d</a:t>
                </a:r>
                <a:r>
                  <a:rPr lang="en-US" sz="1600" dirty="0" smtClean="0">
                    <a:solidFill>
                      <a:srgbClr val="000000"/>
                    </a:solidFill>
                    <a:sym typeface="Wingdings"/>
                  </a:rPr>
                  <a:t>og		       2	  15650/</a:t>
                </a:r>
                <a:r>
                  <a:rPr lang="en-US" sz="1600" dirty="0">
                    <a:solidFill>
                      <a:srgbClr val="000000"/>
                    </a:solidFill>
                  </a:rPr>
                  <a:t>10</a:t>
                </a:r>
                <a:r>
                  <a:rPr lang="en-US" sz="1600" baseline="30000" dirty="0">
                    <a:solidFill>
                      <a:srgbClr val="000000"/>
                    </a:solidFill>
                  </a:rPr>
                  <a:t>6</a:t>
                </a:r>
                <a:endParaRPr lang="en-US" sz="1600" dirty="0" smtClean="0">
                  <a:solidFill>
                    <a:srgbClr val="000000"/>
                  </a:solidFill>
                  <a:sym typeface="Wingdings"/>
                </a:endParaRPr>
              </a:p>
              <a:p>
                <a:endParaRPr lang="en-US" sz="1600" dirty="0">
                  <a:solidFill>
                    <a:srgbClr val="000000"/>
                  </a:solidFill>
                </a:endParaRPr>
              </a:p>
            </p:txBody>
          </p:sp>
          <p:cxnSp>
            <p:nvCxnSpPr>
              <p:cNvPr id="7" name="Straight Connector 6"/>
              <p:cNvCxnSpPr/>
              <p:nvPr/>
            </p:nvCxnSpPr>
            <p:spPr>
              <a:xfrm>
                <a:off x="3558512" y="3310261"/>
                <a:ext cx="3144050" cy="0"/>
              </a:xfrm>
              <a:prstGeom prst="line">
                <a:avLst/>
              </a:prstGeom>
              <a:ln w="9525" cmpd="sng">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4527169" y="2869017"/>
                <a:ext cx="1" cy="1622637"/>
              </a:xfrm>
              <a:prstGeom prst="line">
                <a:avLst/>
              </a:prstGeom>
              <a:ln w="9525" cmpd="sng">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5408620" y="2869017"/>
                <a:ext cx="1" cy="1622637"/>
              </a:xfrm>
              <a:prstGeom prst="line">
                <a:avLst/>
              </a:prstGeom>
              <a:ln w="9525" cmpd="sng">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grpSp>
        <p:sp>
          <p:nvSpPr>
            <p:cNvPr id="18" name="Right Arrow 17"/>
            <p:cNvSpPr/>
            <p:nvPr/>
          </p:nvSpPr>
          <p:spPr>
            <a:xfrm>
              <a:off x="2669266" y="3310261"/>
              <a:ext cx="764327" cy="484632"/>
            </a:xfrm>
            <a:prstGeom prst="rightArrow">
              <a:avLst/>
            </a:prstGeom>
            <a:solidFill>
              <a:schemeClr val="accent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grpSp>
      <p:grpSp>
        <p:nvGrpSpPr>
          <p:cNvPr id="8" name="Group 7"/>
          <p:cNvGrpSpPr/>
          <p:nvPr/>
        </p:nvGrpSpPr>
        <p:grpSpPr>
          <a:xfrm>
            <a:off x="152607" y="3712535"/>
            <a:ext cx="8666294" cy="1728463"/>
            <a:chOff x="258696" y="4879218"/>
            <a:chExt cx="8666294" cy="1728463"/>
          </a:xfrm>
        </p:grpSpPr>
        <p:sp>
          <p:nvSpPr>
            <p:cNvPr id="16" name="Vertical Scroll 15"/>
            <p:cNvSpPr/>
            <p:nvPr/>
          </p:nvSpPr>
          <p:spPr>
            <a:xfrm>
              <a:off x="258696" y="4879218"/>
              <a:ext cx="1834385" cy="1728462"/>
            </a:xfrm>
            <a:prstGeom prst="verticalScroll">
              <a:avLst/>
            </a:prstGeom>
            <a:effectLst/>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solidFill>
                  <a:srgbClr val="000000"/>
                </a:solidFill>
                <a:latin typeface="Gill Sans Light"/>
                <a:cs typeface="Gill Sans Light"/>
              </a:endParaRPr>
            </a:p>
            <a:p>
              <a:pPr algn="ctr"/>
              <a:r>
                <a:rPr lang="en-US" sz="1600" b="1" dirty="0" smtClean="0">
                  <a:solidFill>
                    <a:srgbClr val="000000"/>
                  </a:solidFill>
                  <a:latin typeface="Gill Sans Light"/>
                  <a:cs typeface="Gill Sans Light"/>
                </a:rPr>
                <a:t>… X …</a:t>
              </a:r>
            </a:p>
            <a:p>
              <a:pPr algn="ctr"/>
              <a:r>
                <a:rPr lang="en-US" sz="1600" b="1" dirty="0" smtClean="0">
                  <a:solidFill>
                    <a:srgbClr val="000000"/>
                  </a:solidFill>
                  <a:latin typeface="Gill Sans Light"/>
                  <a:cs typeface="Gill Sans Light"/>
                </a:rPr>
                <a:t>…Y…</a:t>
              </a:r>
            </a:p>
            <a:p>
              <a:pPr algn="ctr"/>
              <a:r>
                <a:rPr lang="en-US" sz="1600" b="1" dirty="0" smtClean="0">
                  <a:solidFill>
                    <a:srgbClr val="000000"/>
                  </a:solidFill>
                  <a:latin typeface="Gill Sans Light"/>
                  <a:cs typeface="Gill Sans Light"/>
                </a:rPr>
                <a:t>X … X …</a:t>
              </a:r>
            </a:p>
            <a:p>
              <a:pPr algn="ctr"/>
              <a:r>
                <a:rPr lang="en-US" sz="1600" b="1" dirty="0" smtClean="0">
                  <a:solidFill>
                    <a:srgbClr val="000000"/>
                  </a:solidFill>
                  <a:latin typeface="Gill Sans Light"/>
                  <a:cs typeface="Gill Sans Light"/>
                </a:rPr>
                <a:t>… X … </a:t>
              </a:r>
            </a:p>
            <a:p>
              <a:pPr algn="ctr"/>
              <a:r>
                <a:rPr lang="en-US" sz="1600" b="1" dirty="0" smtClean="0">
                  <a:solidFill>
                    <a:srgbClr val="000000"/>
                  </a:solidFill>
                  <a:latin typeface="Gill Sans Light"/>
                  <a:cs typeface="Gill Sans Light"/>
                </a:rPr>
                <a:t>Y… Z</a:t>
              </a:r>
            </a:p>
            <a:p>
              <a:pPr algn="ctr"/>
              <a:endParaRPr lang="en-US" sz="1600" b="1" dirty="0">
                <a:solidFill>
                  <a:srgbClr val="000000"/>
                </a:solidFill>
                <a:latin typeface="Gill Sans Light"/>
                <a:cs typeface="Gill Sans Light"/>
              </a:endParaRPr>
            </a:p>
          </p:txBody>
        </p:sp>
        <p:sp>
          <p:nvSpPr>
            <p:cNvPr id="17" name="Vertical Scroll 16"/>
            <p:cNvSpPr/>
            <p:nvPr/>
          </p:nvSpPr>
          <p:spPr>
            <a:xfrm>
              <a:off x="2280757" y="4879218"/>
              <a:ext cx="1940216" cy="1728462"/>
            </a:xfrm>
            <a:prstGeom prst="verticalScroll">
              <a:avLst/>
            </a:prstGeom>
            <a:effectLst/>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solidFill>
                  <a:srgbClr val="000000"/>
                </a:solidFill>
                <a:latin typeface="Gill Sans Light"/>
                <a:cs typeface="Gill Sans Light"/>
              </a:endParaRPr>
            </a:p>
            <a:p>
              <a:pPr algn="ctr"/>
              <a:endParaRPr lang="en-US" sz="1600" b="1" dirty="0">
                <a:solidFill>
                  <a:srgbClr val="000000"/>
                </a:solidFill>
                <a:latin typeface="Gill Sans Light"/>
                <a:cs typeface="Gill Sans Light"/>
              </a:endParaRPr>
            </a:p>
            <a:p>
              <a:pPr algn="ctr"/>
              <a:r>
                <a:rPr lang="en-US" sz="1600" b="1" dirty="0">
                  <a:solidFill>
                    <a:srgbClr val="000000"/>
                  </a:solidFill>
                  <a:latin typeface="Gill Sans Light"/>
                  <a:cs typeface="Gill Sans Light"/>
                </a:rPr>
                <a:t>… house </a:t>
              </a:r>
              <a:r>
                <a:rPr lang="en-US" sz="1600" b="1" dirty="0" smtClean="0">
                  <a:solidFill>
                    <a:srgbClr val="000000"/>
                  </a:solidFill>
                  <a:latin typeface="Gill Sans Light"/>
                  <a:cs typeface="Gill Sans Light"/>
                </a:rPr>
                <a:t>… </a:t>
              </a:r>
            </a:p>
            <a:p>
              <a:pPr algn="ctr"/>
              <a:r>
                <a:rPr lang="en-US" sz="1600" b="1" dirty="0" smtClean="0">
                  <a:solidFill>
                    <a:srgbClr val="000000"/>
                  </a:solidFill>
                  <a:latin typeface="Gill Sans Light"/>
                  <a:cs typeface="Gill Sans Light"/>
                </a:rPr>
                <a:t>…caterpillar… </a:t>
              </a:r>
              <a:endParaRPr lang="en-US" sz="1600" b="1" dirty="0">
                <a:solidFill>
                  <a:srgbClr val="000000"/>
                </a:solidFill>
                <a:latin typeface="Gill Sans Light"/>
                <a:cs typeface="Gill Sans Light"/>
              </a:endParaRPr>
            </a:p>
            <a:p>
              <a:pPr algn="ctr"/>
              <a:r>
                <a:rPr lang="en-US" sz="1600" b="1" dirty="0">
                  <a:solidFill>
                    <a:srgbClr val="000000"/>
                  </a:solidFill>
                  <a:latin typeface="Gill Sans Light"/>
                  <a:cs typeface="Gill Sans Light"/>
                </a:rPr>
                <a:t>House … </a:t>
              </a:r>
              <a:r>
                <a:rPr lang="en-US" sz="1600" b="1" dirty="0" smtClean="0">
                  <a:solidFill>
                    <a:srgbClr val="000000"/>
                  </a:solidFill>
                  <a:latin typeface="Gill Sans Light"/>
                  <a:cs typeface="Gill Sans Light"/>
                </a:rPr>
                <a:t>cat… </a:t>
              </a:r>
              <a:endParaRPr lang="en-US" sz="1600" b="1" dirty="0">
                <a:solidFill>
                  <a:srgbClr val="000000"/>
                </a:solidFill>
                <a:latin typeface="Gill Sans Light"/>
                <a:cs typeface="Gill Sans Light"/>
              </a:endParaRPr>
            </a:p>
            <a:p>
              <a:pPr algn="ctr"/>
              <a:r>
                <a:rPr lang="en-US" sz="1600" b="1" dirty="0">
                  <a:solidFill>
                    <a:srgbClr val="000000"/>
                  </a:solidFill>
                  <a:latin typeface="Gill Sans Light"/>
                  <a:cs typeface="Gill Sans Light"/>
                </a:rPr>
                <a:t>… houses … </a:t>
              </a:r>
            </a:p>
            <a:p>
              <a:pPr algn="ctr"/>
              <a:r>
                <a:rPr lang="en-US" sz="1600" b="1" dirty="0">
                  <a:solidFill>
                    <a:srgbClr val="000000"/>
                  </a:solidFill>
                  <a:latin typeface="Gill Sans Light"/>
                  <a:cs typeface="Gill Sans Light"/>
                </a:rPr>
                <a:t>Dog … dogs</a:t>
              </a:r>
            </a:p>
            <a:p>
              <a:pPr algn="ctr"/>
              <a:endParaRPr lang="en-US" sz="1600" b="1" dirty="0">
                <a:solidFill>
                  <a:srgbClr val="000000"/>
                </a:solidFill>
                <a:latin typeface="Gill Sans Light"/>
                <a:cs typeface="Gill Sans Light"/>
              </a:endParaRPr>
            </a:p>
            <a:p>
              <a:pPr algn="ctr"/>
              <a:endParaRPr lang="en-US" sz="1600" b="1" dirty="0">
                <a:solidFill>
                  <a:srgbClr val="000000"/>
                </a:solidFill>
                <a:latin typeface="Gill Sans Light"/>
                <a:cs typeface="Gill Sans Light"/>
              </a:endParaRPr>
            </a:p>
          </p:txBody>
        </p:sp>
        <p:sp>
          <p:nvSpPr>
            <p:cNvPr id="19" name="Right Arrow 18"/>
            <p:cNvSpPr/>
            <p:nvPr/>
          </p:nvSpPr>
          <p:spPr>
            <a:xfrm>
              <a:off x="4256248" y="5391014"/>
              <a:ext cx="764327" cy="484632"/>
            </a:xfrm>
            <a:prstGeom prst="rightArrow">
              <a:avLst/>
            </a:prstGeom>
            <a:solidFill>
              <a:srgbClr val="4F81BD"/>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2" name="Group 21"/>
            <p:cNvGrpSpPr/>
            <p:nvPr/>
          </p:nvGrpSpPr>
          <p:grpSpPr>
            <a:xfrm>
              <a:off x="5188864" y="4879218"/>
              <a:ext cx="3736126" cy="1728463"/>
              <a:chOff x="3558512" y="2763192"/>
              <a:chExt cx="3144050" cy="1728463"/>
            </a:xfrm>
          </p:grpSpPr>
          <p:sp>
            <p:nvSpPr>
              <p:cNvPr id="23" name="Snip Single Corner Rectangle 22"/>
              <p:cNvSpPr/>
              <p:nvPr/>
            </p:nvSpPr>
            <p:spPr>
              <a:xfrm>
                <a:off x="3558512" y="2763192"/>
                <a:ext cx="3144050" cy="1728462"/>
              </a:xfrm>
              <a:prstGeom prst="snip1Rect">
                <a:avLst/>
              </a:prstGeom>
              <a:effectLst/>
            </p:spPr>
            <p:style>
              <a:lnRef idx="2">
                <a:schemeClr val="dk1"/>
              </a:lnRef>
              <a:fillRef idx="1">
                <a:schemeClr val="lt1"/>
              </a:fillRef>
              <a:effectRef idx="0">
                <a:schemeClr val="dk1"/>
              </a:effectRef>
              <a:fontRef idx="minor">
                <a:schemeClr val="dk1"/>
              </a:fontRef>
            </p:style>
            <p:txBody>
              <a:bodyPr rtlCol="0" anchor="t"/>
              <a:lstStyle/>
              <a:p>
                <a:r>
                  <a:rPr lang="en-US" sz="1600" b="1" dirty="0" smtClean="0">
                    <a:solidFill>
                      <a:srgbClr val="000000"/>
                    </a:solidFill>
                  </a:rPr>
                  <a:t>pair		        TF		      DF  </a:t>
                </a:r>
                <a:r>
                  <a:rPr lang="en-US" sz="1600" dirty="0" smtClean="0">
                    <a:solidFill>
                      <a:srgbClr val="000000"/>
                    </a:solidFill>
                  </a:rPr>
                  <a:t>        </a:t>
                </a:r>
              </a:p>
              <a:p>
                <a:r>
                  <a:rPr lang="en-US" sz="1600" dirty="0" smtClean="0">
                    <a:solidFill>
                      <a:srgbClr val="000000"/>
                    </a:solidFill>
                  </a:rPr>
                  <a:t>X, house 	         3 		  116/10</a:t>
                </a:r>
                <a:r>
                  <a:rPr lang="en-US" sz="1600" baseline="30000" dirty="0" smtClean="0">
                    <a:solidFill>
                      <a:srgbClr val="000000"/>
                    </a:solidFill>
                  </a:rPr>
                  <a:t>6</a:t>
                </a:r>
                <a:endParaRPr lang="en-US" sz="1600" dirty="0" smtClean="0">
                  <a:solidFill>
                    <a:srgbClr val="000000"/>
                  </a:solidFill>
                </a:endParaRPr>
              </a:p>
              <a:p>
                <a:r>
                  <a:rPr lang="en-US" sz="1600" dirty="0" smtClean="0">
                    <a:solidFill>
                      <a:srgbClr val="000000"/>
                    </a:solidFill>
                  </a:rPr>
                  <a:t>X,cat	</a:t>
                </a:r>
                <a:r>
                  <a:rPr lang="en-US" sz="1600" dirty="0" smtClean="0">
                    <a:solidFill>
                      <a:srgbClr val="000000"/>
                    </a:solidFill>
                    <a:sym typeface="Wingdings"/>
                  </a:rPr>
                  <a:t>	         1 	  	  10317/</a:t>
                </a:r>
                <a:r>
                  <a:rPr lang="en-US" sz="1600" dirty="0">
                    <a:solidFill>
                      <a:srgbClr val="000000"/>
                    </a:solidFill>
                  </a:rPr>
                  <a:t>10</a:t>
                </a:r>
                <a:r>
                  <a:rPr lang="en-US" sz="1600" baseline="30000" dirty="0">
                    <a:solidFill>
                      <a:srgbClr val="000000"/>
                    </a:solidFill>
                  </a:rPr>
                  <a:t>6</a:t>
                </a:r>
                <a:endParaRPr lang="en-US" sz="1600" dirty="0" smtClean="0">
                  <a:solidFill>
                    <a:srgbClr val="000000"/>
                  </a:solidFill>
                  <a:sym typeface="Wingdings"/>
                </a:endParaRPr>
              </a:p>
              <a:p>
                <a:r>
                  <a:rPr lang="en-US" sz="1600" dirty="0" smtClean="0">
                    <a:solidFill>
                      <a:srgbClr val="000000"/>
                    </a:solidFill>
                    <a:sym typeface="Wingdings"/>
                  </a:rPr>
                  <a:t>Y,caterpillar	 1	 	  1066/</a:t>
                </a:r>
                <a:r>
                  <a:rPr lang="en-US" sz="1600" dirty="0" smtClean="0">
                    <a:solidFill>
                      <a:srgbClr val="000000"/>
                    </a:solidFill>
                  </a:rPr>
                  <a:t>10</a:t>
                </a:r>
                <a:r>
                  <a:rPr lang="en-US" sz="1600" baseline="30000" dirty="0" smtClean="0">
                    <a:solidFill>
                      <a:srgbClr val="000000"/>
                    </a:solidFill>
                  </a:rPr>
                  <a:t>6</a:t>
                </a:r>
                <a:endParaRPr lang="en-US" sz="1600" dirty="0" smtClean="0">
                  <a:solidFill>
                    <a:srgbClr val="000000"/>
                  </a:solidFill>
                  <a:sym typeface="Wingdings"/>
                </a:endParaRPr>
              </a:p>
              <a:p>
                <a:r>
                  <a:rPr lang="en-US" sz="1600" dirty="0" smtClean="0">
                    <a:solidFill>
                      <a:srgbClr val="000000"/>
                    </a:solidFill>
                    <a:sym typeface="Wingdings"/>
                  </a:rPr>
                  <a:t>Z,dog		 1		  15650/</a:t>
                </a:r>
                <a:r>
                  <a:rPr lang="en-US" sz="1600" dirty="0">
                    <a:solidFill>
                      <a:srgbClr val="000000"/>
                    </a:solidFill>
                  </a:rPr>
                  <a:t>10</a:t>
                </a:r>
                <a:r>
                  <a:rPr lang="en-US" sz="1600" baseline="30000" dirty="0">
                    <a:solidFill>
                      <a:srgbClr val="000000"/>
                    </a:solidFill>
                  </a:rPr>
                  <a:t>6</a:t>
                </a:r>
                <a:endParaRPr lang="en-US" sz="1600" dirty="0" smtClean="0">
                  <a:solidFill>
                    <a:srgbClr val="000000"/>
                  </a:solidFill>
                  <a:sym typeface="Wingdings"/>
                </a:endParaRPr>
              </a:p>
              <a:p>
                <a:r>
                  <a:rPr lang="en-US" sz="1600" dirty="0" smtClean="0">
                    <a:solidFill>
                      <a:srgbClr val="000000"/>
                    </a:solidFill>
                    <a:sym typeface="Wingdings"/>
                  </a:rPr>
                  <a:t>Y,dog	</a:t>
                </a:r>
                <a:r>
                  <a:rPr lang="en-US" sz="1600" dirty="0">
                    <a:solidFill>
                      <a:srgbClr val="000000"/>
                    </a:solidFill>
                    <a:sym typeface="Wingdings"/>
                  </a:rPr>
                  <a:t>		 </a:t>
                </a:r>
                <a:r>
                  <a:rPr lang="en-US" sz="1600" dirty="0" smtClean="0">
                    <a:solidFill>
                      <a:srgbClr val="000000"/>
                    </a:solidFill>
                    <a:sym typeface="Wingdings"/>
                  </a:rPr>
                  <a:t>1	</a:t>
                </a:r>
                <a:r>
                  <a:rPr lang="en-US" sz="1600" dirty="0">
                    <a:solidFill>
                      <a:srgbClr val="000000"/>
                    </a:solidFill>
                    <a:sym typeface="Wingdings"/>
                  </a:rPr>
                  <a:t>	  </a:t>
                </a:r>
                <a:r>
                  <a:rPr lang="en-US" sz="1600" dirty="0" smtClean="0">
                    <a:solidFill>
                      <a:srgbClr val="000000"/>
                    </a:solidFill>
                    <a:sym typeface="Wingdings"/>
                  </a:rPr>
                  <a:t>15650/</a:t>
                </a:r>
                <a:r>
                  <a:rPr lang="en-US" sz="1600" dirty="0">
                    <a:solidFill>
                      <a:srgbClr val="000000"/>
                    </a:solidFill>
                  </a:rPr>
                  <a:t>10</a:t>
                </a:r>
                <a:r>
                  <a:rPr lang="en-US" sz="1600" baseline="30000" dirty="0">
                    <a:solidFill>
                      <a:srgbClr val="000000"/>
                    </a:solidFill>
                  </a:rPr>
                  <a:t>6</a:t>
                </a:r>
                <a:endParaRPr lang="en-US" sz="1600" dirty="0">
                  <a:solidFill>
                    <a:srgbClr val="000000"/>
                  </a:solidFill>
                  <a:sym typeface="Wingdings"/>
                </a:endParaRPr>
              </a:p>
              <a:p>
                <a:endParaRPr lang="en-US" sz="1600" dirty="0">
                  <a:solidFill>
                    <a:srgbClr val="000000"/>
                  </a:solidFill>
                </a:endParaRPr>
              </a:p>
            </p:txBody>
          </p:sp>
          <p:cxnSp>
            <p:nvCxnSpPr>
              <p:cNvPr id="24" name="Straight Connector 23"/>
              <p:cNvCxnSpPr/>
              <p:nvPr/>
            </p:nvCxnSpPr>
            <p:spPr>
              <a:xfrm>
                <a:off x="3558512" y="3216194"/>
                <a:ext cx="3144050" cy="0"/>
              </a:xfrm>
              <a:prstGeom prst="line">
                <a:avLst/>
              </a:prstGeom>
              <a:ln w="9525" cmpd="sng">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4527169" y="2763192"/>
                <a:ext cx="0" cy="1728463"/>
              </a:xfrm>
              <a:prstGeom prst="line">
                <a:avLst/>
              </a:prstGeom>
              <a:ln w="9525" cmpd="sng">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5408620" y="2763192"/>
                <a:ext cx="0" cy="1728463"/>
              </a:xfrm>
              <a:prstGeom prst="line">
                <a:avLst/>
              </a:prstGeom>
              <a:ln w="9525" cmpd="sng">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grpSp>
      </p:grpSp>
      <p:sp>
        <p:nvSpPr>
          <p:cNvPr id="11" name="Rectangle 10"/>
          <p:cNvSpPr/>
          <p:nvPr/>
        </p:nvSpPr>
        <p:spPr>
          <a:xfrm>
            <a:off x="3820386" y="2084635"/>
            <a:ext cx="4942379" cy="461665"/>
          </a:xfrm>
          <a:prstGeom prst="rect">
            <a:avLst/>
          </a:prstGeom>
        </p:spPr>
        <p:txBody>
          <a:bodyPr wrap="none">
            <a:spAutoFit/>
          </a:bodyPr>
          <a:lstStyle/>
          <a:p>
            <a:r>
              <a:rPr lang="en-US" sz="2400" dirty="0">
                <a:latin typeface="Gill Sans Light"/>
                <a:cs typeface="Gill Sans Light"/>
              </a:rPr>
              <a:t> </a:t>
            </a:r>
            <a:r>
              <a:rPr lang="en-US" sz="2400" dirty="0">
                <a:latin typeface="Gill Sans Light"/>
                <a:cs typeface="Gill Sans Light"/>
                <a:sym typeface="Wingdings"/>
              </a:rPr>
              <a:t></a:t>
            </a:r>
            <a:r>
              <a:rPr lang="en-US" sz="2400" dirty="0">
                <a:latin typeface="Gill Sans Light"/>
                <a:cs typeface="Gill Sans Light"/>
              </a:rPr>
              <a:t> count translations in document pair</a:t>
            </a:r>
          </a:p>
        </p:txBody>
      </p:sp>
      <p:sp>
        <p:nvSpPr>
          <p:cNvPr id="31" name="Slide Number Placeholder 30"/>
          <p:cNvSpPr>
            <a:spLocks noGrp="1"/>
          </p:cNvSpPr>
          <p:nvPr>
            <p:ph type="sldNum" sz="quarter" idx="12"/>
          </p:nvPr>
        </p:nvSpPr>
        <p:spPr/>
        <p:txBody>
          <a:bodyPr/>
          <a:lstStyle/>
          <a:p>
            <a:fld id="{F3D397F9-2499-E244-8D41-F28B228DBCAE}" type="slidenum">
              <a:rPr lang="en-US" smtClean="0"/>
              <a:pPr/>
              <a:t>9</a:t>
            </a:fld>
            <a:endParaRPr lang="en-US" dirty="0"/>
          </a:p>
        </p:txBody>
      </p:sp>
      <p:grpSp>
        <p:nvGrpSpPr>
          <p:cNvPr id="33" name="Group 32"/>
          <p:cNvGrpSpPr/>
          <p:nvPr/>
        </p:nvGrpSpPr>
        <p:grpSpPr>
          <a:xfrm>
            <a:off x="4377941" y="3052523"/>
            <a:ext cx="2704436" cy="934305"/>
            <a:chOff x="6041674" y="2897862"/>
            <a:chExt cx="2704436" cy="934305"/>
          </a:xfrm>
        </p:grpSpPr>
        <p:cxnSp>
          <p:nvCxnSpPr>
            <p:cNvPr id="34" name="Straight Arrow Connector 33"/>
            <p:cNvCxnSpPr/>
            <p:nvPr/>
          </p:nvCxnSpPr>
          <p:spPr>
            <a:xfrm flipV="1">
              <a:off x="6702562" y="3272301"/>
              <a:ext cx="379815" cy="559866"/>
            </a:xfrm>
            <a:prstGeom prst="straightConnector1">
              <a:avLst/>
            </a:prstGeom>
            <a:ln>
              <a:solidFill>
                <a:schemeClr val="accent2"/>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H="1" flipV="1">
              <a:off x="7473130" y="3272301"/>
              <a:ext cx="269670" cy="559866"/>
            </a:xfrm>
            <a:prstGeom prst="straightConnector1">
              <a:avLst/>
            </a:prstGeom>
            <a:ln>
              <a:solidFill>
                <a:schemeClr val="accent2"/>
              </a:solidFill>
              <a:tailEnd type="arrow"/>
            </a:ln>
            <a:effectLst/>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041674" y="2897862"/>
              <a:ext cx="2704436" cy="369332"/>
            </a:xfrm>
            <a:prstGeom prst="rect">
              <a:avLst/>
            </a:prstGeom>
            <a:noFill/>
          </p:spPr>
          <p:txBody>
            <a:bodyPr wrap="none" rtlCol="0">
              <a:spAutoFit/>
            </a:bodyPr>
            <a:lstStyle/>
            <a:p>
              <a:r>
                <a:rPr lang="en-US" b="1" dirty="0" smtClean="0"/>
                <a:t>Okapi bm25</a:t>
              </a:r>
              <a:r>
                <a:rPr lang="en-US" dirty="0" smtClean="0"/>
                <a:t> term weight</a:t>
              </a:r>
              <a:endParaRPr lang="en-US" dirty="0"/>
            </a:p>
          </p:txBody>
        </p:sp>
      </p:grpSp>
    </p:spTree>
    <p:extLst>
      <p:ext uri="{BB962C8B-B14F-4D97-AF65-F5344CB8AC3E}">
        <p14:creationId xmlns:p14="http://schemas.microsoft.com/office/powerpoint/2010/main" val="11841905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Approach</a:t>
            </a:r>
            <a:endParaRPr lang="en-US" dirty="0"/>
          </a:p>
        </p:txBody>
      </p:sp>
      <p:sp>
        <p:nvSpPr>
          <p:cNvPr id="3" name="Content Placeholder 2"/>
          <p:cNvSpPr>
            <a:spLocks noGrp="1"/>
          </p:cNvSpPr>
          <p:nvPr>
            <p:ph idx="1"/>
          </p:nvPr>
        </p:nvSpPr>
        <p:spPr>
          <a:xfrm>
            <a:off x="235178" y="1600200"/>
            <a:ext cx="8701572" cy="4890355"/>
          </a:xfrm>
        </p:spPr>
        <p:txBody>
          <a:bodyPr>
            <a:normAutofit/>
          </a:bodyPr>
          <a:lstStyle/>
          <a:p>
            <a:r>
              <a:rPr lang="en-US" u="sng" dirty="0" smtClean="0"/>
              <a:t>Goal</a:t>
            </a:r>
            <a:r>
              <a:rPr lang="en-US" dirty="0" smtClean="0"/>
              <a:t>: </a:t>
            </a:r>
            <a:r>
              <a:rPr lang="en-US" i="1" dirty="0" smtClean="0"/>
              <a:t>Encourage</a:t>
            </a:r>
            <a:r>
              <a:rPr lang="en-US" dirty="0" smtClean="0"/>
              <a:t> translation model towards consistency, given document-level translation information</a:t>
            </a:r>
            <a:endParaRPr lang="en-US" dirty="0"/>
          </a:p>
          <a:p>
            <a:endParaRPr lang="en-US" dirty="0" smtClean="0"/>
          </a:p>
          <a:p>
            <a:r>
              <a:rPr lang="en-US" dirty="0" smtClean="0"/>
              <a:t>Three </a:t>
            </a:r>
            <a:r>
              <a:rPr lang="en-US" dirty="0"/>
              <a:t>MT </a:t>
            </a:r>
            <a:r>
              <a:rPr lang="en-US" dirty="0" smtClean="0"/>
              <a:t>consistency </a:t>
            </a:r>
            <a:r>
              <a:rPr lang="en-US" dirty="0"/>
              <a:t>features C</a:t>
            </a:r>
            <a:r>
              <a:rPr lang="en-US" baseline="-25000" dirty="0"/>
              <a:t>1</a:t>
            </a:r>
            <a:r>
              <a:rPr lang="en-US" dirty="0"/>
              <a:t>, C</a:t>
            </a:r>
            <a:r>
              <a:rPr lang="en-US" baseline="-25000" dirty="0"/>
              <a:t>2</a:t>
            </a:r>
            <a:r>
              <a:rPr lang="en-US" dirty="0"/>
              <a:t>, and C</a:t>
            </a:r>
            <a:r>
              <a:rPr lang="en-US" baseline="-25000" dirty="0"/>
              <a:t>3</a:t>
            </a:r>
            <a:r>
              <a:rPr lang="en-US" dirty="0"/>
              <a:t>, each implementing a variant of this idea</a:t>
            </a:r>
          </a:p>
          <a:p>
            <a:endParaRPr lang="en-US" dirty="0" smtClean="0"/>
          </a:p>
          <a:p>
            <a:r>
              <a:rPr lang="en-US" dirty="0" smtClean="0"/>
              <a:t>A two-pass decoding approach</a:t>
            </a:r>
          </a:p>
          <a:p>
            <a:pPr lvl="1"/>
            <a:r>
              <a:rPr lang="en-US" u="sng" dirty="0" smtClean="0"/>
              <a:t>first pass</a:t>
            </a:r>
            <a:r>
              <a:rPr lang="en-US" dirty="0" smtClean="0"/>
              <a:t>: perform translation without any consistency feature</a:t>
            </a:r>
            <a:endParaRPr lang="en-US" dirty="0"/>
          </a:p>
          <a:p>
            <a:pPr lvl="1"/>
            <a:r>
              <a:rPr lang="en-US" u="sng" dirty="0" smtClean="0"/>
              <a:t>second pass</a:t>
            </a:r>
            <a:r>
              <a:rPr lang="en-US" dirty="0" smtClean="0"/>
              <a:t>: compute a feature score </a:t>
            </a:r>
            <a:r>
              <a:rPr lang="en-US" dirty="0"/>
              <a:t>for each </a:t>
            </a:r>
            <a:r>
              <a:rPr lang="en-US" dirty="0" smtClean="0"/>
              <a:t>rule, </a:t>
            </a:r>
            <a:r>
              <a:rPr lang="en-US" dirty="0"/>
              <a:t>based on </a:t>
            </a:r>
            <a:r>
              <a:rPr lang="en-US" dirty="0" smtClean="0"/>
              <a:t>per-document counts from first pass, and add this to model</a:t>
            </a:r>
            <a:endParaRPr lang="en-US" dirty="0"/>
          </a:p>
          <a:p>
            <a:endParaRPr lang="en-US" dirty="0"/>
          </a:p>
          <a:p>
            <a:pPr marL="0" indent="0">
              <a:buNone/>
            </a:pPr>
            <a:endParaRPr lang="en-US" dirty="0"/>
          </a:p>
        </p:txBody>
      </p:sp>
      <p:cxnSp>
        <p:nvCxnSpPr>
          <p:cNvPr id="4" name="Straight Connector 3"/>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4"/>
          <p:cNvSpPr>
            <a:spLocks noGrp="1"/>
          </p:cNvSpPr>
          <p:nvPr>
            <p:ph type="sldNum" sz="quarter" idx="12"/>
          </p:nvPr>
        </p:nvSpPr>
        <p:spPr/>
        <p:txBody>
          <a:bodyPr/>
          <a:lstStyle/>
          <a:p>
            <a:fld id="{F3D397F9-2499-E244-8D41-F28B228DBCAE}" type="slidenum">
              <a:rPr lang="en-US" smtClean="0"/>
              <a:pPr/>
              <a:t>10</a:t>
            </a:fld>
            <a:endParaRPr lang="en-US" dirty="0"/>
          </a:p>
        </p:txBody>
      </p:sp>
    </p:spTree>
    <p:extLst>
      <p:ext uri="{BB962C8B-B14F-4D97-AF65-F5344CB8AC3E}">
        <p14:creationId xmlns:p14="http://schemas.microsoft.com/office/powerpoint/2010/main" val="216997755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p:cNvGrpSpPr/>
          <p:nvPr/>
        </p:nvGrpSpPr>
        <p:grpSpPr>
          <a:xfrm>
            <a:off x="561479" y="4081441"/>
            <a:ext cx="4280108" cy="2556304"/>
            <a:chOff x="561479" y="4081441"/>
            <a:chExt cx="4280108" cy="2556304"/>
          </a:xfrm>
        </p:grpSpPr>
        <p:grpSp>
          <p:nvGrpSpPr>
            <p:cNvPr id="27" name="Group 26"/>
            <p:cNvGrpSpPr/>
            <p:nvPr/>
          </p:nvGrpSpPr>
          <p:grpSpPr>
            <a:xfrm>
              <a:off x="561479" y="4081441"/>
              <a:ext cx="4280108" cy="2556304"/>
              <a:chOff x="-1794937" y="2206977"/>
              <a:chExt cx="4280108" cy="2556304"/>
            </a:xfrm>
          </p:grpSpPr>
          <p:grpSp>
            <p:nvGrpSpPr>
              <p:cNvPr id="25" name="Group 24"/>
              <p:cNvGrpSpPr/>
              <p:nvPr/>
            </p:nvGrpSpPr>
            <p:grpSpPr>
              <a:xfrm>
                <a:off x="-1371602" y="2206977"/>
                <a:ext cx="3856773" cy="2556304"/>
                <a:chOff x="-1371602" y="2206977"/>
                <a:chExt cx="3856773" cy="2556304"/>
              </a:xfrm>
            </p:grpSpPr>
            <p:sp>
              <p:nvSpPr>
                <p:cNvPr id="24" name="TextBox 23"/>
                <p:cNvSpPr txBox="1"/>
                <p:nvPr/>
              </p:nvSpPr>
              <p:spPr>
                <a:xfrm>
                  <a:off x="-405013" y="2235204"/>
                  <a:ext cx="2890184" cy="2528077"/>
                </a:xfrm>
                <a:prstGeom prst="rect">
                  <a:avLst/>
                </a:prstGeom>
                <a:noFill/>
              </p:spPr>
              <p:txBody>
                <a:bodyPr wrap="none" rtlCol="0">
                  <a:spAutoFit/>
                </a:bodyPr>
                <a:lstStyle/>
                <a:p>
                  <a:pPr>
                    <a:lnSpc>
                      <a:spcPct val="133000"/>
                    </a:lnSpc>
                  </a:pPr>
                  <a:r>
                    <a:rPr lang="en-US" sz="2400" dirty="0" smtClean="0">
                      <a:latin typeface="Gill Sans"/>
                      <a:cs typeface="Gill Sans"/>
                    </a:rPr>
                    <a:t>[X</a:t>
                  </a:r>
                  <a:r>
                    <a:rPr lang="en-US" sz="2400" dirty="0">
                      <a:latin typeface="Gill Sans"/>
                      <a:cs typeface="Gill Sans"/>
                    </a:rPr>
                    <a:t>,</a:t>
                  </a:r>
                  <a:r>
                    <a:rPr lang="en-US" sz="2400" dirty="0" smtClean="0">
                      <a:latin typeface="Gill Sans"/>
                      <a:cs typeface="Gill Sans"/>
                    </a:rPr>
                    <a:t>1] </a:t>
                  </a:r>
                  <a:r>
                    <a:rPr lang="en-US" sz="2400" dirty="0">
                      <a:latin typeface="Gill Sans"/>
                      <a:cs typeface="Gill Sans"/>
                    </a:rPr>
                    <a:t>||| britain , </a:t>
                  </a:r>
                  <a:r>
                    <a:rPr lang="en-US" sz="2400" dirty="0" smtClean="0">
                      <a:latin typeface="Gill Sans"/>
                      <a:cs typeface="Gill Sans"/>
                    </a:rPr>
                    <a:t>[X</a:t>
                  </a:r>
                  <a:r>
                    <a:rPr lang="en-US" sz="2400" dirty="0">
                      <a:latin typeface="Gill Sans"/>
                      <a:cs typeface="Gill Sans"/>
                    </a:rPr>
                    <a:t>,</a:t>
                  </a:r>
                  <a:r>
                    <a:rPr lang="en-US" sz="2400" dirty="0" smtClean="0">
                      <a:latin typeface="Gill Sans"/>
                      <a:cs typeface="Gill Sans"/>
                    </a:rPr>
                    <a:t>1]</a:t>
                  </a:r>
                  <a:endParaRPr lang="en-US" sz="2400" dirty="0" smtClean="0">
                    <a:latin typeface="Gill Sans"/>
                    <a:cs typeface="Gill Sans"/>
                  </a:endParaRPr>
                </a:p>
                <a:p>
                  <a:pPr>
                    <a:lnSpc>
                      <a:spcPct val="133000"/>
                    </a:lnSpc>
                  </a:pPr>
                  <a:r>
                    <a:rPr lang="en-US" sz="2400" dirty="0" smtClean="0">
                      <a:latin typeface="Gill Sans"/>
                      <a:cs typeface="Gill Sans"/>
                    </a:rPr>
                    <a:t>[X</a:t>
                  </a:r>
                  <a:r>
                    <a:rPr lang="en-US" sz="2400" dirty="0">
                      <a:latin typeface="Gill Sans"/>
                      <a:cs typeface="Gill Sans"/>
                    </a:rPr>
                    <a:t>,</a:t>
                  </a:r>
                  <a:r>
                    <a:rPr lang="en-US" sz="2400" dirty="0" smtClean="0">
                      <a:latin typeface="Gill Sans"/>
                      <a:cs typeface="Gill Sans"/>
                    </a:rPr>
                    <a:t>1] </a:t>
                  </a:r>
                  <a:r>
                    <a:rPr lang="en-US" sz="2400" dirty="0">
                      <a:latin typeface="Gill Sans"/>
                      <a:cs typeface="Gill Sans"/>
                    </a:rPr>
                    <a:t>||| </a:t>
                  </a:r>
                  <a:r>
                    <a:rPr lang="en-US" sz="2400" dirty="0" err="1">
                      <a:latin typeface="Gill Sans"/>
                      <a:cs typeface="Gill Sans"/>
                    </a:rPr>
                    <a:t>britain</a:t>
                  </a:r>
                  <a:r>
                    <a:rPr lang="en-US" sz="2400" dirty="0">
                      <a:latin typeface="Gill Sans"/>
                      <a:cs typeface="Gill Sans"/>
                    </a:rPr>
                    <a:t> </a:t>
                  </a:r>
                  <a:r>
                    <a:rPr lang="en-US" sz="2400" dirty="0" smtClean="0">
                      <a:latin typeface="Gill Sans"/>
                      <a:cs typeface="Gill Sans"/>
                    </a:rPr>
                    <a:t>[X</a:t>
                  </a:r>
                  <a:r>
                    <a:rPr lang="en-US" sz="2400" dirty="0">
                      <a:latin typeface="Gill Sans"/>
                      <a:cs typeface="Gill Sans"/>
                    </a:rPr>
                    <a:t>,</a:t>
                  </a:r>
                  <a:r>
                    <a:rPr lang="en-US" sz="2400" dirty="0" smtClean="0">
                      <a:latin typeface="Gill Sans"/>
                      <a:cs typeface="Gill Sans"/>
                    </a:rPr>
                    <a:t>1]</a:t>
                  </a:r>
                  <a:endParaRPr lang="en-US" sz="2400" dirty="0" smtClean="0">
                    <a:latin typeface="Gill Sans"/>
                    <a:cs typeface="Gill Sans"/>
                  </a:endParaRPr>
                </a:p>
                <a:p>
                  <a:pPr>
                    <a:lnSpc>
                      <a:spcPct val="133000"/>
                    </a:lnSpc>
                  </a:pPr>
                  <a:r>
                    <a:rPr lang="en-US" sz="2400" dirty="0" smtClean="0">
                      <a:latin typeface="Gill Sans"/>
                      <a:cs typeface="Gill Sans"/>
                    </a:rPr>
                    <a:t>[X</a:t>
                  </a:r>
                  <a:r>
                    <a:rPr lang="en-US" sz="2400" dirty="0">
                      <a:latin typeface="Gill Sans"/>
                      <a:cs typeface="Gill Sans"/>
                    </a:rPr>
                    <a:t>,</a:t>
                  </a:r>
                  <a:r>
                    <a:rPr lang="en-US" sz="2400" dirty="0" smtClean="0">
                      <a:latin typeface="Gill Sans"/>
                      <a:cs typeface="Gill Sans"/>
                    </a:rPr>
                    <a:t>1] </a:t>
                  </a:r>
                  <a:r>
                    <a:rPr lang="en-US" sz="2400" dirty="0">
                      <a:latin typeface="Gill Sans"/>
                      <a:cs typeface="Gill Sans"/>
                    </a:rPr>
                    <a:t>||| </a:t>
                  </a:r>
                  <a:r>
                    <a:rPr lang="en-US" sz="2400" dirty="0" err="1" smtClean="0">
                      <a:latin typeface="Gill Sans"/>
                      <a:cs typeface="Gill Sans"/>
                    </a:rPr>
                    <a:t>uk</a:t>
                  </a:r>
                  <a:r>
                    <a:rPr lang="en-US" sz="2400" dirty="0" smtClean="0">
                      <a:latin typeface="Gill Sans"/>
                      <a:cs typeface="Gill Sans"/>
                    </a:rPr>
                    <a:t> </a:t>
                  </a:r>
                  <a:r>
                    <a:rPr lang="en-US" sz="2400" dirty="0" smtClean="0">
                      <a:latin typeface="Gill Sans"/>
                      <a:cs typeface="Gill Sans"/>
                    </a:rPr>
                    <a:t>[X</a:t>
                  </a:r>
                  <a:r>
                    <a:rPr lang="en-US" sz="2400" dirty="0">
                      <a:latin typeface="Gill Sans"/>
                      <a:cs typeface="Gill Sans"/>
                    </a:rPr>
                    <a:t>,</a:t>
                  </a:r>
                  <a:r>
                    <a:rPr lang="en-US" sz="2400" dirty="0" smtClean="0">
                      <a:latin typeface="Gill Sans"/>
                      <a:cs typeface="Gill Sans"/>
                    </a:rPr>
                    <a:t>1]</a:t>
                  </a:r>
                  <a:endParaRPr lang="en-US" sz="2400" dirty="0" smtClean="0">
                    <a:latin typeface="Gill Sans"/>
                    <a:cs typeface="Gill Sans"/>
                  </a:endParaRPr>
                </a:p>
                <a:p>
                  <a:pPr>
                    <a:lnSpc>
                      <a:spcPct val="133000"/>
                    </a:lnSpc>
                  </a:pPr>
                  <a:r>
                    <a:rPr lang="en-US" sz="2400" dirty="0">
                      <a:latin typeface="Gill Sans"/>
                      <a:cs typeface="Gill Sans"/>
                    </a:rPr>
                    <a:t>||| </a:t>
                  </a:r>
                  <a:r>
                    <a:rPr lang="en-US" sz="2400" dirty="0" smtClean="0">
                      <a:latin typeface="Gill Sans"/>
                      <a:cs typeface="Gill Sans"/>
                    </a:rPr>
                    <a:t>britain</a:t>
                  </a:r>
                </a:p>
                <a:p>
                  <a:pPr>
                    <a:lnSpc>
                      <a:spcPct val="133000"/>
                    </a:lnSpc>
                  </a:pPr>
                  <a:r>
                    <a:rPr lang="en-US" sz="2400" dirty="0">
                      <a:latin typeface="Gill Sans"/>
                      <a:cs typeface="Gill Sans"/>
                    </a:rPr>
                    <a:t>||| </a:t>
                  </a:r>
                  <a:r>
                    <a:rPr lang="en-US" sz="2400" dirty="0" smtClean="0">
                      <a:latin typeface="Gill Sans"/>
                      <a:cs typeface="Gill Sans"/>
                    </a:rPr>
                    <a:t>the uk</a:t>
                  </a:r>
                </a:p>
              </p:txBody>
            </p:sp>
            <p:sp>
              <p:nvSpPr>
                <p:cNvPr id="23" name="TextBox 22"/>
                <p:cNvSpPr txBox="1"/>
                <p:nvPr/>
              </p:nvSpPr>
              <p:spPr>
                <a:xfrm>
                  <a:off x="-1371602" y="2206977"/>
                  <a:ext cx="1023030" cy="2554545"/>
                </a:xfrm>
                <a:prstGeom prst="rect">
                  <a:avLst/>
                </a:prstGeom>
                <a:noFill/>
              </p:spPr>
              <p:txBody>
                <a:bodyPr wrap="none" rtlCol="0">
                  <a:spAutoFit/>
                </a:bodyPr>
                <a:lstStyle/>
                <a:p>
                  <a:r>
                    <a:rPr lang="ar-sa" sz="3200" dirty="0" smtClean="0"/>
                    <a:t>بريطانيا</a:t>
                  </a:r>
                  <a:endParaRPr lang="en-US" sz="3200" dirty="0" smtClean="0"/>
                </a:p>
                <a:p>
                  <a:r>
                    <a:rPr lang="ar-sa" sz="3200" dirty="0" smtClean="0"/>
                    <a:t>بريطانيا</a:t>
                  </a:r>
                  <a:endParaRPr lang="en-US" sz="3200" dirty="0" smtClean="0"/>
                </a:p>
                <a:p>
                  <a:r>
                    <a:rPr lang="ar-sa" sz="3200" dirty="0" smtClean="0"/>
                    <a:t>بريطانيا</a:t>
                  </a:r>
                  <a:endParaRPr lang="en-US" sz="3200" dirty="0" smtClean="0"/>
                </a:p>
                <a:p>
                  <a:r>
                    <a:rPr lang="ar-sa" sz="3200" dirty="0" smtClean="0"/>
                    <a:t>بريطانيا</a:t>
                  </a:r>
                  <a:endParaRPr lang="en-US" sz="3200" dirty="0" smtClean="0"/>
                </a:p>
                <a:p>
                  <a:r>
                    <a:rPr lang="ar-sa" sz="3200" dirty="0"/>
                    <a:t>بريطانيا</a:t>
                  </a:r>
                  <a:endParaRPr lang="en-US" sz="3200" dirty="0"/>
                </a:p>
              </p:txBody>
            </p:sp>
          </p:grpSp>
          <p:sp>
            <p:nvSpPr>
              <p:cNvPr id="26" name="TextBox 25"/>
              <p:cNvSpPr txBox="1"/>
              <p:nvPr/>
            </p:nvSpPr>
            <p:spPr>
              <a:xfrm>
                <a:off x="-1794937" y="2244891"/>
                <a:ext cx="592665" cy="2474524"/>
              </a:xfrm>
              <a:prstGeom prst="rect">
                <a:avLst/>
              </a:prstGeom>
              <a:noFill/>
            </p:spPr>
            <p:txBody>
              <a:bodyPr wrap="square" rtlCol="0">
                <a:spAutoFit/>
              </a:bodyPr>
              <a:lstStyle/>
              <a:p>
                <a:pPr>
                  <a:lnSpc>
                    <a:spcPct val="130000"/>
                  </a:lnSpc>
                </a:pPr>
                <a:r>
                  <a:rPr lang="en-US" sz="2400" i="1" dirty="0" smtClean="0">
                    <a:solidFill>
                      <a:srgbClr val="C0504D"/>
                    </a:solidFill>
                  </a:rPr>
                  <a:t>R</a:t>
                </a:r>
                <a:r>
                  <a:rPr lang="en-US" sz="2400" i="1" baseline="-25000" dirty="0" smtClean="0">
                    <a:solidFill>
                      <a:srgbClr val="C0504D"/>
                    </a:solidFill>
                  </a:rPr>
                  <a:t>1</a:t>
                </a:r>
                <a:r>
                  <a:rPr lang="en-US" sz="2400" i="1" dirty="0" smtClean="0">
                    <a:solidFill>
                      <a:srgbClr val="C0504D"/>
                    </a:solidFill>
                  </a:rPr>
                  <a:t>:</a:t>
                </a:r>
                <a:endParaRPr lang="en-US" sz="2400" i="1" baseline="-25000" dirty="0" smtClean="0">
                  <a:solidFill>
                    <a:srgbClr val="C0504D"/>
                  </a:solidFill>
                </a:endParaRPr>
              </a:p>
              <a:p>
                <a:pPr>
                  <a:lnSpc>
                    <a:spcPct val="130000"/>
                  </a:lnSpc>
                </a:pPr>
                <a:r>
                  <a:rPr lang="en-US" sz="2400" i="1" dirty="0" smtClean="0">
                    <a:solidFill>
                      <a:srgbClr val="C0504D"/>
                    </a:solidFill>
                  </a:rPr>
                  <a:t>R</a:t>
                </a:r>
                <a:r>
                  <a:rPr lang="en-US" sz="2400" i="1" baseline="-25000" dirty="0" smtClean="0">
                    <a:solidFill>
                      <a:srgbClr val="C0504D"/>
                    </a:solidFill>
                  </a:rPr>
                  <a:t>2</a:t>
                </a:r>
                <a:r>
                  <a:rPr lang="en-US" sz="2400" i="1" dirty="0" smtClean="0">
                    <a:solidFill>
                      <a:srgbClr val="C0504D"/>
                    </a:solidFill>
                  </a:rPr>
                  <a:t>:</a:t>
                </a:r>
              </a:p>
              <a:p>
                <a:pPr>
                  <a:lnSpc>
                    <a:spcPct val="130000"/>
                  </a:lnSpc>
                </a:pPr>
                <a:r>
                  <a:rPr lang="en-US" sz="2400" i="1" dirty="0" smtClean="0">
                    <a:solidFill>
                      <a:srgbClr val="C0504D"/>
                    </a:solidFill>
                  </a:rPr>
                  <a:t>R</a:t>
                </a:r>
                <a:r>
                  <a:rPr lang="en-US" sz="2400" i="1" baseline="-25000" dirty="0" smtClean="0">
                    <a:solidFill>
                      <a:srgbClr val="C0504D"/>
                    </a:solidFill>
                  </a:rPr>
                  <a:t>3</a:t>
                </a:r>
                <a:r>
                  <a:rPr lang="en-US" sz="2400" i="1" dirty="0" smtClean="0">
                    <a:solidFill>
                      <a:srgbClr val="C0504D"/>
                    </a:solidFill>
                  </a:rPr>
                  <a:t>:</a:t>
                </a:r>
                <a:endParaRPr lang="en-US" sz="2400" i="1" dirty="0">
                  <a:solidFill>
                    <a:srgbClr val="C0504D"/>
                  </a:solidFill>
                </a:endParaRPr>
              </a:p>
              <a:p>
                <a:pPr>
                  <a:lnSpc>
                    <a:spcPct val="130000"/>
                  </a:lnSpc>
                </a:pPr>
                <a:r>
                  <a:rPr lang="en-US" sz="2400" i="1" dirty="0" smtClean="0">
                    <a:solidFill>
                      <a:srgbClr val="C0504D"/>
                    </a:solidFill>
                  </a:rPr>
                  <a:t>R</a:t>
                </a:r>
                <a:r>
                  <a:rPr lang="en-US" sz="2400" i="1" baseline="-25000" dirty="0" smtClean="0">
                    <a:solidFill>
                      <a:srgbClr val="C0504D"/>
                    </a:solidFill>
                  </a:rPr>
                  <a:t>4</a:t>
                </a:r>
                <a:r>
                  <a:rPr lang="en-US" sz="2400" i="1" dirty="0" smtClean="0">
                    <a:solidFill>
                      <a:srgbClr val="C0504D"/>
                    </a:solidFill>
                  </a:rPr>
                  <a:t>:</a:t>
                </a:r>
                <a:endParaRPr lang="en-US" sz="2400" i="1" dirty="0">
                  <a:solidFill>
                    <a:srgbClr val="C0504D"/>
                  </a:solidFill>
                </a:endParaRPr>
              </a:p>
              <a:p>
                <a:pPr>
                  <a:lnSpc>
                    <a:spcPct val="130000"/>
                  </a:lnSpc>
                </a:pPr>
                <a:r>
                  <a:rPr lang="en-US" sz="2400" i="1" dirty="0" smtClean="0">
                    <a:solidFill>
                      <a:srgbClr val="C0504D"/>
                    </a:solidFill>
                  </a:rPr>
                  <a:t>R</a:t>
                </a:r>
                <a:r>
                  <a:rPr lang="en-US" sz="2400" i="1" baseline="-25000" dirty="0">
                    <a:solidFill>
                      <a:srgbClr val="C0504D"/>
                    </a:solidFill>
                  </a:rPr>
                  <a:t>5</a:t>
                </a:r>
                <a:r>
                  <a:rPr lang="en-US" sz="2400" i="1" dirty="0" smtClean="0"/>
                  <a:t>:</a:t>
                </a:r>
                <a:endParaRPr lang="en-US" sz="2400" i="1" dirty="0"/>
              </a:p>
            </p:txBody>
          </p:sp>
        </p:grpSp>
        <p:cxnSp>
          <p:nvCxnSpPr>
            <p:cNvPr id="30" name="Straight Connector 29"/>
            <p:cNvCxnSpPr/>
            <p:nvPr/>
          </p:nvCxnSpPr>
          <p:spPr>
            <a:xfrm>
              <a:off x="3048801" y="5092826"/>
              <a:ext cx="864000" cy="0"/>
            </a:xfrm>
            <a:prstGeom prst="line">
              <a:avLst/>
            </a:prstGeom>
            <a:ln>
              <a:solidFill>
                <a:srgbClr val="C0504D"/>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3040193" y="5572158"/>
              <a:ext cx="395998"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2352950" y="6070902"/>
              <a:ext cx="867304" cy="0"/>
            </a:xfrm>
            <a:prstGeom prst="line">
              <a:avLst/>
            </a:prstGeom>
            <a:ln w="28575" cmpd="sng">
              <a:solidFill>
                <a:srgbClr val="C0504D"/>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2846835" y="6560013"/>
              <a:ext cx="359891" cy="0"/>
            </a:xfrm>
            <a:prstGeom prst="line">
              <a:avLst/>
            </a:prstGeom>
            <a:ln w="28575" cmpd="sng">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V="1">
              <a:off x="3057126" y="4624700"/>
              <a:ext cx="863999"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grpSp>
      <p:sp>
        <p:nvSpPr>
          <p:cNvPr id="6" name="Content Placeholder 2"/>
          <p:cNvSpPr txBox="1">
            <a:spLocks/>
          </p:cNvSpPr>
          <p:nvPr/>
        </p:nvSpPr>
        <p:spPr>
          <a:xfrm>
            <a:off x="197557" y="1600200"/>
            <a:ext cx="8820666"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0" i="0" kern="1200">
                <a:solidFill>
                  <a:schemeClr val="tx1"/>
                </a:solidFill>
                <a:latin typeface="Gill Sans Light"/>
                <a:ea typeface="+mn-ea"/>
                <a:cs typeface="Gill Sans Light"/>
              </a:defRPr>
            </a:lvl1pPr>
            <a:lvl2pPr marL="742950" indent="-285750" algn="l" defTabSz="457200" rtl="0" eaLnBrk="1" latinLnBrk="0" hangingPunct="1">
              <a:spcBef>
                <a:spcPct val="20000"/>
              </a:spcBef>
              <a:buFont typeface="Arial"/>
              <a:buChar char="–"/>
              <a:defRPr sz="2400" b="0" i="0" kern="1200">
                <a:solidFill>
                  <a:schemeClr val="tx1"/>
                </a:solidFill>
                <a:latin typeface="Gill Sans Light"/>
                <a:ea typeface="+mn-ea"/>
                <a:cs typeface="Gill Sans Light"/>
              </a:defRPr>
            </a:lvl2pPr>
            <a:lvl3pPr marL="1143000" indent="-228600" algn="l" defTabSz="457200" rtl="0" eaLnBrk="1" latinLnBrk="0" hangingPunct="1">
              <a:spcBef>
                <a:spcPct val="20000"/>
              </a:spcBef>
              <a:buFont typeface="Arial"/>
              <a:buChar char="•"/>
              <a:defRPr sz="2400" b="0" i="0" kern="1200">
                <a:solidFill>
                  <a:schemeClr val="tx1"/>
                </a:solidFill>
                <a:latin typeface="Gill Sans Light"/>
                <a:ea typeface="+mn-ea"/>
                <a:cs typeface="Gill Sans Light"/>
              </a:defRPr>
            </a:lvl3pPr>
            <a:lvl4pPr marL="1600200" indent="-228600" algn="l" defTabSz="457200" rtl="0" eaLnBrk="1" latinLnBrk="0" hangingPunct="1">
              <a:spcBef>
                <a:spcPct val="20000"/>
              </a:spcBef>
              <a:buFont typeface="Arial"/>
              <a:buChar char="–"/>
              <a:defRPr sz="1800" b="0" i="0" kern="1200">
                <a:solidFill>
                  <a:schemeClr val="tx1"/>
                </a:solidFill>
                <a:latin typeface="Gill Sans Light"/>
                <a:ea typeface="+mn-ea"/>
                <a:cs typeface="Gill Sans Light"/>
              </a:defRPr>
            </a:lvl4pPr>
            <a:lvl5pPr marL="2057400" indent="-228600" algn="l" defTabSz="457200" rtl="0" eaLnBrk="1" latinLnBrk="0" hangingPunct="1">
              <a:spcBef>
                <a:spcPct val="20000"/>
              </a:spcBef>
              <a:buFont typeface="Arial"/>
              <a:buChar char="»"/>
              <a:defRPr sz="1800" b="0" i="0" kern="1200">
                <a:solidFill>
                  <a:schemeClr val="tx1"/>
                </a:solidFill>
                <a:latin typeface="Gill Sans Light"/>
                <a:ea typeface="+mn-ea"/>
                <a:cs typeface="Gill Sans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smtClean="0"/>
          </a:p>
          <a:p>
            <a:endParaRPr lang="en-US" dirty="0"/>
          </a:p>
          <a:p>
            <a:endParaRPr lang="en-US" dirty="0" smtClean="0"/>
          </a:p>
          <a:p>
            <a:r>
              <a:rPr lang="en-US" dirty="0" smtClean="0"/>
              <a:t>count occurrence of string “LHS ||| RHS” for each used rule</a:t>
            </a:r>
            <a:endParaRPr lang="en-US" i="1" dirty="0" smtClean="0"/>
          </a:p>
          <a:p>
            <a:r>
              <a:rPr lang="en-US" dirty="0" smtClean="0"/>
              <a:t>award </a:t>
            </a:r>
            <a:r>
              <a:rPr lang="en-US" u="sng" dirty="0" smtClean="0"/>
              <a:t>more frequent</a:t>
            </a:r>
            <a:r>
              <a:rPr lang="en-US" dirty="0" smtClean="0"/>
              <a:t> rules</a:t>
            </a:r>
          </a:p>
          <a:p>
            <a:pPr marL="0" indent="0">
              <a:buNone/>
            </a:pPr>
            <a:endParaRPr lang="en-US" dirty="0"/>
          </a:p>
        </p:txBody>
      </p:sp>
      <p:sp>
        <p:nvSpPr>
          <p:cNvPr id="2" name="Title 1"/>
          <p:cNvSpPr>
            <a:spLocks noGrp="1"/>
          </p:cNvSpPr>
          <p:nvPr>
            <p:ph type="title"/>
          </p:nvPr>
        </p:nvSpPr>
        <p:spPr/>
        <p:txBody>
          <a:bodyPr>
            <a:normAutofit/>
          </a:bodyPr>
          <a:lstStyle/>
          <a:p>
            <a:r>
              <a:rPr lang="en-US" dirty="0" smtClean="0"/>
              <a:t>C</a:t>
            </a:r>
            <a:r>
              <a:rPr lang="en-US" baseline="-25000" dirty="0" smtClean="0"/>
              <a:t>1</a:t>
            </a:r>
            <a:r>
              <a:rPr lang="en-US" b="0" dirty="0" smtClean="0"/>
              <a:t>: Counting rules</a:t>
            </a:r>
            <a:endParaRPr lang="en-US" dirty="0"/>
          </a:p>
        </p:txBody>
      </p:sp>
      <p:cxnSp>
        <p:nvCxnSpPr>
          <p:cNvPr id="4" name="Straight Connector 3"/>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noChangeAspect="1"/>
          </p:cNvGraphicFramePr>
          <p:nvPr>
            <p:ph idx="1"/>
            <p:extLst>
              <p:ext uri="{D42A27DB-BD31-4B8C-83A1-F6EECF244321}">
                <p14:modId xmlns:p14="http://schemas.microsoft.com/office/powerpoint/2010/main" val="3511363234"/>
              </p:ext>
            </p:extLst>
          </p:nvPr>
        </p:nvGraphicFramePr>
        <p:xfrm>
          <a:off x="903288" y="1670756"/>
          <a:ext cx="3017837" cy="1303337"/>
        </p:xfrm>
        <a:graphic>
          <a:graphicData uri="http://schemas.openxmlformats.org/presentationml/2006/ole">
            <mc:AlternateContent xmlns:mc="http://schemas.openxmlformats.org/markup-compatibility/2006">
              <mc:Choice xmlns:v="urn:schemas-microsoft-com:vml" Requires="v">
                <p:oleObj spid="_x0000_s1303" name="Equation" r:id="rId3" imgW="1028700" imgH="444500" progId="Equation.3">
                  <p:embed/>
                </p:oleObj>
              </mc:Choice>
              <mc:Fallback>
                <p:oleObj name="Equation" r:id="rId3" imgW="1028700" imgH="444500" progId="Equation.3">
                  <p:embed/>
                  <p:pic>
                    <p:nvPicPr>
                      <p:cNvPr id="0" name=""/>
                      <p:cNvPicPr/>
                      <p:nvPr/>
                    </p:nvPicPr>
                    <p:blipFill>
                      <a:blip r:embed="rId4"/>
                      <a:stretch>
                        <a:fillRect/>
                      </a:stretch>
                    </p:blipFill>
                    <p:spPr>
                      <a:xfrm>
                        <a:off x="903288" y="1670756"/>
                        <a:ext cx="3017837" cy="1303337"/>
                      </a:xfrm>
                      <a:prstGeom prst="rect">
                        <a:avLst/>
                      </a:prstGeom>
                    </p:spPr>
                  </p:pic>
                </p:oleObj>
              </mc:Fallback>
            </mc:AlternateContent>
          </a:graphicData>
        </a:graphic>
      </p:graphicFrame>
      <p:grpSp>
        <p:nvGrpSpPr>
          <p:cNvPr id="10" name="Group 9"/>
          <p:cNvGrpSpPr/>
          <p:nvPr/>
        </p:nvGrpSpPr>
        <p:grpSpPr>
          <a:xfrm>
            <a:off x="3711222" y="1654759"/>
            <a:ext cx="1819428" cy="646331"/>
            <a:chOff x="3711222" y="1654759"/>
            <a:chExt cx="1819428" cy="646331"/>
          </a:xfrm>
        </p:grpSpPr>
        <p:cxnSp>
          <p:nvCxnSpPr>
            <p:cNvPr id="8" name="Straight Arrow Connector 7"/>
            <p:cNvCxnSpPr/>
            <p:nvPr/>
          </p:nvCxnSpPr>
          <p:spPr>
            <a:xfrm>
              <a:off x="3711222" y="1973114"/>
              <a:ext cx="503999" cy="0"/>
            </a:xfrm>
            <a:prstGeom prst="straightConnector1">
              <a:avLst/>
            </a:prstGeom>
            <a:ln>
              <a:solidFill>
                <a:srgbClr val="C0504D"/>
              </a:solidFill>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4140764" y="1654759"/>
              <a:ext cx="1389886" cy="646331"/>
            </a:xfrm>
            <a:prstGeom prst="rect">
              <a:avLst/>
            </a:prstGeom>
            <a:noFill/>
          </p:spPr>
          <p:txBody>
            <a:bodyPr wrap="none" rtlCol="0">
              <a:spAutoFit/>
            </a:bodyPr>
            <a:lstStyle/>
            <a:p>
              <a:r>
                <a:rPr lang="en-US" b="1" dirty="0" smtClean="0">
                  <a:solidFill>
                    <a:srgbClr val="C0504D"/>
                  </a:solidFill>
                </a:rPr>
                <a:t>count from </a:t>
              </a:r>
              <a:endParaRPr lang="en-US" b="1" dirty="0" smtClean="0">
                <a:solidFill>
                  <a:srgbClr val="C0504D"/>
                </a:solidFill>
              </a:endParaRPr>
            </a:p>
            <a:p>
              <a:r>
                <a:rPr lang="en-US" b="1" dirty="0" smtClean="0">
                  <a:solidFill>
                    <a:srgbClr val="C0504D"/>
                  </a:solidFill>
                </a:rPr>
                <a:t>first </a:t>
              </a:r>
              <a:r>
                <a:rPr lang="en-US" b="1" dirty="0" smtClean="0">
                  <a:solidFill>
                    <a:srgbClr val="C0504D"/>
                  </a:solidFill>
                </a:rPr>
                <a:t>pass</a:t>
              </a:r>
              <a:endParaRPr lang="en-US" b="1" dirty="0">
                <a:solidFill>
                  <a:srgbClr val="C0504D"/>
                </a:solidFill>
              </a:endParaRPr>
            </a:p>
          </p:txBody>
        </p:sp>
      </p:grpSp>
      <p:grpSp>
        <p:nvGrpSpPr>
          <p:cNvPr id="7" name="Group 6"/>
          <p:cNvGrpSpPr/>
          <p:nvPr/>
        </p:nvGrpSpPr>
        <p:grpSpPr>
          <a:xfrm>
            <a:off x="197557" y="1486090"/>
            <a:ext cx="2443284" cy="687021"/>
            <a:chOff x="197557" y="1486090"/>
            <a:chExt cx="2443284" cy="687021"/>
          </a:xfrm>
        </p:grpSpPr>
        <p:cxnSp>
          <p:nvCxnSpPr>
            <p:cNvPr id="41" name="Straight Arrow Connector 40"/>
            <p:cNvCxnSpPr/>
            <p:nvPr/>
          </p:nvCxnSpPr>
          <p:spPr>
            <a:xfrm flipH="1" flipV="1">
              <a:off x="1382888" y="1855423"/>
              <a:ext cx="98779" cy="317688"/>
            </a:xfrm>
            <a:prstGeom prst="straightConnector1">
              <a:avLst/>
            </a:prstGeom>
            <a:ln>
              <a:solidFill>
                <a:srgbClr val="C0504D"/>
              </a:solidFill>
              <a:tailEnd type="arrow"/>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197557" y="1486090"/>
              <a:ext cx="2443284" cy="369332"/>
            </a:xfrm>
            <a:prstGeom prst="rect">
              <a:avLst/>
            </a:prstGeom>
            <a:noFill/>
          </p:spPr>
          <p:txBody>
            <a:bodyPr wrap="none" rtlCol="0">
              <a:spAutoFit/>
            </a:bodyPr>
            <a:lstStyle/>
            <a:p>
              <a:r>
                <a:rPr lang="en-US" b="1" dirty="0" smtClean="0">
                  <a:solidFill>
                    <a:srgbClr val="C0504D"/>
                  </a:solidFill>
                </a:rPr>
                <a:t>rule used in first pass</a:t>
              </a:r>
              <a:endParaRPr lang="en-US" b="1" dirty="0">
                <a:solidFill>
                  <a:srgbClr val="C0504D"/>
                </a:solidFill>
              </a:endParaRPr>
            </a:p>
          </p:txBody>
        </p:sp>
      </p:grpSp>
      <p:pic>
        <p:nvPicPr>
          <p:cNvPr id="11" name="Picture 10"/>
          <p:cNvPicPr>
            <a:picLocks noChangeAspect="1"/>
          </p:cNvPicPr>
          <p:nvPr/>
        </p:nvPicPr>
        <p:blipFill>
          <a:blip r:embed="rId5"/>
          <a:stretch>
            <a:fillRect/>
          </a:stretch>
        </p:blipFill>
        <p:spPr>
          <a:xfrm>
            <a:off x="5787470" y="1551799"/>
            <a:ext cx="2340528" cy="1484058"/>
          </a:xfrm>
          <a:prstGeom prst="rect">
            <a:avLst/>
          </a:prstGeom>
        </p:spPr>
      </p:pic>
      <p:sp>
        <p:nvSpPr>
          <p:cNvPr id="12" name="Slide Number Placeholder 11"/>
          <p:cNvSpPr>
            <a:spLocks noGrp="1"/>
          </p:cNvSpPr>
          <p:nvPr>
            <p:ph type="sldNum" sz="quarter" idx="12"/>
          </p:nvPr>
        </p:nvSpPr>
        <p:spPr/>
        <p:txBody>
          <a:bodyPr/>
          <a:lstStyle/>
          <a:p>
            <a:fld id="{F3D397F9-2499-E244-8D41-F28B228DBCAE}" type="slidenum">
              <a:rPr lang="en-US" smtClean="0"/>
              <a:pPr/>
              <a:t>11</a:t>
            </a:fld>
            <a:endParaRPr lang="en-US" dirty="0"/>
          </a:p>
        </p:txBody>
      </p:sp>
    </p:spTree>
    <p:extLst>
      <p:ext uri="{BB962C8B-B14F-4D97-AF65-F5344CB8AC3E}">
        <p14:creationId xmlns:p14="http://schemas.microsoft.com/office/powerpoint/2010/main" val="31876109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t>
            </a:r>
            <a:r>
              <a:rPr lang="en-US" baseline="-25000" dirty="0" smtClean="0"/>
              <a:t>2</a:t>
            </a:r>
            <a:r>
              <a:rPr lang="en-US" dirty="0" smtClean="0"/>
              <a:t>: </a:t>
            </a:r>
            <a:r>
              <a:rPr lang="en-US" b="0" dirty="0"/>
              <a:t>Counting target tokens</a:t>
            </a:r>
            <a:endParaRPr lang="en-US" dirty="0"/>
          </a:p>
        </p:txBody>
      </p:sp>
      <p:sp>
        <p:nvSpPr>
          <p:cNvPr id="3" name="Content Placeholder 2"/>
          <p:cNvSpPr>
            <a:spLocks noGrp="1"/>
          </p:cNvSpPr>
          <p:nvPr>
            <p:ph idx="1"/>
          </p:nvPr>
        </p:nvSpPr>
        <p:spPr>
          <a:xfrm>
            <a:off x="457200" y="1413937"/>
            <a:ext cx="8229600" cy="4525963"/>
          </a:xfrm>
        </p:spPr>
        <p:txBody>
          <a:bodyPr/>
          <a:lstStyle/>
          <a:p>
            <a:pPr marL="0" indent="0">
              <a:buNone/>
            </a:pPr>
            <a:endParaRPr lang="en-US" dirty="0" smtClean="0"/>
          </a:p>
          <a:p>
            <a:pPr marL="0" indent="0">
              <a:buNone/>
            </a:pPr>
            <a:endParaRPr lang="en-US" dirty="0"/>
          </a:p>
          <a:p>
            <a:r>
              <a:rPr lang="en-US" dirty="0" smtClean="0"/>
              <a:t>count each target token </a:t>
            </a:r>
            <a:r>
              <a:rPr lang="en-US" i="1" dirty="0" smtClean="0"/>
              <a:t>e</a:t>
            </a:r>
            <a:r>
              <a:rPr lang="en-US" dirty="0" smtClean="0"/>
              <a:t> of each used rule</a:t>
            </a:r>
          </a:p>
          <a:p>
            <a:r>
              <a:rPr lang="en-US" dirty="0"/>
              <a:t>a</a:t>
            </a:r>
            <a:r>
              <a:rPr lang="en-US" dirty="0" smtClean="0"/>
              <a:t>ward </a:t>
            </a:r>
            <a:r>
              <a:rPr lang="en-US" u="sng" dirty="0" smtClean="0"/>
              <a:t>more frequent and rare</a:t>
            </a:r>
            <a:r>
              <a:rPr lang="en-US" dirty="0" smtClean="0"/>
              <a:t> words</a:t>
            </a:r>
          </a:p>
          <a:p>
            <a:pPr marL="0" indent="0">
              <a:buNone/>
            </a:pPr>
            <a:r>
              <a:rPr lang="en-US" dirty="0"/>
              <a:t>e</a:t>
            </a:r>
            <a:r>
              <a:rPr lang="en-US" dirty="0" smtClean="0"/>
              <a:t>.g.</a:t>
            </a:r>
          </a:p>
        </p:txBody>
      </p:sp>
      <p:cxnSp>
        <p:nvCxnSpPr>
          <p:cNvPr id="4" name="Straight Connector 3"/>
          <p:cNvCxnSpPr/>
          <p:nvPr/>
        </p:nvCxnSpPr>
        <p:spPr>
          <a:xfrm>
            <a:off x="287684" y="141622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ChangeAspect="1"/>
          </p:cNvGraphicFramePr>
          <p:nvPr>
            <p:extLst>
              <p:ext uri="{D42A27DB-BD31-4B8C-83A1-F6EECF244321}">
                <p14:modId xmlns:p14="http://schemas.microsoft.com/office/powerpoint/2010/main" val="3829886681"/>
              </p:ext>
            </p:extLst>
          </p:nvPr>
        </p:nvGraphicFramePr>
        <p:xfrm>
          <a:off x="1843088" y="1583268"/>
          <a:ext cx="3254375" cy="760413"/>
        </p:xfrm>
        <a:graphic>
          <a:graphicData uri="http://schemas.openxmlformats.org/presentationml/2006/ole">
            <mc:AlternateContent xmlns:mc="http://schemas.openxmlformats.org/markup-compatibility/2006">
              <mc:Choice xmlns:v="urn:schemas-microsoft-com:vml" Requires="v">
                <p:oleObj spid="_x0000_s6412" name="Equation" r:id="rId3" imgW="1358900" imgH="317500" progId="Equation.3">
                  <p:embed/>
                </p:oleObj>
              </mc:Choice>
              <mc:Fallback>
                <p:oleObj name="Equation" r:id="rId3" imgW="1358900" imgH="317500" progId="Equation.3">
                  <p:embed/>
                  <p:pic>
                    <p:nvPicPr>
                      <p:cNvPr id="0" name=""/>
                      <p:cNvPicPr/>
                      <p:nvPr/>
                    </p:nvPicPr>
                    <p:blipFill>
                      <a:blip r:embed="rId4"/>
                      <a:stretch>
                        <a:fillRect/>
                      </a:stretch>
                    </p:blipFill>
                    <p:spPr>
                      <a:xfrm>
                        <a:off x="1843088" y="1583268"/>
                        <a:ext cx="3254375" cy="760413"/>
                      </a:xfrm>
                      <a:prstGeom prst="rect">
                        <a:avLst/>
                      </a:prstGeom>
                    </p:spPr>
                  </p:pic>
                </p:oleObj>
              </mc:Fallback>
            </mc:AlternateContent>
          </a:graphicData>
        </a:graphic>
      </p:graphicFrame>
      <p:graphicFrame>
        <p:nvGraphicFramePr>
          <p:cNvPr id="52" name="Content Placeholder 4"/>
          <p:cNvGraphicFramePr>
            <a:graphicFrameLocks noChangeAspect="1"/>
          </p:cNvGraphicFramePr>
          <p:nvPr>
            <p:extLst>
              <p:ext uri="{D42A27DB-BD31-4B8C-83A1-F6EECF244321}">
                <p14:modId xmlns:p14="http://schemas.microsoft.com/office/powerpoint/2010/main" val="1923257102"/>
              </p:ext>
            </p:extLst>
          </p:nvPr>
        </p:nvGraphicFramePr>
        <p:xfrm>
          <a:off x="893763" y="5106988"/>
          <a:ext cx="5919787" cy="1250950"/>
        </p:xfrm>
        <a:graphic>
          <a:graphicData uri="http://schemas.openxmlformats.org/presentationml/2006/ole">
            <mc:AlternateContent xmlns:mc="http://schemas.openxmlformats.org/markup-compatibility/2006">
              <mc:Choice xmlns:v="urn:schemas-microsoft-com:vml" Requires="v">
                <p:oleObj spid="_x0000_s6413" name="Equation" r:id="rId5" imgW="2463800" imgH="520700" progId="Equation.3">
                  <p:embed/>
                </p:oleObj>
              </mc:Choice>
              <mc:Fallback>
                <p:oleObj name="Equation" r:id="rId5" imgW="2463800" imgH="520700" progId="Equation.3">
                  <p:embed/>
                  <p:pic>
                    <p:nvPicPr>
                      <p:cNvPr id="0" name=""/>
                      <p:cNvPicPr/>
                      <p:nvPr/>
                    </p:nvPicPr>
                    <p:blipFill>
                      <a:blip r:embed="rId6"/>
                      <a:stretch>
                        <a:fillRect/>
                      </a:stretch>
                    </p:blipFill>
                    <p:spPr>
                      <a:xfrm>
                        <a:off x="893763" y="5106988"/>
                        <a:ext cx="5919787" cy="1250950"/>
                      </a:xfrm>
                      <a:prstGeom prst="rect">
                        <a:avLst/>
                      </a:prstGeom>
                    </p:spPr>
                  </p:pic>
                </p:oleObj>
              </mc:Fallback>
            </mc:AlternateContent>
          </a:graphicData>
        </a:graphic>
      </p:graphicFrame>
      <p:grpSp>
        <p:nvGrpSpPr>
          <p:cNvPr id="6" name="Group 5"/>
          <p:cNvGrpSpPr/>
          <p:nvPr/>
        </p:nvGrpSpPr>
        <p:grpSpPr>
          <a:xfrm>
            <a:off x="698824" y="3808923"/>
            <a:ext cx="3574821" cy="1251581"/>
            <a:chOff x="3575613" y="4096783"/>
            <a:chExt cx="3574821" cy="1251581"/>
          </a:xfrm>
        </p:grpSpPr>
        <p:grpSp>
          <p:nvGrpSpPr>
            <p:cNvPr id="18" name="Group 17"/>
            <p:cNvGrpSpPr/>
            <p:nvPr/>
          </p:nvGrpSpPr>
          <p:grpSpPr>
            <a:xfrm>
              <a:off x="4066680" y="4096783"/>
              <a:ext cx="3083754" cy="1222901"/>
              <a:chOff x="-1303870" y="2184405"/>
              <a:chExt cx="3083754" cy="1222901"/>
            </a:xfrm>
          </p:grpSpPr>
          <p:sp>
            <p:nvSpPr>
              <p:cNvPr id="20" name="TextBox 19"/>
              <p:cNvSpPr txBox="1"/>
              <p:nvPr/>
            </p:nvSpPr>
            <p:spPr>
              <a:xfrm>
                <a:off x="-286482" y="2184405"/>
                <a:ext cx="2066366" cy="1214794"/>
              </a:xfrm>
              <a:prstGeom prst="rect">
                <a:avLst/>
              </a:prstGeom>
              <a:noFill/>
            </p:spPr>
            <p:txBody>
              <a:bodyPr wrap="none" rtlCol="0">
                <a:spAutoFit/>
              </a:bodyPr>
              <a:lstStyle/>
              <a:p>
                <a:pPr>
                  <a:lnSpc>
                    <a:spcPct val="133000"/>
                  </a:lnSpc>
                </a:pPr>
                <a:r>
                  <a:rPr lang="en-US" sz="2000" smtClean="0">
                    <a:latin typeface="Gill Sans"/>
                    <a:cs typeface="Gill Sans"/>
                  </a:rPr>
                  <a:t>[X</a:t>
                </a:r>
                <a:r>
                  <a:rPr lang="en-US" sz="2000" dirty="0">
                    <a:latin typeface="Gill Sans"/>
                    <a:cs typeface="Gill Sans"/>
                  </a:rPr>
                  <a:t>,</a:t>
                </a:r>
                <a:r>
                  <a:rPr lang="en-US" sz="2000" dirty="0" smtClean="0">
                    <a:latin typeface="Gill Sans"/>
                    <a:cs typeface="Gill Sans"/>
                  </a:rPr>
                  <a:t>1]</a:t>
                </a:r>
                <a:r>
                  <a:rPr lang="en-US" sz="2400" dirty="0" smtClean="0">
                    <a:latin typeface="Gill Sans"/>
                    <a:cs typeface="Gill Sans"/>
                  </a:rPr>
                  <a:t> </a:t>
                </a:r>
                <a:r>
                  <a:rPr lang="en-US" sz="2000" dirty="0">
                    <a:latin typeface="Gill Sans"/>
                    <a:cs typeface="Gill Sans"/>
                  </a:rPr>
                  <a:t>|||</a:t>
                </a:r>
                <a:r>
                  <a:rPr lang="en-US" sz="2400" dirty="0">
                    <a:latin typeface="Gill Sans"/>
                    <a:cs typeface="Gill Sans"/>
                  </a:rPr>
                  <a:t> </a:t>
                </a:r>
                <a:r>
                  <a:rPr lang="en-US" sz="2800" err="1" smtClean="0">
                    <a:latin typeface="Gill Sans"/>
                    <a:cs typeface="Gill Sans"/>
                  </a:rPr>
                  <a:t>uk</a:t>
                </a:r>
                <a:r>
                  <a:rPr lang="en-US" sz="2400" smtClean="0">
                    <a:latin typeface="Gill Sans"/>
                    <a:cs typeface="Gill Sans"/>
                  </a:rPr>
                  <a:t> </a:t>
                </a:r>
                <a:r>
                  <a:rPr lang="en-US" sz="2000" smtClean="0">
                    <a:latin typeface="Gill Sans"/>
                    <a:cs typeface="Gill Sans"/>
                  </a:rPr>
                  <a:t>[X</a:t>
                </a:r>
                <a:r>
                  <a:rPr lang="en-US" sz="2000" dirty="0">
                    <a:latin typeface="Gill Sans"/>
                    <a:cs typeface="Gill Sans"/>
                  </a:rPr>
                  <a:t>,</a:t>
                </a:r>
                <a:r>
                  <a:rPr lang="en-US" sz="2000" dirty="0" smtClean="0">
                    <a:latin typeface="Gill Sans"/>
                    <a:cs typeface="Gill Sans"/>
                  </a:rPr>
                  <a:t>1]</a:t>
                </a:r>
                <a:endParaRPr lang="en-US" sz="2400" dirty="0" smtClean="0">
                  <a:latin typeface="Gill Sans"/>
                  <a:cs typeface="Gill Sans"/>
                </a:endParaRPr>
              </a:p>
              <a:p>
                <a:pPr>
                  <a:lnSpc>
                    <a:spcPct val="133000"/>
                  </a:lnSpc>
                </a:pPr>
                <a:r>
                  <a:rPr lang="en-US" sz="2000" dirty="0" smtClean="0">
                    <a:latin typeface="Gill Sans"/>
                    <a:cs typeface="Gill Sans"/>
                  </a:rPr>
                  <a:t>|</a:t>
                </a:r>
                <a:r>
                  <a:rPr lang="en-US" sz="2000" dirty="0">
                    <a:latin typeface="Gill Sans"/>
                    <a:cs typeface="Gill Sans"/>
                  </a:rPr>
                  <a:t>||</a:t>
                </a:r>
                <a:r>
                  <a:rPr lang="en-US" sz="2400" dirty="0">
                    <a:latin typeface="Gill Sans"/>
                    <a:cs typeface="Gill Sans"/>
                  </a:rPr>
                  <a:t> </a:t>
                </a:r>
                <a:r>
                  <a:rPr lang="en-US" sz="2800" dirty="0" smtClean="0">
                    <a:latin typeface="Gill Sans"/>
                    <a:cs typeface="Gill Sans"/>
                  </a:rPr>
                  <a:t>the uk</a:t>
                </a:r>
                <a:endParaRPr lang="en-US" sz="2400" dirty="0">
                  <a:latin typeface="Gill Sans"/>
                  <a:cs typeface="Gill Sans"/>
                </a:endParaRPr>
              </a:p>
            </p:txBody>
          </p:sp>
          <p:sp>
            <p:nvSpPr>
              <p:cNvPr id="21" name="TextBox 20"/>
              <p:cNvSpPr txBox="1"/>
              <p:nvPr/>
            </p:nvSpPr>
            <p:spPr>
              <a:xfrm>
                <a:off x="-1303870" y="2206977"/>
                <a:ext cx="1127825" cy="1200329"/>
              </a:xfrm>
              <a:prstGeom prst="rect">
                <a:avLst/>
              </a:prstGeom>
              <a:noFill/>
            </p:spPr>
            <p:txBody>
              <a:bodyPr wrap="none" rtlCol="0">
                <a:spAutoFit/>
              </a:bodyPr>
              <a:lstStyle/>
              <a:p>
                <a:r>
                  <a:rPr lang="ar-sa" sz="3600" dirty="0" smtClean="0"/>
                  <a:t>بريطانيا</a:t>
                </a:r>
                <a:endParaRPr lang="en-US" sz="3600" dirty="0" smtClean="0"/>
              </a:p>
              <a:p>
                <a:r>
                  <a:rPr lang="ar-sa" sz="3600" dirty="0" smtClean="0"/>
                  <a:t>بريطانيا</a:t>
                </a:r>
                <a:endParaRPr lang="en-US" sz="3600" dirty="0"/>
              </a:p>
            </p:txBody>
          </p:sp>
        </p:grpSp>
        <p:sp>
          <p:nvSpPr>
            <p:cNvPr id="19" name="TextBox 18"/>
            <p:cNvSpPr txBox="1"/>
            <p:nvPr/>
          </p:nvSpPr>
          <p:spPr>
            <a:xfrm>
              <a:off x="3575613" y="4157269"/>
              <a:ext cx="592665" cy="1191095"/>
            </a:xfrm>
            <a:prstGeom prst="rect">
              <a:avLst/>
            </a:prstGeom>
            <a:noFill/>
          </p:spPr>
          <p:txBody>
            <a:bodyPr wrap="square" rtlCol="0">
              <a:spAutoFit/>
            </a:bodyPr>
            <a:lstStyle/>
            <a:p>
              <a:pPr>
                <a:lnSpc>
                  <a:spcPct val="130000"/>
                </a:lnSpc>
              </a:pPr>
              <a:r>
                <a:rPr lang="en-US" sz="2800" i="1" dirty="0" smtClean="0">
                  <a:solidFill>
                    <a:srgbClr val="C0504D"/>
                  </a:solidFill>
                </a:rPr>
                <a:t>R</a:t>
              </a:r>
              <a:r>
                <a:rPr lang="en-US" sz="2800" i="1" baseline="-25000" dirty="0">
                  <a:solidFill>
                    <a:srgbClr val="C0504D"/>
                  </a:solidFill>
                </a:rPr>
                <a:t>3</a:t>
              </a:r>
              <a:r>
                <a:rPr lang="en-US" sz="2800" dirty="0" smtClean="0">
                  <a:solidFill>
                    <a:srgbClr val="C0504D"/>
                  </a:solidFill>
                </a:rPr>
                <a:t>:</a:t>
              </a:r>
            </a:p>
            <a:p>
              <a:pPr>
                <a:lnSpc>
                  <a:spcPct val="130000"/>
                </a:lnSpc>
              </a:pPr>
              <a:r>
                <a:rPr lang="en-US" sz="2800" i="1" dirty="0" smtClean="0">
                  <a:solidFill>
                    <a:srgbClr val="C0504D"/>
                  </a:solidFill>
                </a:rPr>
                <a:t>R</a:t>
              </a:r>
              <a:r>
                <a:rPr lang="en-US" sz="2800" i="1" baseline="-25000" dirty="0" smtClean="0">
                  <a:solidFill>
                    <a:srgbClr val="C0504D"/>
                  </a:solidFill>
                </a:rPr>
                <a:t>5</a:t>
              </a:r>
              <a:r>
                <a:rPr lang="en-US" sz="2800" dirty="0" smtClean="0">
                  <a:solidFill>
                    <a:srgbClr val="C0504D"/>
                  </a:solidFill>
                </a:rPr>
                <a:t>:</a:t>
              </a:r>
              <a:endParaRPr lang="en-US" sz="2800" baseline="-25000" dirty="0">
                <a:solidFill>
                  <a:srgbClr val="C0504D"/>
                </a:solidFill>
              </a:endParaRPr>
            </a:p>
          </p:txBody>
        </p:sp>
      </p:grpSp>
      <p:sp>
        <p:nvSpPr>
          <p:cNvPr id="7" name="Slide Number Placeholder 6"/>
          <p:cNvSpPr>
            <a:spLocks noGrp="1"/>
          </p:cNvSpPr>
          <p:nvPr>
            <p:ph type="sldNum" sz="quarter" idx="12"/>
          </p:nvPr>
        </p:nvSpPr>
        <p:spPr/>
        <p:txBody>
          <a:bodyPr/>
          <a:lstStyle/>
          <a:p>
            <a:fld id="{F3D397F9-2499-E244-8D41-F28B228DBCAE}" type="slidenum">
              <a:rPr lang="en-US" smtClean="0"/>
              <a:pPr/>
              <a:t>12</a:t>
            </a:fld>
            <a:endParaRPr lang="en-US" dirty="0"/>
          </a:p>
        </p:txBody>
      </p:sp>
    </p:spTree>
    <p:extLst>
      <p:ext uri="{BB962C8B-B14F-4D97-AF65-F5344CB8AC3E}">
        <p14:creationId xmlns:p14="http://schemas.microsoft.com/office/powerpoint/2010/main" val="85278375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7"/>
            <a:ext cx="8229600" cy="4525963"/>
          </a:xfrm>
        </p:spPr>
        <p:txBody>
          <a:bodyPr/>
          <a:lstStyle/>
          <a:p>
            <a:pPr marL="0" indent="0">
              <a:buNone/>
            </a:pPr>
            <a:endParaRPr lang="en-US" dirty="0" smtClean="0"/>
          </a:p>
          <a:p>
            <a:pPr marL="0" indent="0">
              <a:buNone/>
            </a:pPr>
            <a:endParaRPr lang="en-US" dirty="0"/>
          </a:p>
          <a:p>
            <a:r>
              <a:rPr lang="en-US" dirty="0" smtClean="0"/>
              <a:t>count each target token </a:t>
            </a:r>
            <a:r>
              <a:rPr lang="en-US" i="1" dirty="0" smtClean="0"/>
              <a:t>e</a:t>
            </a:r>
            <a:r>
              <a:rPr lang="en-US" dirty="0" smtClean="0"/>
              <a:t> of each used rule</a:t>
            </a:r>
          </a:p>
          <a:p>
            <a:r>
              <a:rPr lang="en-US" dirty="0"/>
              <a:t>a</a:t>
            </a:r>
            <a:r>
              <a:rPr lang="en-US" dirty="0" smtClean="0"/>
              <a:t>ward </a:t>
            </a:r>
            <a:r>
              <a:rPr lang="en-US" u="sng" dirty="0" smtClean="0"/>
              <a:t>more frequent and rare</a:t>
            </a:r>
            <a:r>
              <a:rPr lang="en-US" dirty="0" smtClean="0"/>
              <a:t> words</a:t>
            </a:r>
          </a:p>
        </p:txBody>
      </p:sp>
      <p:sp>
        <p:nvSpPr>
          <p:cNvPr id="63" name="TextBox 62"/>
          <p:cNvSpPr txBox="1"/>
          <p:nvPr/>
        </p:nvSpPr>
        <p:spPr>
          <a:xfrm>
            <a:off x="542276" y="3443967"/>
            <a:ext cx="7870750" cy="1403461"/>
          </a:xfrm>
          <a:prstGeom prst="rect">
            <a:avLst/>
          </a:prstGeom>
          <a:noFill/>
        </p:spPr>
        <p:txBody>
          <a:bodyPr wrap="none" rtlCol="0">
            <a:spAutoFit/>
          </a:bodyPr>
          <a:lstStyle/>
          <a:p>
            <a:pPr>
              <a:lnSpc>
                <a:spcPct val="120000"/>
              </a:lnSpc>
            </a:pPr>
            <a:r>
              <a:rPr lang="en-US" sz="2800" i="1" dirty="0" smtClean="0">
                <a:solidFill>
                  <a:srgbClr val="C0504D"/>
                </a:solidFill>
              </a:rPr>
              <a:t>R</a:t>
            </a:r>
            <a:r>
              <a:rPr lang="en-US" sz="2800" i="1" baseline="-25000" dirty="0" smtClean="0">
                <a:solidFill>
                  <a:srgbClr val="C0504D"/>
                </a:solidFill>
              </a:rPr>
              <a:t>6</a:t>
            </a:r>
            <a:r>
              <a:rPr lang="en-US" sz="2800" dirty="0">
                <a:solidFill>
                  <a:srgbClr val="C0504D"/>
                </a:solidFill>
              </a:rPr>
              <a:t>:</a:t>
            </a:r>
            <a:r>
              <a:rPr lang="ar-sa" sz="2800" dirty="0" smtClean="0">
                <a:solidFill>
                  <a:srgbClr val="C0504D"/>
                </a:solidFill>
              </a:rPr>
              <a:t> </a:t>
            </a:r>
            <a:r>
              <a:rPr lang="en-US" sz="2400" dirty="0" smtClean="0"/>
              <a:t>[</a:t>
            </a:r>
            <a:r>
              <a:rPr lang="ar-sa" sz="2000" dirty="0" smtClean="0"/>
              <a:t>X</a:t>
            </a:r>
            <a:r>
              <a:rPr lang="ar-sa" sz="2000" dirty="0"/>
              <a:t>,</a:t>
            </a:r>
            <a:r>
              <a:rPr lang="ar-sa" sz="2000" dirty="0" smtClean="0"/>
              <a:t>1</a:t>
            </a:r>
            <a:r>
              <a:rPr lang="en-US" sz="2400" dirty="0" smtClean="0"/>
              <a:t>]</a:t>
            </a:r>
            <a:r>
              <a:rPr lang="ar-sa" sz="3600" dirty="0" smtClean="0"/>
              <a:t> </a:t>
            </a:r>
            <a:r>
              <a:rPr lang="ar-sa" sz="3600" dirty="0"/>
              <a:t>الاخيرة </a:t>
            </a:r>
            <a:r>
              <a:rPr lang="ar-sa" sz="3600" dirty="0" smtClean="0"/>
              <a:t>علي</a:t>
            </a:r>
            <a:r>
              <a:rPr lang="en-US" sz="2400" dirty="0" smtClean="0"/>
              <a:t> </a:t>
            </a:r>
            <a:r>
              <a:rPr lang="en-US" sz="2400" dirty="0" smtClean="0"/>
              <a:t>[</a:t>
            </a:r>
            <a:r>
              <a:rPr lang="ar-sa" sz="2000" dirty="0" smtClean="0"/>
              <a:t>X</a:t>
            </a:r>
            <a:r>
              <a:rPr lang="ar-sa" sz="2000" dirty="0"/>
              <a:t>,</a:t>
            </a:r>
            <a:r>
              <a:rPr lang="ar-sa" sz="2000" dirty="0" smtClean="0"/>
              <a:t>2</a:t>
            </a:r>
            <a:r>
              <a:rPr lang="en-US" sz="2400" dirty="0" smtClean="0"/>
              <a:t>]</a:t>
            </a:r>
            <a:r>
              <a:rPr lang="ar-sa" sz="2400" dirty="0" smtClean="0"/>
              <a:t> </a:t>
            </a:r>
            <a:r>
              <a:rPr lang="ar-sa" sz="2400" dirty="0"/>
              <a:t>||| </a:t>
            </a:r>
            <a:r>
              <a:rPr lang="en-US" sz="2400" dirty="0" smtClean="0"/>
              <a:t>[</a:t>
            </a:r>
            <a:r>
              <a:rPr lang="ar-sa" sz="2000" dirty="0" smtClean="0"/>
              <a:t>X</a:t>
            </a:r>
            <a:r>
              <a:rPr lang="ar-sa" sz="2000" dirty="0"/>
              <a:t>,</a:t>
            </a:r>
            <a:r>
              <a:rPr lang="ar-sa" sz="2000" dirty="0" smtClean="0"/>
              <a:t>1</a:t>
            </a:r>
            <a:r>
              <a:rPr lang="en-US" sz="2400" dirty="0" smtClean="0"/>
              <a:t>]</a:t>
            </a:r>
            <a:r>
              <a:rPr lang="ar-sa" sz="2400" dirty="0" smtClean="0"/>
              <a:t> </a:t>
            </a:r>
            <a:r>
              <a:rPr lang="ar-sa" sz="2400" dirty="0"/>
              <a:t>on a life support </a:t>
            </a:r>
            <a:r>
              <a:rPr lang="en-US" sz="2400" dirty="0" smtClean="0"/>
              <a:t>[</a:t>
            </a:r>
            <a:r>
              <a:rPr lang="ar-sa" sz="2000" dirty="0" smtClean="0"/>
              <a:t>X</a:t>
            </a:r>
            <a:r>
              <a:rPr lang="ar-sa" sz="2000" dirty="0"/>
              <a:t>,</a:t>
            </a:r>
            <a:r>
              <a:rPr lang="ar-sa" sz="2000" dirty="0" smtClean="0"/>
              <a:t>2</a:t>
            </a:r>
            <a:r>
              <a:rPr lang="en-US" sz="2400" dirty="0" smtClean="0"/>
              <a:t>]</a:t>
            </a:r>
            <a:endParaRPr lang="en-US" sz="2400" dirty="0" smtClean="0"/>
          </a:p>
          <a:p>
            <a:pPr>
              <a:lnSpc>
                <a:spcPct val="120000"/>
              </a:lnSpc>
            </a:pPr>
            <a:r>
              <a:rPr lang="en-US" sz="2800" i="1" dirty="0" smtClean="0">
                <a:solidFill>
                  <a:srgbClr val="C0504D"/>
                </a:solidFill>
              </a:rPr>
              <a:t>R</a:t>
            </a:r>
            <a:r>
              <a:rPr lang="en-US" sz="2800" i="1" baseline="-25000" dirty="0" smtClean="0">
                <a:solidFill>
                  <a:srgbClr val="C0504D"/>
                </a:solidFill>
              </a:rPr>
              <a:t>7</a:t>
            </a:r>
            <a:r>
              <a:rPr lang="en-US" sz="2800" dirty="0" smtClean="0">
                <a:solidFill>
                  <a:srgbClr val="C0504D"/>
                </a:solidFill>
              </a:rPr>
              <a:t>:</a:t>
            </a:r>
            <a:r>
              <a:rPr lang="en-US" sz="2800" dirty="0" smtClean="0"/>
              <a:t> </a:t>
            </a:r>
            <a:r>
              <a:rPr lang="ar-sa" sz="3600" dirty="0" smtClean="0"/>
              <a:t>يؤيد</a:t>
            </a:r>
            <a:r>
              <a:rPr lang="ar-sa" sz="2400" dirty="0" smtClean="0"/>
              <a:t> </a:t>
            </a:r>
            <a:r>
              <a:rPr lang="ar-sa" sz="2400" dirty="0"/>
              <a:t>||| support</a:t>
            </a:r>
            <a:endParaRPr lang="en-US" sz="2400" dirty="0"/>
          </a:p>
        </p:txBody>
      </p:sp>
      <p:sp>
        <p:nvSpPr>
          <p:cNvPr id="2" name="Title 1"/>
          <p:cNvSpPr>
            <a:spLocks noGrp="1"/>
          </p:cNvSpPr>
          <p:nvPr>
            <p:ph type="title"/>
          </p:nvPr>
        </p:nvSpPr>
        <p:spPr/>
        <p:txBody>
          <a:bodyPr>
            <a:normAutofit/>
          </a:bodyPr>
          <a:lstStyle/>
          <a:p>
            <a:r>
              <a:rPr lang="en-US" dirty="0" smtClean="0"/>
              <a:t>C</a:t>
            </a:r>
            <a:r>
              <a:rPr lang="en-US" baseline="-25000" dirty="0" smtClean="0"/>
              <a:t>2</a:t>
            </a:r>
            <a:r>
              <a:rPr lang="en-US" dirty="0" smtClean="0"/>
              <a:t>: </a:t>
            </a:r>
            <a:r>
              <a:rPr lang="en-US" b="0" dirty="0"/>
              <a:t>Counting target tokens</a:t>
            </a:r>
            <a:endParaRPr lang="en-US" dirty="0"/>
          </a:p>
        </p:txBody>
      </p:sp>
      <p:cxnSp>
        <p:nvCxnSpPr>
          <p:cNvPr id="4" name="Straight Connector 3"/>
          <p:cNvCxnSpPr/>
          <p:nvPr/>
        </p:nvCxnSpPr>
        <p:spPr>
          <a:xfrm>
            <a:off x="287684" y="141622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ChangeAspect="1"/>
          </p:cNvGraphicFramePr>
          <p:nvPr>
            <p:extLst>
              <p:ext uri="{D42A27DB-BD31-4B8C-83A1-F6EECF244321}">
                <p14:modId xmlns:p14="http://schemas.microsoft.com/office/powerpoint/2010/main" val="1099823289"/>
              </p:ext>
            </p:extLst>
          </p:nvPr>
        </p:nvGraphicFramePr>
        <p:xfrm>
          <a:off x="1843088" y="1583268"/>
          <a:ext cx="3252787" cy="760413"/>
        </p:xfrm>
        <a:graphic>
          <a:graphicData uri="http://schemas.openxmlformats.org/presentationml/2006/ole">
            <mc:AlternateContent xmlns:mc="http://schemas.openxmlformats.org/markup-compatibility/2006">
              <mc:Choice xmlns:v="urn:schemas-microsoft-com:vml" Requires="v">
                <p:oleObj spid="_x0000_s2459" name="Equation" r:id="rId3" imgW="1358900" imgH="317500" progId="Equation.3">
                  <p:embed/>
                </p:oleObj>
              </mc:Choice>
              <mc:Fallback>
                <p:oleObj name="Equation" r:id="rId3" imgW="1358900" imgH="317500" progId="Equation.3">
                  <p:embed/>
                  <p:pic>
                    <p:nvPicPr>
                      <p:cNvPr id="0" name=""/>
                      <p:cNvPicPr/>
                      <p:nvPr/>
                    </p:nvPicPr>
                    <p:blipFill>
                      <a:blip r:embed="rId4"/>
                      <a:stretch>
                        <a:fillRect/>
                      </a:stretch>
                    </p:blipFill>
                    <p:spPr>
                      <a:xfrm>
                        <a:off x="1843088" y="1583268"/>
                        <a:ext cx="3252787" cy="760413"/>
                      </a:xfrm>
                      <a:prstGeom prst="rect">
                        <a:avLst/>
                      </a:prstGeom>
                    </p:spPr>
                  </p:pic>
                </p:oleObj>
              </mc:Fallback>
            </mc:AlternateContent>
          </a:graphicData>
        </a:graphic>
      </p:graphicFrame>
      <p:cxnSp>
        <p:nvCxnSpPr>
          <p:cNvPr id="54" name="Straight Connector 53"/>
          <p:cNvCxnSpPr/>
          <p:nvPr/>
        </p:nvCxnSpPr>
        <p:spPr>
          <a:xfrm>
            <a:off x="1843087" y="4155292"/>
            <a:ext cx="1474951" cy="0"/>
          </a:xfrm>
          <a:prstGeom prst="line">
            <a:avLst/>
          </a:prstGeom>
          <a:ln>
            <a:solidFill>
              <a:srgbClr val="C0504D"/>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64413" y="4114197"/>
            <a:ext cx="1120122"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2115838" y="4796641"/>
            <a:ext cx="1120122"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1051567" y="4813562"/>
            <a:ext cx="647999" cy="0"/>
          </a:xfrm>
          <a:prstGeom prst="line">
            <a:avLst/>
          </a:prstGeom>
          <a:ln>
            <a:solidFill>
              <a:srgbClr val="C0504D"/>
            </a:solidFill>
          </a:ln>
          <a:effectLst/>
        </p:spPr>
        <p:style>
          <a:lnRef idx="2">
            <a:schemeClr val="accent1"/>
          </a:lnRef>
          <a:fillRef idx="0">
            <a:schemeClr val="accent1"/>
          </a:fillRef>
          <a:effectRef idx="1">
            <a:schemeClr val="accent1"/>
          </a:effectRef>
          <a:fontRef idx="minor">
            <a:schemeClr val="tx1"/>
          </a:fontRef>
        </p:style>
      </p:cxnSp>
      <p:graphicFrame>
        <p:nvGraphicFramePr>
          <p:cNvPr id="61" name="Content Placeholder 4"/>
          <p:cNvGraphicFramePr>
            <a:graphicFrameLocks noChangeAspect="1"/>
          </p:cNvGraphicFramePr>
          <p:nvPr>
            <p:extLst>
              <p:ext uri="{D42A27DB-BD31-4B8C-83A1-F6EECF244321}">
                <p14:modId xmlns:p14="http://schemas.microsoft.com/office/powerpoint/2010/main" val="2575976377"/>
              </p:ext>
            </p:extLst>
          </p:nvPr>
        </p:nvGraphicFramePr>
        <p:xfrm>
          <a:off x="572569" y="5045606"/>
          <a:ext cx="6416675" cy="1244600"/>
        </p:xfrm>
        <a:graphic>
          <a:graphicData uri="http://schemas.openxmlformats.org/presentationml/2006/ole">
            <mc:AlternateContent xmlns:mc="http://schemas.openxmlformats.org/markup-compatibility/2006">
              <mc:Choice xmlns:v="urn:schemas-microsoft-com:vml" Requires="v">
                <p:oleObj spid="_x0000_s2460" name="Equation" r:id="rId5" imgW="2679700" imgH="520700" progId="Equation.3">
                  <p:embed/>
                </p:oleObj>
              </mc:Choice>
              <mc:Fallback>
                <p:oleObj name="Equation" r:id="rId5" imgW="2679700" imgH="520700" progId="Equation.3">
                  <p:embed/>
                  <p:pic>
                    <p:nvPicPr>
                      <p:cNvPr id="0" name=""/>
                      <p:cNvPicPr/>
                      <p:nvPr/>
                    </p:nvPicPr>
                    <p:blipFill>
                      <a:blip r:embed="rId6"/>
                      <a:stretch>
                        <a:fillRect/>
                      </a:stretch>
                    </p:blipFill>
                    <p:spPr>
                      <a:xfrm>
                        <a:off x="572569" y="5045606"/>
                        <a:ext cx="6416675" cy="1244600"/>
                      </a:xfrm>
                      <a:prstGeom prst="rect">
                        <a:avLst/>
                      </a:prstGeom>
                    </p:spPr>
                  </p:pic>
                </p:oleObj>
              </mc:Fallback>
            </mc:AlternateContent>
          </a:graphicData>
        </a:graphic>
      </p:graphicFrame>
      <p:sp>
        <p:nvSpPr>
          <p:cNvPr id="6" name="Slide Number Placeholder 5"/>
          <p:cNvSpPr>
            <a:spLocks noGrp="1"/>
          </p:cNvSpPr>
          <p:nvPr>
            <p:ph type="sldNum" sz="quarter" idx="12"/>
          </p:nvPr>
        </p:nvSpPr>
        <p:spPr/>
        <p:txBody>
          <a:bodyPr/>
          <a:lstStyle/>
          <a:p>
            <a:fld id="{F3D397F9-2499-E244-8D41-F28B228DBCAE}" type="slidenum">
              <a:rPr lang="en-US" smtClean="0"/>
              <a:pPr/>
              <a:t>13</a:t>
            </a:fld>
            <a:endParaRPr lang="en-US" dirty="0"/>
          </a:p>
        </p:txBody>
      </p:sp>
    </p:spTree>
    <p:extLst>
      <p:ext uri="{BB962C8B-B14F-4D97-AF65-F5344CB8AC3E}">
        <p14:creationId xmlns:p14="http://schemas.microsoft.com/office/powerpoint/2010/main" val="64093237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t>
            </a:r>
            <a:r>
              <a:rPr lang="en-US" baseline="-25000" dirty="0"/>
              <a:t>3</a:t>
            </a:r>
            <a:r>
              <a:rPr lang="en-US" b="0" dirty="0" smtClean="0"/>
              <a:t>:</a:t>
            </a:r>
            <a:r>
              <a:rPr lang="en-US" dirty="0" smtClean="0"/>
              <a:t> </a:t>
            </a:r>
            <a:r>
              <a:rPr lang="en-US" b="0" dirty="0" smtClean="0"/>
              <a:t>Counting token pairs</a:t>
            </a:r>
            <a:endParaRPr lang="en-US" b="0" dirty="0"/>
          </a:p>
        </p:txBody>
      </p:sp>
      <p:sp>
        <p:nvSpPr>
          <p:cNvPr id="3" name="Content Placeholder 2"/>
          <p:cNvSpPr>
            <a:spLocks noGrp="1"/>
          </p:cNvSpPr>
          <p:nvPr>
            <p:ph idx="1"/>
          </p:nvPr>
        </p:nvSpPr>
        <p:spPr>
          <a:xfrm>
            <a:off x="457200" y="1413937"/>
            <a:ext cx="8229600" cy="4525963"/>
          </a:xfrm>
        </p:spPr>
        <p:txBody>
          <a:bodyPr>
            <a:normAutofit/>
          </a:bodyPr>
          <a:lstStyle/>
          <a:p>
            <a:pPr marL="0" indent="0">
              <a:buNone/>
            </a:pPr>
            <a:endParaRPr lang="en-US" dirty="0" smtClean="0"/>
          </a:p>
          <a:p>
            <a:pPr marL="0" indent="0">
              <a:buNone/>
            </a:pPr>
            <a:endParaRPr lang="en-US" dirty="0"/>
          </a:p>
          <a:p>
            <a:pPr marL="0" indent="0">
              <a:buNone/>
            </a:pPr>
            <a:endParaRPr lang="en-US" dirty="0" smtClean="0"/>
          </a:p>
          <a:p>
            <a:r>
              <a:rPr lang="en-US" dirty="0" smtClean="0"/>
              <a:t>count </a:t>
            </a:r>
            <a:r>
              <a:rPr lang="en-US" dirty="0"/>
              <a:t>occurrence of </a:t>
            </a:r>
            <a:r>
              <a:rPr lang="en-US" dirty="0" smtClean="0"/>
              <a:t>each &lt;source, target&gt; token pair aligned to each other in a used rule</a:t>
            </a:r>
          </a:p>
          <a:p>
            <a:r>
              <a:rPr lang="en-US" dirty="0"/>
              <a:t>a</a:t>
            </a:r>
            <a:r>
              <a:rPr lang="en-US" dirty="0" smtClean="0"/>
              <a:t>ward </a:t>
            </a:r>
            <a:r>
              <a:rPr lang="en-US" u="sng" dirty="0" smtClean="0"/>
              <a:t>more frequent pairs</a:t>
            </a:r>
            <a:r>
              <a:rPr lang="en-US" dirty="0" smtClean="0"/>
              <a:t> and </a:t>
            </a:r>
            <a:r>
              <a:rPr lang="en-US" u="sng" dirty="0" smtClean="0"/>
              <a:t>rare target sides</a:t>
            </a:r>
          </a:p>
          <a:p>
            <a:endParaRPr lang="en-US" dirty="0"/>
          </a:p>
        </p:txBody>
      </p:sp>
      <p:cxnSp>
        <p:nvCxnSpPr>
          <p:cNvPr id="4" name="Straight Connector 3"/>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graphicFrame>
        <p:nvGraphicFramePr>
          <p:cNvPr id="6" name="Content Placeholder 4"/>
          <p:cNvGraphicFramePr>
            <a:graphicFrameLocks noChangeAspect="1"/>
          </p:cNvGraphicFramePr>
          <p:nvPr>
            <p:extLst>
              <p:ext uri="{D42A27DB-BD31-4B8C-83A1-F6EECF244321}">
                <p14:modId xmlns:p14="http://schemas.microsoft.com/office/powerpoint/2010/main" val="901069650"/>
              </p:ext>
            </p:extLst>
          </p:nvPr>
        </p:nvGraphicFramePr>
        <p:xfrm>
          <a:off x="1665817" y="1663172"/>
          <a:ext cx="4195763" cy="1185862"/>
        </p:xfrm>
        <a:graphic>
          <a:graphicData uri="http://schemas.openxmlformats.org/presentationml/2006/ole">
            <mc:AlternateContent xmlns:mc="http://schemas.openxmlformats.org/markup-compatibility/2006">
              <mc:Choice xmlns:v="urn:schemas-microsoft-com:vml" Requires="v">
                <p:oleObj spid="_x0000_s3477" name="Equation" r:id="rId3" imgW="1752600" imgH="495300" progId="Equation.3">
                  <p:embed/>
                </p:oleObj>
              </mc:Choice>
              <mc:Fallback>
                <p:oleObj name="Equation" r:id="rId3" imgW="1752600" imgH="495300" progId="Equation.3">
                  <p:embed/>
                  <p:pic>
                    <p:nvPicPr>
                      <p:cNvPr id="0" name=""/>
                      <p:cNvPicPr/>
                      <p:nvPr/>
                    </p:nvPicPr>
                    <p:blipFill>
                      <a:blip r:embed="rId4"/>
                      <a:stretch>
                        <a:fillRect/>
                      </a:stretch>
                    </p:blipFill>
                    <p:spPr>
                      <a:xfrm>
                        <a:off x="1665817" y="1663172"/>
                        <a:ext cx="4195763" cy="1185862"/>
                      </a:xfrm>
                      <a:prstGeom prst="rect">
                        <a:avLst/>
                      </a:prstGeom>
                    </p:spPr>
                  </p:pic>
                </p:oleObj>
              </mc:Fallback>
            </mc:AlternateContent>
          </a:graphicData>
        </a:graphic>
      </p:graphicFrame>
      <p:sp>
        <p:nvSpPr>
          <p:cNvPr id="5" name="TextBox 4"/>
          <p:cNvSpPr txBox="1"/>
          <p:nvPr/>
        </p:nvSpPr>
        <p:spPr>
          <a:xfrm>
            <a:off x="491066" y="3123227"/>
            <a:ext cx="7742504" cy="1852815"/>
          </a:xfrm>
          <a:prstGeom prst="rect">
            <a:avLst/>
          </a:prstGeom>
          <a:noFill/>
        </p:spPr>
        <p:txBody>
          <a:bodyPr wrap="none" rtlCol="0">
            <a:spAutoFit/>
          </a:bodyPr>
          <a:lstStyle/>
          <a:p>
            <a:pPr>
              <a:lnSpc>
                <a:spcPct val="120000"/>
              </a:lnSpc>
            </a:pPr>
            <a:r>
              <a:rPr lang="en-US" sz="2800" i="1" dirty="0">
                <a:solidFill>
                  <a:srgbClr val="C0504D"/>
                </a:solidFill>
              </a:rPr>
              <a:t>R</a:t>
            </a:r>
            <a:r>
              <a:rPr lang="en-US" sz="2800" i="1" baseline="-25000" dirty="0">
                <a:solidFill>
                  <a:srgbClr val="C0504D"/>
                </a:solidFill>
              </a:rPr>
              <a:t>6</a:t>
            </a:r>
            <a:r>
              <a:rPr lang="en-US" sz="2800" dirty="0">
                <a:solidFill>
                  <a:srgbClr val="C0504D"/>
                </a:solidFill>
              </a:rPr>
              <a:t>:</a:t>
            </a:r>
            <a:r>
              <a:rPr lang="ar-sa" sz="2800" dirty="0">
                <a:solidFill>
                  <a:srgbClr val="C0504D"/>
                </a:solidFill>
              </a:rPr>
              <a:t> </a:t>
            </a:r>
            <a:r>
              <a:rPr lang="en-US" sz="2400" dirty="0" smtClean="0"/>
              <a:t>[</a:t>
            </a:r>
            <a:r>
              <a:rPr lang="ar-sa" sz="2000" dirty="0" smtClean="0"/>
              <a:t>X</a:t>
            </a:r>
            <a:r>
              <a:rPr lang="ar-sa" sz="2000" dirty="0"/>
              <a:t>,</a:t>
            </a:r>
            <a:r>
              <a:rPr lang="ar-sa" sz="2000" dirty="0" smtClean="0"/>
              <a:t>1</a:t>
            </a:r>
            <a:r>
              <a:rPr lang="en-US" sz="2400" dirty="0" smtClean="0"/>
              <a:t>]</a:t>
            </a:r>
            <a:r>
              <a:rPr lang="ar-sa" sz="3600" dirty="0" smtClean="0"/>
              <a:t> </a:t>
            </a:r>
            <a:r>
              <a:rPr lang="ar-sa" sz="3300" dirty="0" smtClean="0"/>
              <a:t>الاخيرة علي</a:t>
            </a:r>
            <a:r>
              <a:rPr lang="en-US" sz="2400" dirty="0" smtClean="0"/>
              <a:t> </a:t>
            </a:r>
            <a:r>
              <a:rPr lang="en-US" sz="2400" dirty="0" smtClean="0"/>
              <a:t>[</a:t>
            </a:r>
            <a:r>
              <a:rPr lang="ar-sa" sz="2000" dirty="0" smtClean="0"/>
              <a:t>X</a:t>
            </a:r>
            <a:r>
              <a:rPr lang="ar-sa" sz="2000" dirty="0"/>
              <a:t>,</a:t>
            </a:r>
            <a:r>
              <a:rPr lang="ar-sa" sz="2000" dirty="0" smtClean="0"/>
              <a:t>2</a:t>
            </a:r>
            <a:r>
              <a:rPr lang="en-US" sz="2400" dirty="0" smtClean="0"/>
              <a:t>]</a:t>
            </a:r>
            <a:r>
              <a:rPr lang="ar-sa" sz="2400" dirty="0" smtClean="0"/>
              <a:t> </a:t>
            </a:r>
            <a:r>
              <a:rPr lang="ar-sa" sz="2400" dirty="0"/>
              <a:t>||| </a:t>
            </a:r>
            <a:r>
              <a:rPr lang="en-US" sz="2400" dirty="0" smtClean="0"/>
              <a:t>[</a:t>
            </a:r>
            <a:r>
              <a:rPr lang="ar-sa" sz="2000" dirty="0" smtClean="0"/>
              <a:t>X</a:t>
            </a:r>
            <a:r>
              <a:rPr lang="ar-sa" sz="2000" dirty="0"/>
              <a:t>,</a:t>
            </a:r>
            <a:r>
              <a:rPr lang="ar-sa" sz="2000" dirty="0" smtClean="0"/>
              <a:t>1</a:t>
            </a:r>
            <a:r>
              <a:rPr lang="en-US" sz="2400" dirty="0" smtClean="0"/>
              <a:t>]</a:t>
            </a:r>
            <a:r>
              <a:rPr lang="ar-sa" sz="2400" dirty="0" smtClean="0"/>
              <a:t> </a:t>
            </a:r>
            <a:r>
              <a:rPr lang="ar-sa" sz="2400" dirty="0"/>
              <a:t>on a life support </a:t>
            </a:r>
            <a:r>
              <a:rPr lang="en-US" sz="2400" dirty="0" smtClean="0"/>
              <a:t>[</a:t>
            </a:r>
            <a:r>
              <a:rPr lang="ar-sa" sz="2000" dirty="0" smtClean="0"/>
              <a:t>X</a:t>
            </a:r>
            <a:r>
              <a:rPr lang="ar-sa" sz="2000" dirty="0"/>
              <a:t>,</a:t>
            </a:r>
            <a:r>
              <a:rPr lang="ar-sa" sz="2000" dirty="0" smtClean="0"/>
              <a:t>2</a:t>
            </a:r>
            <a:r>
              <a:rPr lang="en-US" sz="2400" dirty="0" smtClean="0"/>
              <a:t>]</a:t>
            </a:r>
            <a:endParaRPr lang="en-US" sz="2400" dirty="0"/>
          </a:p>
          <a:p>
            <a:pPr>
              <a:lnSpc>
                <a:spcPct val="120000"/>
              </a:lnSpc>
            </a:pPr>
            <a:r>
              <a:rPr lang="en-US" sz="2800" i="1" dirty="0" smtClean="0">
                <a:solidFill>
                  <a:srgbClr val="C0504D"/>
                </a:solidFill>
              </a:rPr>
              <a:t>R</a:t>
            </a:r>
            <a:r>
              <a:rPr lang="en-US" sz="2800" i="1" baseline="-25000" dirty="0" smtClean="0">
                <a:solidFill>
                  <a:srgbClr val="C0504D"/>
                </a:solidFill>
              </a:rPr>
              <a:t>7</a:t>
            </a:r>
            <a:r>
              <a:rPr lang="en-US" sz="2800" dirty="0" smtClean="0">
                <a:solidFill>
                  <a:srgbClr val="C0504D"/>
                </a:solidFill>
              </a:rPr>
              <a:t>: </a:t>
            </a:r>
            <a:r>
              <a:rPr lang="ar-sa" sz="3600" dirty="0" smtClean="0"/>
              <a:t>يؤيد</a:t>
            </a:r>
            <a:r>
              <a:rPr lang="ar-sa" sz="2400" dirty="0" smtClean="0"/>
              <a:t> ||| support</a:t>
            </a:r>
            <a:endParaRPr lang="en-US" sz="2400" dirty="0" smtClean="0"/>
          </a:p>
          <a:p>
            <a:pPr>
              <a:lnSpc>
                <a:spcPct val="120000"/>
              </a:lnSpc>
            </a:pPr>
            <a:endParaRPr lang="en-US" sz="2400" dirty="0"/>
          </a:p>
        </p:txBody>
      </p:sp>
      <p:grpSp>
        <p:nvGrpSpPr>
          <p:cNvPr id="14" name="Group 13"/>
          <p:cNvGrpSpPr/>
          <p:nvPr/>
        </p:nvGrpSpPr>
        <p:grpSpPr>
          <a:xfrm>
            <a:off x="491066" y="4547131"/>
            <a:ext cx="6142038" cy="1908172"/>
            <a:chOff x="709612" y="4587538"/>
            <a:chExt cx="6142038" cy="1908172"/>
          </a:xfrm>
        </p:grpSpPr>
        <p:graphicFrame>
          <p:nvGraphicFramePr>
            <p:cNvPr id="10" name="Content Placeholder 4"/>
            <p:cNvGraphicFramePr>
              <a:graphicFrameLocks noChangeAspect="1"/>
            </p:cNvGraphicFramePr>
            <p:nvPr>
              <p:extLst>
                <p:ext uri="{D42A27DB-BD31-4B8C-83A1-F6EECF244321}">
                  <p14:modId xmlns:p14="http://schemas.microsoft.com/office/powerpoint/2010/main" val="3206063932"/>
                </p:ext>
              </p:extLst>
            </p:nvPr>
          </p:nvGraphicFramePr>
          <p:xfrm>
            <a:off x="709612" y="4705010"/>
            <a:ext cx="6142038" cy="1790700"/>
          </p:xfrm>
          <a:graphic>
            <a:graphicData uri="http://schemas.openxmlformats.org/presentationml/2006/ole">
              <mc:AlternateContent xmlns:mc="http://schemas.openxmlformats.org/markup-compatibility/2006">
                <mc:Choice xmlns:v="urn:schemas-microsoft-com:vml" Requires="v">
                  <p:oleObj spid="_x0000_s3478" name="Equation" r:id="rId5" imgW="2565400" imgH="749300" progId="Equation.3">
                    <p:embed/>
                  </p:oleObj>
                </mc:Choice>
                <mc:Fallback>
                  <p:oleObj name="Equation" r:id="rId5" imgW="2565400" imgH="749300" progId="Equation.3">
                    <p:embed/>
                    <p:pic>
                      <p:nvPicPr>
                        <p:cNvPr id="0" name=""/>
                        <p:cNvPicPr/>
                        <p:nvPr/>
                      </p:nvPicPr>
                      <p:blipFill>
                        <a:blip r:embed="rId6"/>
                        <a:stretch>
                          <a:fillRect/>
                        </a:stretch>
                      </p:blipFill>
                      <p:spPr>
                        <a:xfrm>
                          <a:off x="709612" y="4705010"/>
                          <a:ext cx="6142038" cy="1790700"/>
                        </a:xfrm>
                        <a:prstGeom prst="rect">
                          <a:avLst/>
                        </a:prstGeom>
                      </p:spPr>
                    </p:pic>
                  </p:oleObj>
                </mc:Fallback>
              </mc:AlternateContent>
            </a:graphicData>
          </a:graphic>
        </p:graphicFrame>
        <p:sp>
          <p:nvSpPr>
            <p:cNvPr id="11" name="Rectangle 10"/>
            <p:cNvSpPr/>
            <p:nvPr/>
          </p:nvSpPr>
          <p:spPr>
            <a:xfrm>
              <a:off x="3638310" y="4587538"/>
              <a:ext cx="1529836" cy="584776"/>
            </a:xfrm>
            <a:prstGeom prst="rect">
              <a:avLst/>
            </a:prstGeom>
          </p:spPr>
          <p:txBody>
            <a:bodyPr wrap="none">
              <a:spAutoFit/>
            </a:bodyPr>
            <a:lstStyle/>
            <a:p>
              <a:r>
                <a:rPr lang="ar-sa" sz="3200" dirty="0"/>
                <a:t>الاخيرة علي</a:t>
              </a:r>
              <a:endParaRPr lang="en-US" sz="3200" dirty="0"/>
            </a:p>
          </p:txBody>
        </p:sp>
        <p:sp>
          <p:nvSpPr>
            <p:cNvPr id="12" name="Rectangle 11"/>
            <p:cNvSpPr/>
            <p:nvPr/>
          </p:nvSpPr>
          <p:spPr>
            <a:xfrm>
              <a:off x="3672176" y="5202931"/>
              <a:ext cx="1529836" cy="584776"/>
            </a:xfrm>
            <a:prstGeom prst="rect">
              <a:avLst/>
            </a:prstGeom>
          </p:spPr>
          <p:txBody>
            <a:bodyPr wrap="none">
              <a:spAutoFit/>
            </a:bodyPr>
            <a:lstStyle/>
            <a:p>
              <a:r>
                <a:rPr lang="ar-sa" sz="3200" dirty="0"/>
                <a:t>الاخيرة علي</a:t>
              </a:r>
              <a:endParaRPr lang="en-US" sz="3200" dirty="0"/>
            </a:p>
          </p:txBody>
        </p:sp>
        <p:sp>
          <p:nvSpPr>
            <p:cNvPr id="13" name="Rectangle 12"/>
            <p:cNvSpPr/>
            <p:nvPr/>
          </p:nvSpPr>
          <p:spPr>
            <a:xfrm>
              <a:off x="2887951" y="5775470"/>
              <a:ext cx="716493" cy="584776"/>
            </a:xfrm>
            <a:prstGeom prst="rect">
              <a:avLst/>
            </a:prstGeom>
          </p:spPr>
          <p:txBody>
            <a:bodyPr wrap="none">
              <a:spAutoFit/>
            </a:bodyPr>
            <a:lstStyle/>
            <a:p>
              <a:r>
                <a:rPr lang="ar-sa" sz="3200" dirty="0"/>
                <a:t>يؤيد</a:t>
              </a:r>
              <a:endParaRPr lang="en-US" sz="3200" dirty="0"/>
            </a:p>
          </p:txBody>
        </p:sp>
      </p:grpSp>
      <p:sp>
        <p:nvSpPr>
          <p:cNvPr id="7" name="Slide Number Placeholder 6"/>
          <p:cNvSpPr>
            <a:spLocks noGrp="1"/>
          </p:cNvSpPr>
          <p:nvPr>
            <p:ph type="sldNum" sz="quarter" idx="12"/>
          </p:nvPr>
        </p:nvSpPr>
        <p:spPr/>
        <p:txBody>
          <a:bodyPr/>
          <a:lstStyle/>
          <a:p>
            <a:fld id="{F3D397F9-2499-E244-8D41-F28B228DBCAE}" type="slidenum">
              <a:rPr lang="en-US" smtClean="0"/>
              <a:pPr/>
              <a:t>14</a:t>
            </a:fld>
            <a:endParaRPr lang="en-US" dirty="0"/>
          </a:p>
        </p:txBody>
      </p:sp>
    </p:spTree>
    <p:extLst>
      <p:ext uri="{BB962C8B-B14F-4D97-AF65-F5344CB8AC3E}">
        <p14:creationId xmlns:p14="http://schemas.microsoft.com/office/powerpoint/2010/main" val="6409323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7428"/>
            <a:ext cx="8229600" cy="1143000"/>
          </a:xfrm>
        </p:spPr>
        <p:txBody>
          <a:bodyPr>
            <a:normAutofit fontScale="90000"/>
          </a:bodyPr>
          <a:lstStyle/>
          <a:p>
            <a:pPr algn="l"/>
            <a:r>
              <a:rPr lang="en-US" sz="4900" dirty="0" smtClean="0"/>
              <a:t>Evaluation</a:t>
            </a:r>
            <a:r>
              <a:rPr lang="en-US" dirty="0" smtClean="0"/>
              <a:t/>
            </a:r>
            <a:br>
              <a:rPr lang="en-US" dirty="0" smtClean="0"/>
            </a:br>
            <a:r>
              <a:rPr lang="en-US" sz="3600" b="0" dirty="0" smtClean="0">
                <a:solidFill>
                  <a:srgbClr val="7F7F7F"/>
                </a:solidFill>
              </a:rPr>
              <a:t>Setup</a:t>
            </a:r>
            <a:endParaRPr lang="en-US" b="0" dirty="0">
              <a:solidFill>
                <a:srgbClr val="7F7F7F"/>
              </a:solidFill>
            </a:endParaRPr>
          </a:p>
        </p:txBody>
      </p:sp>
      <p:sp>
        <p:nvSpPr>
          <p:cNvPr id="3" name="Content Placeholder 2"/>
          <p:cNvSpPr>
            <a:spLocks noGrp="1"/>
          </p:cNvSpPr>
          <p:nvPr>
            <p:ph idx="1"/>
          </p:nvPr>
        </p:nvSpPr>
        <p:spPr/>
        <p:txBody>
          <a:bodyPr/>
          <a:lstStyle/>
          <a:p>
            <a:r>
              <a:rPr lang="en-US" sz="2400" dirty="0" smtClean="0"/>
              <a:t>Experiments using </a:t>
            </a:r>
            <a:r>
              <a:rPr lang="en-US" sz="2400" dirty="0" smtClean="0">
                <a:latin typeface="Courier New"/>
                <a:cs typeface="Courier New"/>
              </a:rPr>
              <a:t>cdec</a:t>
            </a:r>
            <a:r>
              <a:rPr lang="en-US" sz="2400" dirty="0" smtClean="0"/>
              <a:t> with </a:t>
            </a:r>
            <a:r>
              <a:rPr lang="en-US" sz="2400" dirty="0" smtClean="0">
                <a:latin typeface="Courier New"/>
                <a:cs typeface="Courier New"/>
              </a:rPr>
              <a:t>Hiero</a:t>
            </a:r>
            <a:r>
              <a:rPr lang="en-US" sz="2400" dirty="0" smtClean="0"/>
              <a:t>-style SCFG</a:t>
            </a:r>
          </a:p>
          <a:p>
            <a:r>
              <a:rPr lang="en-US" sz="2400" dirty="0" smtClean="0">
                <a:latin typeface="Courier New"/>
                <a:cs typeface="Courier New"/>
              </a:rPr>
              <a:t>GIZA++</a:t>
            </a:r>
            <a:r>
              <a:rPr lang="en-US" sz="2000" dirty="0">
                <a:latin typeface="Gill Sans"/>
                <a:cs typeface="Gill Sans"/>
              </a:rPr>
              <a:t> </a:t>
            </a:r>
            <a:r>
              <a:rPr lang="en-US" sz="2400" dirty="0" smtClean="0"/>
              <a:t>for word alignments, </a:t>
            </a:r>
            <a:r>
              <a:rPr lang="en-US" sz="2400" dirty="0" smtClean="0">
                <a:latin typeface="Courier New"/>
                <a:cs typeface="Courier New"/>
              </a:rPr>
              <a:t>MIRA</a:t>
            </a:r>
            <a:r>
              <a:rPr lang="en-US" sz="2400" dirty="0" smtClean="0"/>
              <a:t> for tuning feature weights, </a:t>
            </a:r>
            <a:r>
              <a:rPr lang="en-US" sz="2400" dirty="0" smtClean="0">
                <a:latin typeface="Courier New"/>
                <a:cs typeface="Courier New"/>
              </a:rPr>
              <a:t>SRILM</a:t>
            </a:r>
            <a:r>
              <a:rPr lang="en-US" sz="2400" dirty="0" smtClean="0"/>
              <a:t> for 5</a:t>
            </a:r>
            <a:r>
              <a:rPr lang="en-US" sz="2400" dirty="0"/>
              <a:t>-gram English </a:t>
            </a:r>
            <a:r>
              <a:rPr lang="en-US" sz="2400" dirty="0" smtClean="0"/>
              <a:t>LM</a:t>
            </a:r>
            <a:endParaRPr lang="en-US" dirty="0"/>
          </a:p>
          <a:p>
            <a:endParaRPr lang="en-US" dirty="0" smtClean="0"/>
          </a:p>
          <a:p>
            <a:endParaRPr lang="en-US" dirty="0"/>
          </a:p>
          <a:p>
            <a:endParaRPr lang="en-US" dirty="0" smtClean="0"/>
          </a:p>
          <a:p>
            <a:pPr marL="0" indent="0">
              <a:buNone/>
            </a:pPr>
            <a:endParaRPr lang="en-US" sz="2400" dirty="0" smtClean="0">
              <a:sym typeface="Wingdings"/>
            </a:endParaRPr>
          </a:p>
          <a:p>
            <a:pPr marL="0" indent="0">
              <a:buNone/>
            </a:pPr>
            <a:endParaRPr lang="en-US" dirty="0" smtClean="0"/>
          </a:p>
        </p:txBody>
      </p:sp>
      <p:cxnSp>
        <p:nvCxnSpPr>
          <p:cNvPr id="4" name="Straight Connector 3"/>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graphicFrame>
        <p:nvGraphicFramePr>
          <p:cNvPr id="8" name="Table 7"/>
          <p:cNvGraphicFramePr>
            <a:graphicFrameLocks noGrp="1"/>
          </p:cNvGraphicFramePr>
          <p:nvPr>
            <p:extLst>
              <p:ext uri="{D42A27DB-BD31-4B8C-83A1-F6EECF244321}">
                <p14:modId xmlns:p14="http://schemas.microsoft.com/office/powerpoint/2010/main" val="2329456554"/>
              </p:ext>
            </p:extLst>
          </p:nvPr>
        </p:nvGraphicFramePr>
        <p:xfrm>
          <a:off x="524962" y="3048000"/>
          <a:ext cx="8144908" cy="3302000"/>
        </p:xfrm>
        <a:graphic>
          <a:graphicData uri="http://schemas.openxmlformats.org/drawingml/2006/table">
            <a:tbl>
              <a:tblPr firstRow="1" bandRow="1">
                <a:tableStyleId>{073A0DAA-6AF3-43AB-8588-CEC1D06C72B9}</a:tableStyleId>
              </a:tblPr>
              <a:tblGrid>
                <a:gridCol w="1796650"/>
                <a:gridCol w="3353797"/>
                <a:gridCol w="2994461"/>
              </a:tblGrid>
              <a:tr h="370840">
                <a:tc>
                  <a:txBody>
                    <a:bodyPr/>
                    <a:lstStyle/>
                    <a:p>
                      <a:endParaRPr lang="en-US" dirty="0"/>
                    </a:p>
                  </a:txBody>
                  <a:tcPr/>
                </a:tc>
                <a:tc>
                  <a:txBody>
                    <a:bodyPr/>
                    <a:lstStyle/>
                    <a:p>
                      <a:r>
                        <a:rPr lang="en-US" dirty="0" smtClean="0"/>
                        <a:t>Arabic-English</a:t>
                      </a:r>
                      <a:endParaRPr lang="en-US" dirty="0"/>
                    </a:p>
                  </a:txBody>
                  <a:tcPr/>
                </a:tc>
                <a:tc>
                  <a:txBody>
                    <a:bodyPr/>
                    <a:lstStyle/>
                    <a:p>
                      <a:r>
                        <a:rPr lang="en-US" dirty="0" smtClean="0"/>
                        <a:t>Chinese-English</a:t>
                      </a:r>
                      <a:endParaRPr lang="en-US" dirty="0"/>
                    </a:p>
                  </a:txBody>
                  <a:tcPr/>
                </a:tc>
              </a:tr>
              <a:tr h="370840">
                <a:tc>
                  <a:txBody>
                    <a:bodyPr/>
                    <a:lstStyle/>
                    <a:p>
                      <a:r>
                        <a:rPr lang="en-US" b="1" dirty="0" smtClean="0"/>
                        <a:t>Preprocess</a:t>
                      </a:r>
                      <a:endParaRPr lang="en-US" b="1" dirty="0"/>
                    </a:p>
                  </a:txBody>
                  <a:tcPr/>
                </a:tc>
                <a:tc>
                  <a:txBody>
                    <a:bodyPr/>
                    <a:lstStyle/>
                    <a:p>
                      <a:r>
                        <a:rPr lang="en-US" dirty="0" smtClean="0"/>
                        <a:t>simple punctuation + ATBv3 segmentation (lattice</a:t>
                      </a:r>
                      <a:r>
                        <a:rPr lang="en-US" baseline="0" dirty="0" smtClean="0"/>
                        <a:t> of two</a:t>
                      </a:r>
                      <a:r>
                        <a:rPr lang="en-US" dirty="0" smtClean="0"/>
                        <a:t>)</a:t>
                      </a:r>
                      <a:endParaRPr lang="en-US" baseline="0" dirty="0" smtClean="0"/>
                    </a:p>
                  </a:txBody>
                  <a:tcPr/>
                </a:tc>
                <a:tc>
                  <a:txBody>
                    <a:bodyPr/>
                    <a:lstStyle/>
                    <a:p>
                      <a:r>
                        <a:rPr lang="en-US" dirty="0" smtClean="0"/>
                        <a:t>Stanford segmenter</a:t>
                      </a:r>
                      <a:endParaRPr lang="en-US" dirty="0"/>
                    </a:p>
                  </a:txBody>
                  <a:tcPr/>
                </a:tc>
              </a:tr>
              <a:tr h="370840">
                <a:tc>
                  <a:txBody>
                    <a:bodyPr/>
                    <a:lstStyle/>
                    <a:p>
                      <a:r>
                        <a:rPr lang="en-US" b="1" dirty="0" smtClean="0"/>
                        <a:t>Train</a:t>
                      </a:r>
                      <a:endParaRPr lang="en-US" b="1" dirty="0"/>
                    </a:p>
                  </a:txBody>
                  <a:tcPr/>
                </a:tc>
                <a:tc>
                  <a:txBody>
                    <a:bodyPr/>
                    <a:lstStyle/>
                    <a:p>
                      <a:r>
                        <a:rPr lang="en-US" dirty="0" smtClean="0"/>
                        <a:t>3.4m sentences from</a:t>
                      </a:r>
                      <a:r>
                        <a:rPr lang="en-US" baseline="0" dirty="0" smtClean="0"/>
                        <a:t> </a:t>
                      </a:r>
                      <a:r>
                        <a:rPr lang="en-US" dirty="0" smtClean="0"/>
                        <a:t>GALE,</a:t>
                      </a:r>
                      <a:r>
                        <a:rPr lang="en-US" baseline="0" dirty="0" smtClean="0"/>
                        <a:t> </a:t>
                      </a:r>
                      <a:r>
                        <a:rPr lang="en-US" dirty="0" smtClean="0"/>
                        <a:t>NIST</a:t>
                      </a:r>
                      <a:endParaRPr lang="en-US" baseline="0" dirty="0" smtClean="0"/>
                    </a:p>
                  </a:txBody>
                  <a:tcPr/>
                </a:tc>
                <a:tc>
                  <a:txBody>
                    <a:bodyPr/>
                    <a:lstStyle/>
                    <a:p>
                      <a:r>
                        <a:rPr lang="en-US" dirty="0" smtClean="0"/>
                        <a:t>1.6m sentences from NIST</a:t>
                      </a:r>
                      <a:r>
                        <a:rPr lang="en-US" baseline="0" dirty="0" smtClean="0"/>
                        <a:t> </a:t>
                      </a:r>
                      <a:endParaRPr lang="en-US" dirty="0"/>
                    </a:p>
                  </a:txBody>
                  <a:tcPr/>
                </a:tc>
              </a:tr>
              <a:tr h="370840">
                <a:tc>
                  <a:txBody>
                    <a:bodyPr/>
                    <a:lstStyle/>
                    <a:p>
                      <a:r>
                        <a:rPr lang="en-US" b="1" dirty="0" smtClean="0"/>
                        <a:t>Tune</a:t>
                      </a:r>
                      <a:endParaRPr lang="en-US" b="1" dirty="0"/>
                    </a:p>
                  </a:txBody>
                  <a:tcPr/>
                </a:tc>
                <a:tc>
                  <a:txBody>
                    <a:bodyPr/>
                    <a:lstStyle/>
                    <a:p>
                      <a:r>
                        <a:rPr lang="en-US" dirty="0" smtClean="0"/>
                        <a:t>MT06 104 docs, 1797 sentences</a:t>
                      </a:r>
                      <a:endParaRPr lang="en-US" dirty="0"/>
                    </a:p>
                  </a:txBody>
                  <a:tcPr/>
                </a:tc>
                <a:tc>
                  <a:txBody>
                    <a:bodyPr/>
                    <a:lstStyle/>
                    <a:p>
                      <a:r>
                        <a:rPr lang="en-US" dirty="0" smtClean="0"/>
                        <a:t>MT02</a:t>
                      </a:r>
                      <a:r>
                        <a:rPr lang="en-US" baseline="0" dirty="0" smtClean="0"/>
                        <a:t> 100 docs, 878 sentences</a:t>
                      </a:r>
                      <a:endParaRPr lang="en-US" dirty="0"/>
                    </a:p>
                  </a:txBody>
                  <a:tcPr/>
                </a:tc>
              </a:tr>
              <a:tr h="370840">
                <a:tc>
                  <a:txBody>
                    <a:bodyPr/>
                    <a:lstStyle/>
                    <a:p>
                      <a:r>
                        <a:rPr lang="en-US" b="1" dirty="0" smtClean="0"/>
                        <a:t>Test</a:t>
                      </a:r>
                      <a:endParaRPr lang="en-US" b="1" dirty="0"/>
                    </a:p>
                  </a:txBody>
                  <a:tcPr/>
                </a:tc>
                <a:tc>
                  <a:txBody>
                    <a:bodyPr/>
                    <a:lstStyle/>
                    <a:p>
                      <a:r>
                        <a:rPr lang="en-US" dirty="0" smtClean="0"/>
                        <a:t>MT08</a:t>
                      </a:r>
                      <a:r>
                        <a:rPr lang="en-US" baseline="0" dirty="0" smtClean="0"/>
                        <a:t> 74 docs, 813 sentences</a:t>
                      </a:r>
                      <a:endParaRPr lang="en-US" dirty="0"/>
                    </a:p>
                  </a:txBody>
                  <a:tcPr/>
                </a:tc>
                <a:tc>
                  <a:txBody>
                    <a:bodyPr/>
                    <a:lstStyle/>
                    <a:p>
                      <a:r>
                        <a:rPr lang="en-US" dirty="0" smtClean="0"/>
                        <a:t>MT06</a:t>
                      </a:r>
                      <a:r>
                        <a:rPr lang="en-US" baseline="0" dirty="0" smtClean="0"/>
                        <a:t> 79 docs, 1664 sentences</a:t>
                      </a:r>
                      <a:endParaRPr lang="en-US" dirty="0"/>
                    </a:p>
                  </a:txBody>
                  <a:tcPr/>
                </a:tc>
              </a:tr>
              <a:tr h="370840">
                <a:tc>
                  <a:txBody>
                    <a:bodyPr/>
                    <a:lstStyle/>
                    <a:p>
                      <a:r>
                        <a:rPr lang="en-US" b="1" dirty="0" smtClean="0"/>
                        <a:t>Baseline BLEU</a:t>
                      </a:r>
                      <a:r>
                        <a:rPr lang="en-US" b="1" baseline="0" dirty="0" smtClean="0"/>
                        <a:t> </a:t>
                      </a:r>
                    </a:p>
                    <a:p>
                      <a:r>
                        <a:rPr lang="en-US" b="1" dirty="0" smtClean="0"/>
                        <a:t>(4</a:t>
                      </a:r>
                      <a:r>
                        <a:rPr lang="en-US" b="1" baseline="0" dirty="0" smtClean="0"/>
                        <a:t> </a:t>
                      </a:r>
                      <a:r>
                        <a:rPr lang="en-US" b="1" dirty="0" smtClean="0"/>
                        <a:t>references)</a:t>
                      </a:r>
                      <a:endParaRPr lang="en-US" b="1" dirty="0"/>
                    </a:p>
                  </a:txBody>
                  <a:tcPr/>
                </a:tc>
                <a:tc>
                  <a:txBody>
                    <a:bodyPr/>
                    <a:lstStyle/>
                    <a:p>
                      <a:r>
                        <a:rPr lang="en-US" dirty="0" smtClean="0"/>
                        <a:t>53.07</a:t>
                      </a:r>
                    </a:p>
                    <a:p>
                      <a:r>
                        <a:rPr lang="en-US" dirty="0" smtClean="0"/>
                        <a:t>1</a:t>
                      </a:r>
                      <a:r>
                        <a:rPr lang="en-US" baseline="30000" dirty="0" smtClean="0"/>
                        <a:t>st</a:t>
                      </a:r>
                      <a:r>
                        <a:rPr lang="en-US" baseline="0" dirty="0" smtClean="0"/>
                        <a:t> in MT08</a:t>
                      </a:r>
                      <a:endParaRPr lang="en-US" dirty="0"/>
                    </a:p>
                  </a:txBody>
                  <a:tcPr/>
                </a:tc>
                <a:tc>
                  <a:txBody>
                    <a:bodyPr/>
                    <a:lstStyle/>
                    <a:p>
                      <a:r>
                        <a:rPr lang="en-US" dirty="0" smtClean="0"/>
                        <a:t>30.43</a:t>
                      </a:r>
                    </a:p>
                    <a:p>
                      <a:r>
                        <a:rPr lang="en-US" dirty="0" smtClean="0"/>
                        <a:t>4</a:t>
                      </a:r>
                      <a:r>
                        <a:rPr lang="en-US" baseline="30000" dirty="0" smtClean="0"/>
                        <a:t>th</a:t>
                      </a:r>
                      <a:r>
                        <a:rPr lang="en-US" baseline="0" dirty="0" smtClean="0"/>
                        <a:t> in MT06</a:t>
                      </a:r>
                      <a:endParaRPr lang="en-US" dirty="0"/>
                    </a:p>
                  </a:txBody>
                  <a:tcPr/>
                </a:tc>
              </a:tr>
            </a:tbl>
          </a:graphicData>
        </a:graphic>
      </p:graphicFrame>
      <p:sp>
        <p:nvSpPr>
          <p:cNvPr id="5" name="Slide Number Placeholder 4"/>
          <p:cNvSpPr>
            <a:spLocks noGrp="1"/>
          </p:cNvSpPr>
          <p:nvPr>
            <p:ph type="sldNum" sz="quarter" idx="12"/>
          </p:nvPr>
        </p:nvSpPr>
        <p:spPr/>
        <p:txBody>
          <a:bodyPr/>
          <a:lstStyle/>
          <a:p>
            <a:fld id="{F3D397F9-2499-E244-8D41-F28B228DBCAE}" type="slidenum">
              <a:rPr lang="en-US" smtClean="0"/>
              <a:pPr/>
              <a:t>15</a:t>
            </a:fld>
            <a:endParaRPr lang="en-US" dirty="0"/>
          </a:p>
        </p:txBody>
      </p:sp>
    </p:spTree>
    <p:extLst>
      <p:ext uri="{BB962C8B-B14F-4D97-AF65-F5344CB8AC3E}">
        <p14:creationId xmlns:p14="http://schemas.microsoft.com/office/powerpoint/2010/main" val="403671502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7428"/>
            <a:ext cx="8229600" cy="1143000"/>
          </a:xfrm>
        </p:spPr>
        <p:txBody>
          <a:bodyPr>
            <a:normAutofit fontScale="90000"/>
          </a:bodyPr>
          <a:lstStyle/>
          <a:p>
            <a:pPr algn="l"/>
            <a:r>
              <a:rPr lang="en-US" sz="4900" dirty="0" smtClean="0"/>
              <a:t>Evaluation</a:t>
            </a:r>
            <a:r>
              <a:rPr lang="en-US" dirty="0" smtClean="0"/>
              <a:t/>
            </a:r>
            <a:br>
              <a:rPr lang="en-US" dirty="0" smtClean="0"/>
            </a:br>
            <a:r>
              <a:rPr lang="en-US" sz="3600" b="0" dirty="0" smtClean="0">
                <a:solidFill>
                  <a:srgbClr val="7F7F7F"/>
                </a:solidFill>
              </a:rPr>
              <a:t>BLEU score improvement</a:t>
            </a:r>
            <a:endParaRPr lang="en-US" b="0" dirty="0">
              <a:solidFill>
                <a:srgbClr val="7F7F7F"/>
              </a:solidFill>
            </a:endParaRPr>
          </a:p>
        </p:txBody>
      </p:sp>
      <p:cxnSp>
        <p:nvCxnSpPr>
          <p:cNvPr id="5" name="Straight Connector 4"/>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pic>
        <p:nvPicPr>
          <p:cNvPr id="6" name="Picture 5"/>
          <p:cNvPicPr>
            <a:picLocks noChangeAspect="1"/>
          </p:cNvPicPr>
          <p:nvPr/>
        </p:nvPicPr>
        <p:blipFill>
          <a:blip r:embed="rId3"/>
          <a:stretch>
            <a:fillRect/>
          </a:stretch>
        </p:blipFill>
        <p:spPr>
          <a:xfrm>
            <a:off x="714692" y="1573851"/>
            <a:ext cx="3429000" cy="3644900"/>
          </a:xfrm>
          <a:prstGeom prst="rect">
            <a:avLst/>
          </a:prstGeom>
        </p:spPr>
      </p:pic>
      <p:pic>
        <p:nvPicPr>
          <p:cNvPr id="8" name="Picture 7"/>
          <p:cNvPicPr>
            <a:picLocks noChangeAspect="1"/>
          </p:cNvPicPr>
          <p:nvPr/>
        </p:nvPicPr>
        <p:blipFill>
          <a:blip r:embed="rId4"/>
          <a:stretch>
            <a:fillRect/>
          </a:stretch>
        </p:blipFill>
        <p:spPr>
          <a:xfrm>
            <a:off x="4879062" y="1573851"/>
            <a:ext cx="3352800" cy="2565400"/>
          </a:xfrm>
          <a:prstGeom prst="rect">
            <a:avLst/>
          </a:prstGeom>
        </p:spPr>
      </p:pic>
      <p:sp>
        <p:nvSpPr>
          <p:cNvPr id="3" name="Slide Number Placeholder 2"/>
          <p:cNvSpPr>
            <a:spLocks noGrp="1"/>
          </p:cNvSpPr>
          <p:nvPr>
            <p:ph type="sldNum" sz="quarter" idx="12"/>
          </p:nvPr>
        </p:nvSpPr>
        <p:spPr/>
        <p:txBody>
          <a:bodyPr/>
          <a:lstStyle/>
          <a:p>
            <a:fld id="{F3D397F9-2499-E244-8D41-F28B228DBCAE}" type="slidenum">
              <a:rPr lang="en-US" smtClean="0"/>
              <a:pPr/>
              <a:t>16</a:t>
            </a:fld>
            <a:endParaRPr lang="en-US" dirty="0"/>
          </a:p>
        </p:txBody>
      </p:sp>
    </p:spTree>
    <p:extLst>
      <p:ext uri="{BB962C8B-B14F-4D97-AF65-F5344CB8AC3E}">
        <p14:creationId xmlns:p14="http://schemas.microsoft.com/office/powerpoint/2010/main" val="360154118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7428"/>
            <a:ext cx="8229600" cy="1143000"/>
          </a:xfrm>
        </p:spPr>
        <p:txBody>
          <a:bodyPr>
            <a:normAutofit fontScale="90000"/>
          </a:bodyPr>
          <a:lstStyle/>
          <a:p>
            <a:pPr algn="l"/>
            <a:r>
              <a:rPr lang="en-US" sz="4900" dirty="0" smtClean="0"/>
              <a:t>Evaluation</a:t>
            </a:r>
            <a:r>
              <a:rPr lang="en-US" dirty="0" smtClean="0"/>
              <a:t/>
            </a:r>
            <a:br>
              <a:rPr lang="en-US" dirty="0" smtClean="0"/>
            </a:br>
            <a:r>
              <a:rPr lang="en-US" sz="3600" b="0" dirty="0" smtClean="0">
                <a:solidFill>
                  <a:srgbClr val="7F7F7F"/>
                </a:solidFill>
              </a:rPr>
              <a:t>Case-by-case changes</a:t>
            </a:r>
            <a:endParaRPr lang="en-US" b="0" dirty="0">
              <a:solidFill>
                <a:srgbClr val="7F7F7F"/>
              </a:solidFill>
            </a:endParaRPr>
          </a:p>
        </p:txBody>
      </p:sp>
      <p:sp>
        <p:nvSpPr>
          <p:cNvPr id="5" name="Content Placeholder 2"/>
          <p:cNvSpPr>
            <a:spLocks noGrp="1"/>
          </p:cNvSpPr>
          <p:nvPr>
            <p:ph idx="1"/>
          </p:nvPr>
        </p:nvSpPr>
        <p:spPr>
          <a:xfrm>
            <a:off x="211667" y="4450162"/>
            <a:ext cx="8805333" cy="2366631"/>
          </a:xfrm>
        </p:spPr>
        <p:txBody>
          <a:bodyPr>
            <a:normAutofit/>
          </a:bodyPr>
          <a:lstStyle/>
          <a:p>
            <a:pPr marL="0" indent="0">
              <a:buNone/>
            </a:pPr>
            <a:r>
              <a:rPr lang="en-US" dirty="0" smtClean="0"/>
              <a:t>Sample 60 of 197</a:t>
            </a:r>
            <a:r>
              <a:rPr lang="en-US" dirty="0"/>
              <a:t> </a:t>
            </a:r>
            <a:r>
              <a:rPr lang="en-US" dirty="0" smtClean="0"/>
              <a:t>= 26 BLEU</a:t>
            </a:r>
            <a:r>
              <a:rPr lang="en-US" dirty="0" smtClean="0">
                <a:latin typeface="Wingdings"/>
                <a:ea typeface="Wingdings"/>
                <a:cs typeface="Wingdings"/>
                <a:sym typeface="Wingdings"/>
              </a:rPr>
              <a:t></a:t>
            </a:r>
            <a:r>
              <a:rPr lang="en-US" dirty="0" smtClean="0">
                <a:ea typeface="Wingdings"/>
                <a:sym typeface="Wingdings"/>
              </a:rPr>
              <a:t> 14 BLEU</a:t>
            </a:r>
            <a:r>
              <a:rPr lang="en-US" dirty="0" smtClean="0">
                <a:latin typeface="Wingdings"/>
                <a:ea typeface="Wingdings"/>
                <a:cs typeface="Wingdings"/>
                <a:sym typeface="Wingdings"/>
              </a:rPr>
              <a:t></a:t>
            </a:r>
            <a:endParaRPr lang="en-US" dirty="0" smtClean="0"/>
          </a:p>
          <a:p>
            <a:r>
              <a:rPr lang="en-US" dirty="0" smtClean="0"/>
              <a:t>C</a:t>
            </a:r>
            <a:r>
              <a:rPr lang="en-US" baseline="-25000" dirty="0" smtClean="0"/>
              <a:t>2</a:t>
            </a:r>
            <a:r>
              <a:rPr lang="en-US" dirty="0" smtClean="0"/>
              <a:t> most aggressive (16+ 9-)</a:t>
            </a:r>
          </a:p>
          <a:p>
            <a:r>
              <a:rPr lang="en-US" dirty="0" smtClean="0"/>
              <a:t>C</a:t>
            </a:r>
            <a:r>
              <a:rPr lang="en-US" baseline="-25000" dirty="0" smtClean="0"/>
              <a:t>1</a:t>
            </a:r>
            <a:r>
              <a:rPr lang="en-US" dirty="0" smtClean="0"/>
              <a:t> most conservative in # changes (8+ 5-) </a:t>
            </a:r>
          </a:p>
          <a:p>
            <a:r>
              <a:rPr lang="en-US" dirty="0" smtClean="0"/>
              <a:t>C</a:t>
            </a:r>
            <a:r>
              <a:rPr lang="en-US" baseline="-25000" dirty="0" smtClean="0"/>
              <a:t>3</a:t>
            </a:r>
            <a:r>
              <a:rPr lang="en-US" dirty="0" smtClean="0"/>
              <a:t> good balance (16+ 4-)</a:t>
            </a:r>
            <a:endParaRPr lang="en-US" sz="2400" dirty="0" smtClean="0"/>
          </a:p>
          <a:p>
            <a:pPr lvl="1"/>
            <a:endParaRPr lang="en-US" dirty="0" smtClean="0"/>
          </a:p>
          <a:p>
            <a:pPr lvl="1"/>
            <a:endParaRPr lang="en-US" dirty="0"/>
          </a:p>
        </p:txBody>
      </p:sp>
      <p:cxnSp>
        <p:nvCxnSpPr>
          <p:cNvPr id="7" name="Straight Connector 6"/>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1699455" y="3926735"/>
            <a:ext cx="2418826" cy="369332"/>
          </a:xfrm>
          <a:prstGeom prst="rect">
            <a:avLst/>
          </a:prstGeom>
          <a:noFill/>
        </p:spPr>
        <p:txBody>
          <a:bodyPr wrap="none" rtlCol="0">
            <a:spAutoFit/>
          </a:bodyPr>
          <a:lstStyle/>
          <a:p>
            <a:r>
              <a:rPr lang="en-US" dirty="0" smtClean="0"/>
              <a:t>Any = C1 or C2 or C3</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205162983"/>
              </p:ext>
            </p:extLst>
          </p:nvPr>
        </p:nvGraphicFramePr>
        <p:xfrm>
          <a:off x="534977" y="1545846"/>
          <a:ext cx="7975601" cy="2773680"/>
        </p:xfrm>
        <a:graphic>
          <a:graphicData uri="http://schemas.openxmlformats.org/drawingml/2006/table">
            <a:tbl>
              <a:tblPr firstRow="1" bandRow="1">
                <a:tableStyleId>{8EC20E35-A176-4012-BC5E-935CFFF8708E}</a:tableStyleId>
              </a:tblPr>
              <a:tblGrid>
                <a:gridCol w="1778001"/>
                <a:gridCol w="1124485"/>
                <a:gridCol w="1855782"/>
                <a:gridCol w="1446218"/>
                <a:gridCol w="1771115"/>
              </a:tblGrid>
              <a:tr h="379667">
                <a:tc rowSpan="2">
                  <a:txBody>
                    <a:bodyPr/>
                    <a:lstStyle/>
                    <a:p>
                      <a:pPr algn="ctr"/>
                      <a:r>
                        <a:rPr lang="en-US" sz="2000" dirty="0" smtClean="0"/>
                        <a:t>Method</a:t>
                      </a:r>
                    </a:p>
                  </a:txBody>
                  <a:tcPr anchor="ct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gridSpan="2">
                  <a:txBody>
                    <a:bodyPr/>
                    <a:lstStyle/>
                    <a:p>
                      <a:pPr algn="ctr"/>
                      <a:r>
                        <a:rPr lang="en-US" sz="2000" dirty="0" smtClean="0"/>
                        <a:t>Arabic-English</a:t>
                      </a:r>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hMerge="1">
                  <a:txBody>
                    <a:bodyPr/>
                    <a:lstStyle/>
                    <a:p>
                      <a:endParaRPr lang="en-US" dirty="0" smtClean="0"/>
                    </a:p>
                  </a:txBody>
                  <a:tcPr/>
                </a:tc>
                <a:tc gridSpan="2">
                  <a:txBody>
                    <a:bodyPr/>
                    <a:lstStyle/>
                    <a:p>
                      <a:pPr algn="ctr"/>
                      <a:r>
                        <a:rPr lang="en-US" sz="2000" dirty="0" smtClean="0"/>
                        <a:t>Chinese-English</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hMerge="1">
                  <a:txBody>
                    <a:bodyPr/>
                    <a:lstStyle/>
                    <a:p>
                      <a:endParaRPr lang="en-US" dirty="0"/>
                    </a:p>
                  </a:txBody>
                  <a:tcPr/>
                </a:tc>
              </a:tr>
              <a:tr h="334963">
                <a:tc vMerge="1">
                  <a:txBody>
                    <a:bodyPr/>
                    <a:lstStyle/>
                    <a:p>
                      <a:endParaRPr lang="en-US" dirty="0"/>
                    </a:p>
                  </a:txBody>
                  <a:tcPr/>
                </a:tc>
                <a:tc>
                  <a:txBody>
                    <a:bodyPr/>
                    <a:lstStyle/>
                    <a:p>
                      <a:pPr algn="ctr"/>
                      <a:r>
                        <a:rPr lang="en-US" sz="2000" b="1" dirty="0" smtClean="0">
                          <a:solidFill>
                            <a:srgbClr val="FFFFFF"/>
                          </a:solidFill>
                        </a:rPr>
                        <a:t># cases</a:t>
                      </a:r>
                      <a:endParaRPr lang="en-US" sz="2000" b="1" dirty="0">
                        <a:solidFill>
                          <a:srgbClr val="FFFFFF"/>
                        </a:solidFill>
                      </a:endParaRPr>
                    </a:p>
                  </a:txBody>
                  <a:tcPr anchor="ct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solidFill>
                      <a:schemeClr val="tx1">
                        <a:lumMod val="85000"/>
                        <a:lumOff val="1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1" dirty="0" smtClean="0">
                          <a:solidFill>
                            <a:srgbClr val="FFFFFF"/>
                          </a:solidFill>
                        </a:rPr>
                        <a:t>% of test set</a:t>
                      </a:r>
                    </a:p>
                  </a:txBody>
                  <a:tcPr anchor="ct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solidFill>
                      <a:schemeClr val="tx1">
                        <a:lumMod val="85000"/>
                        <a:lumOff val="15000"/>
                      </a:schemeClr>
                    </a:solidFill>
                  </a:tcPr>
                </a:tc>
                <a:tc>
                  <a:txBody>
                    <a:bodyPr/>
                    <a:lstStyle/>
                    <a:p>
                      <a:pPr algn="ctr"/>
                      <a:r>
                        <a:rPr lang="en-US" sz="2000" b="1" dirty="0" smtClean="0">
                          <a:solidFill>
                            <a:srgbClr val="FFFFFF"/>
                          </a:solidFill>
                        </a:rPr>
                        <a:t># cases</a:t>
                      </a:r>
                      <a:endParaRPr lang="en-US" sz="2000" b="1" dirty="0">
                        <a:solidFill>
                          <a:srgbClr val="FFFFFF"/>
                        </a:solidFill>
                      </a:endParaRPr>
                    </a:p>
                  </a:txBody>
                  <a:tcPr anchor="ct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solidFill>
                      <a:schemeClr val="tx1">
                        <a:lumMod val="85000"/>
                        <a:lumOff val="1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1" dirty="0" smtClean="0">
                          <a:solidFill>
                            <a:srgbClr val="FFFFFF"/>
                          </a:solidFill>
                        </a:rPr>
                        <a:t>% of test set</a:t>
                      </a:r>
                    </a:p>
                  </a:txBody>
                  <a:tcPr anchor="ct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r>
              <a:tr h="379667">
                <a:tc>
                  <a:txBody>
                    <a:bodyPr/>
                    <a:lstStyle/>
                    <a:p>
                      <a:pPr algn="ctr"/>
                      <a:r>
                        <a:rPr lang="en-US" sz="2000" dirty="0" smtClean="0"/>
                        <a:t>C</a:t>
                      </a:r>
                      <a:r>
                        <a:rPr lang="en-US" sz="2000" baseline="-25000" dirty="0" smtClean="0"/>
                        <a:t>1</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tcPr>
                </a:tc>
                <a:tc>
                  <a:txBody>
                    <a:bodyPr/>
                    <a:lstStyle/>
                    <a:p>
                      <a:pPr algn="ctr"/>
                      <a:r>
                        <a:rPr lang="en-US" sz="2000" dirty="0" smtClean="0"/>
                        <a:t>77</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tcPr>
                </a:tc>
                <a:tc>
                  <a:txBody>
                    <a:bodyPr/>
                    <a:lstStyle/>
                    <a:p>
                      <a:pPr algn="ctr"/>
                      <a:r>
                        <a:rPr lang="en-US" sz="2000" dirty="0" smtClean="0"/>
                        <a:t>24</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tcPr>
                </a:tc>
                <a:tc>
                  <a:txBody>
                    <a:bodyPr/>
                    <a:lstStyle/>
                    <a:p>
                      <a:pPr algn="ctr"/>
                      <a:r>
                        <a:rPr lang="en-US" sz="2000" dirty="0" smtClean="0"/>
                        <a:t>401</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tcPr>
                </a:tc>
                <a:tc>
                  <a:txBody>
                    <a:bodyPr/>
                    <a:lstStyle/>
                    <a:p>
                      <a:pPr algn="ctr"/>
                      <a:r>
                        <a:rPr lang="en-US" sz="2000" dirty="0" smtClean="0"/>
                        <a:t>48</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tcPr>
                </a:tc>
              </a:tr>
              <a:tr h="379667">
                <a:tc>
                  <a:txBody>
                    <a:bodyPr/>
                    <a:lstStyle/>
                    <a:p>
                      <a:pPr algn="ctr"/>
                      <a:r>
                        <a:rPr lang="en-US" sz="2000" dirty="0" smtClean="0"/>
                        <a:t>C</a:t>
                      </a:r>
                      <a:r>
                        <a:rPr lang="en-US" sz="2000" baseline="-25000" dirty="0" smtClean="0"/>
                        <a:t>2</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tcPr>
                </a:tc>
                <a:tc>
                  <a:txBody>
                    <a:bodyPr/>
                    <a:lstStyle/>
                    <a:p>
                      <a:pPr algn="ctr"/>
                      <a:r>
                        <a:rPr lang="en-US" sz="2000" dirty="0" smtClean="0"/>
                        <a:t>127</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tcPr>
                </a:tc>
                <a:tc>
                  <a:txBody>
                    <a:bodyPr/>
                    <a:lstStyle/>
                    <a:p>
                      <a:pPr algn="ctr"/>
                      <a:r>
                        <a:rPr lang="en-US" sz="2000" dirty="0" smtClean="0"/>
                        <a:t>35</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tcPr>
                </a:tc>
                <a:tc>
                  <a:txBody>
                    <a:bodyPr/>
                    <a:lstStyle/>
                    <a:p>
                      <a:pPr algn="ctr"/>
                      <a:r>
                        <a:rPr lang="en-US" sz="2000" dirty="0" smtClean="0"/>
                        <a:t>686</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tcPr>
                </a:tc>
                <a:tc>
                  <a:txBody>
                    <a:bodyPr/>
                    <a:lstStyle/>
                    <a:p>
                      <a:pPr algn="ctr"/>
                      <a:r>
                        <a:rPr lang="en-US" sz="2000" dirty="0" smtClean="0"/>
                        <a:t>60</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tcPr>
                </a:tc>
              </a:tr>
              <a:tr h="379667">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smtClean="0"/>
                        <a:t>C</a:t>
                      </a:r>
                      <a:r>
                        <a:rPr lang="en-US" sz="2000" baseline="-25000" dirty="0" smtClean="0"/>
                        <a:t>3</a:t>
                      </a:r>
                      <a:endParaRPr lang="en-US" sz="2000" dirty="0" smtClean="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tcPr>
                </a:tc>
                <a:tc>
                  <a:txBody>
                    <a:bodyPr/>
                    <a:lstStyle/>
                    <a:p>
                      <a:pPr algn="ctr"/>
                      <a:r>
                        <a:rPr lang="en-US" sz="2000" dirty="0" smtClean="0"/>
                        <a:t>101</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tcPr>
                </a:tc>
                <a:tc>
                  <a:txBody>
                    <a:bodyPr/>
                    <a:lstStyle/>
                    <a:p>
                      <a:pPr algn="ctr"/>
                      <a:r>
                        <a:rPr lang="en-US" sz="2000" dirty="0" smtClean="0"/>
                        <a:t>33</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tcPr>
                </a:tc>
                <a:tc>
                  <a:txBody>
                    <a:bodyPr/>
                    <a:lstStyle/>
                    <a:p>
                      <a:pPr algn="ctr"/>
                      <a:r>
                        <a:rPr lang="en-US" sz="2000" dirty="0" smtClean="0"/>
                        <a:t>491</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tcPr>
                </a:tc>
                <a:tc>
                  <a:txBody>
                    <a:bodyPr/>
                    <a:lstStyle/>
                    <a:p>
                      <a:pPr algn="ctr"/>
                      <a:r>
                        <a:rPr lang="en-US" sz="2000" dirty="0" smtClean="0"/>
                        <a:t>53</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tcPr>
                </a:tc>
              </a:tr>
              <a:tr h="379667">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smtClean="0"/>
                        <a:t>C</a:t>
                      </a:r>
                      <a:r>
                        <a:rPr lang="en-US" sz="2000" baseline="-25000" dirty="0" smtClean="0"/>
                        <a:t>1</a:t>
                      </a:r>
                      <a:r>
                        <a:rPr lang="en-US" sz="2000" baseline="0" dirty="0" smtClean="0"/>
                        <a:t> or </a:t>
                      </a:r>
                      <a:r>
                        <a:rPr lang="en-US" sz="2000" dirty="0" smtClean="0"/>
                        <a:t>C</a:t>
                      </a:r>
                      <a:r>
                        <a:rPr lang="en-US" sz="2000" baseline="-25000" dirty="0" smtClean="0"/>
                        <a:t>2</a:t>
                      </a:r>
                      <a:r>
                        <a:rPr lang="en-US" sz="2000" baseline="0" dirty="0" smtClean="0"/>
                        <a:t> or </a:t>
                      </a:r>
                      <a:r>
                        <a:rPr lang="en-US" sz="2000" dirty="0" smtClean="0"/>
                        <a:t>C</a:t>
                      </a:r>
                      <a:r>
                        <a:rPr lang="en-US" sz="2000" baseline="-25000" dirty="0" smtClean="0"/>
                        <a:t>3</a:t>
                      </a:r>
                      <a:endParaRPr lang="en-US" sz="2000" dirty="0" smtClean="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tcPr>
                </a:tc>
                <a:tc>
                  <a:txBody>
                    <a:bodyPr/>
                    <a:lstStyle/>
                    <a:p>
                      <a:pPr algn="ctr"/>
                      <a:r>
                        <a:rPr lang="en-US" sz="2000" dirty="0" smtClean="0"/>
                        <a:t>197</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tcPr>
                </a:tc>
                <a:tc>
                  <a:txBody>
                    <a:bodyPr/>
                    <a:lstStyle/>
                    <a:p>
                      <a:pPr algn="ctr"/>
                      <a:r>
                        <a:rPr lang="en-US" sz="2000" dirty="0" smtClean="0"/>
                        <a:t>68</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tcPr>
                </a:tc>
                <a:tc>
                  <a:txBody>
                    <a:bodyPr/>
                    <a:lstStyle/>
                    <a:p>
                      <a:pPr algn="ctr"/>
                      <a:r>
                        <a:rPr lang="en-US" sz="2000" dirty="0" smtClean="0"/>
                        <a:t>968</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tcPr>
                </a:tc>
                <a:tc>
                  <a:txBody>
                    <a:bodyPr/>
                    <a:lstStyle/>
                    <a:p>
                      <a:pPr algn="ctr"/>
                      <a:r>
                        <a:rPr lang="en-US" sz="2000" dirty="0" smtClean="0"/>
                        <a:t>94</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tcPr>
                </a:tc>
              </a:tr>
              <a:tr h="379667">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smtClean="0"/>
                        <a:t>C</a:t>
                      </a:r>
                      <a:r>
                        <a:rPr lang="en-US" sz="2000" baseline="-25000" dirty="0" smtClean="0"/>
                        <a:t>123</a:t>
                      </a:r>
                      <a:endParaRPr lang="en-US" sz="2000" dirty="0" smtClean="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B w="19050" cap="flat" cmpd="sng" algn="ctr">
                      <a:solidFill>
                        <a:srgbClr val="7F7F7F"/>
                      </a:solidFill>
                      <a:prstDash val="solid"/>
                      <a:round/>
                      <a:headEnd type="none" w="med" len="med"/>
                      <a:tailEnd type="none" w="med" len="med"/>
                    </a:lnB>
                  </a:tcPr>
                </a:tc>
                <a:tc>
                  <a:txBody>
                    <a:bodyPr/>
                    <a:lstStyle/>
                    <a:p>
                      <a:pPr algn="ctr"/>
                      <a:r>
                        <a:rPr lang="en-US" sz="2000" dirty="0" smtClean="0"/>
                        <a:t>141</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B w="19050" cap="flat" cmpd="sng" algn="ctr">
                      <a:solidFill>
                        <a:srgbClr val="7F7F7F"/>
                      </a:solidFill>
                      <a:prstDash val="solid"/>
                      <a:round/>
                      <a:headEnd type="none" w="med" len="med"/>
                      <a:tailEnd type="none" w="med" len="med"/>
                    </a:lnB>
                  </a:tcPr>
                </a:tc>
                <a:tc>
                  <a:txBody>
                    <a:bodyPr/>
                    <a:lstStyle/>
                    <a:p>
                      <a:pPr algn="ctr"/>
                      <a:r>
                        <a:rPr lang="en-US" sz="2000" dirty="0" smtClean="0"/>
                        <a:t>41</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B w="19050" cap="flat" cmpd="sng" algn="ctr">
                      <a:solidFill>
                        <a:srgbClr val="7F7F7F"/>
                      </a:solidFill>
                      <a:prstDash val="solid"/>
                      <a:round/>
                      <a:headEnd type="none" w="med" len="med"/>
                      <a:tailEnd type="none" w="med" len="med"/>
                    </a:lnB>
                  </a:tcPr>
                </a:tc>
                <a:tc>
                  <a:txBody>
                    <a:bodyPr/>
                    <a:lstStyle/>
                    <a:p>
                      <a:pPr algn="ctr"/>
                      <a:r>
                        <a:rPr lang="en-US" sz="2000" dirty="0" smtClean="0"/>
                        <a:t>651</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B w="19050" cap="flat" cmpd="sng" algn="ctr">
                      <a:solidFill>
                        <a:srgbClr val="7F7F7F"/>
                      </a:solidFill>
                      <a:prstDash val="solid"/>
                      <a:round/>
                      <a:headEnd type="none" w="med" len="med"/>
                      <a:tailEnd type="none" w="med" len="med"/>
                    </a:lnB>
                  </a:tcPr>
                </a:tc>
                <a:tc>
                  <a:txBody>
                    <a:bodyPr/>
                    <a:lstStyle/>
                    <a:p>
                      <a:pPr algn="ctr"/>
                      <a:r>
                        <a:rPr lang="en-US" sz="2000" dirty="0" smtClean="0"/>
                        <a:t>59</a:t>
                      </a:r>
                      <a:endParaRPr lang="en-US" sz="2000"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B w="19050" cap="flat" cmpd="sng" algn="ctr">
                      <a:solidFill>
                        <a:srgbClr val="7F7F7F"/>
                      </a:solidFill>
                      <a:prstDash val="solid"/>
                      <a:round/>
                      <a:headEnd type="none" w="med" len="med"/>
                      <a:tailEnd type="none" w="med" len="med"/>
                    </a:lnB>
                  </a:tcPr>
                </a:tc>
              </a:tr>
            </a:tbl>
          </a:graphicData>
        </a:graphic>
      </p:graphicFrame>
      <p:sp>
        <p:nvSpPr>
          <p:cNvPr id="4" name="Slide Number Placeholder 3"/>
          <p:cNvSpPr>
            <a:spLocks noGrp="1"/>
          </p:cNvSpPr>
          <p:nvPr>
            <p:ph type="sldNum" sz="quarter" idx="12"/>
          </p:nvPr>
        </p:nvSpPr>
        <p:spPr/>
        <p:txBody>
          <a:bodyPr/>
          <a:lstStyle/>
          <a:p>
            <a:fld id="{F3D397F9-2499-E244-8D41-F28B228DBCAE}" type="slidenum">
              <a:rPr lang="en-US" smtClean="0"/>
              <a:pPr/>
              <a:t>17</a:t>
            </a:fld>
            <a:endParaRPr lang="en-US" dirty="0"/>
          </a:p>
        </p:txBody>
      </p:sp>
    </p:spTree>
    <p:extLst>
      <p:ext uri="{BB962C8B-B14F-4D97-AF65-F5344CB8AC3E}">
        <p14:creationId xmlns:p14="http://schemas.microsoft.com/office/powerpoint/2010/main" val="429020631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7428"/>
            <a:ext cx="8229600" cy="1143000"/>
          </a:xfrm>
        </p:spPr>
        <p:txBody>
          <a:bodyPr>
            <a:normAutofit fontScale="90000"/>
          </a:bodyPr>
          <a:lstStyle/>
          <a:p>
            <a:pPr algn="l"/>
            <a:r>
              <a:rPr lang="en-US" sz="4900" dirty="0" smtClean="0"/>
              <a:t>Evaluation</a:t>
            </a:r>
            <a:r>
              <a:rPr lang="en-US" dirty="0" smtClean="0"/>
              <a:t/>
            </a:r>
            <a:br>
              <a:rPr lang="en-US" dirty="0" smtClean="0"/>
            </a:br>
            <a:r>
              <a:rPr lang="en-US" sz="3600" b="0" dirty="0" smtClean="0">
                <a:solidFill>
                  <a:srgbClr val="7F7F7F"/>
                </a:solidFill>
              </a:rPr>
              <a:t>Examples</a:t>
            </a:r>
            <a:endParaRPr lang="en-US" b="0" dirty="0">
              <a:solidFill>
                <a:srgbClr val="7F7F7F"/>
              </a:solidFill>
            </a:endParaRPr>
          </a:p>
        </p:txBody>
      </p:sp>
      <p:cxnSp>
        <p:nvCxnSpPr>
          <p:cNvPr id="10" name="Straight Connector 9"/>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graphicFrame>
        <p:nvGraphicFramePr>
          <p:cNvPr id="17" name="Table 16"/>
          <p:cNvGraphicFramePr>
            <a:graphicFrameLocks noGrp="1"/>
          </p:cNvGraphicFramePr>
          <p:nvPr>
            <p:extLst>
              <p:ext uri="{D42A27DB-BD31-4B8C-83A1-F6EECF244321}">
                <p14:modId xmlns:p14="http://schemas.microsoft.com/office/powerpoint/2010/main" val="180542262"/>
              </p:ext>
            </p:extLst>
          </p:nvPr>
        </p:nvGraphicFramePr>
        <p:xfrm>
          <a:off x="378816" y="1646156"/>
          <a:ext cx="8263961" cy="4650661"/>
        </p:xfrm>
        <a:graphic>
          <a:graphicData uri="http://schemas.openxmlformats.org/drawingml/2006/table">
            <a:tbl>
              <a:tblPr firstRow="1" bandRow="1">
                <a:tableStyleId>{8EC20E35-A176-4012-BC5E-935CFFF8708E}</a:tableStyleId>
              </a:tblPr>
              <a:tblGrid>
                <a:gridCol w="2172861"/>
                <a:gridCol w="1493378"/>
                <a:gridCol w="4009779"/>
                <a:gridCol w="587943"/>
              </a:tblGrid>
              <a:tr h="764031">
                <a:tc>
                  <a:txBody>
                    <a:bodyPr/>
                    <a:lstStyle/>
                    <a:p>
                      <a:pPr algn="ctr"/>
                      <a:r>
                        <a:rPr lang="en-US" dirty="0" smtClean="0"/>
                        <a:t>Source phrase</a:t>
                      </a:r>
                      <a:endParaRPr lang="en-US" dirty="0"/>
                    </a:p>
                  </a:txBody>
                  <a:tcPr>
                    <a:lnR w="19050" cap="flat" cmpd="sng" algn="ctr">
                      <a:solidFill>
                        <a:srgbClr val="7F7F7F"/>
                      </a:solidFill>
                      <a:prstDash val="solid"/>
                      <a:round/>
                      <a:headEnd type="none" w="med" len="med"/>
                      <a:tailEnd type="none" w="med" len="med"/>
                    </a:lnR>
                    <a:lnB w="19050" cap="flat" cmpd="sng" algn="ctr">
                      <a:solidFill>
                        <a:srgbClr val="7F7F7F"/>
                      </a:solidFill>
                      <a:prstDash val="solid"/>
                      <a:round/>
                      <a:headEnd type="none" w="med" len="med"/>
                      <a:tailEnd type="none" w="med" len="med"/>
                    </a:lnB>
                  </a:tcPr>
                </a:tc>
                <a:tc>
                  <a:txBody>
                    <a:bodyPr/>
                    <a:lstStyle/>
                    <a:p>
                      <a:pPr algn="ctr"/>
                      <a:r>
                        <a:rPr lang="en-US" dirty="0" smtClean="0"/>
                        <a:t>Context</a:t>
                      </a:r>
                      <a:endParaRPr lang="en-US"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B w="19050" cap="flat" cmpd="sng" algn="ctr">
                      <a:solidFill>
                        <a:srgbClr val="7F7F7F"/>
                      </a:solidFill>
                      <a:prstDash val="solid"/>
                      <a:round/>
                      <a:headEnd type="none" w="med" len="med"/>
                      <a:tailEnd type="none" w="med" len="med"/>
                    </a:lnB>
                  </a:tcPr>
                </a:tc>
                <a:tc>
                  <a:txBody>
                    <a:bodyPr/>
                    <a:lstStyle/>
                    <a:p>
                      <a:pPr algn="ctr"/>
                      <a:r>
                        <a:rPr lang="en-US" dirty="0" smtClean="0"/>
                        <a:t>Output</a:t>
                      </a:r>
                      <a:endParaRPr lang="en-US" dirty="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B w="19050" cap="flat" cmpd="sng" algn="ctr">
                      <a:solidFill>
                        <a:srgbClr val="7F7F7F"/>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a:txBody>
                  <a:tcPr>
                    <a:lnL w="19050" cap="flat" cmpd="sng" algn="ctr">
                      <a:solidFill>
                        <a:srgbClr val="7F7F7F"/>
                      </a:solidFill>
                      <a:prstDash val="solid"/>
                      <a:round/>
                      <a:headEnd type="none" w="med" len="med"/>
                      <a:tailEnd type="none" w="med" len="med"/>
                    </a:lnL>
                    <a:lnR w="19050" cap="flat" cmpd="sng" algn="ctr">
                      <a:noFill/>
                      <a:prstDash val="solid"/>
                      <a:round/>
                      <a:headEnd type="none" w="med" len="med"/>
                      <a:tailEnd type="none" w="med" len="med"/>
                    </a:lnR>
                    <a:lnB w="19050" cap="flat" cmpd="sng" algn="ctr">
                      <a:solidFill>
                        <a:srgbClr val="7F7F7F"/>
                      </a:solidFill>
                      <a:prstDash val="solid"/>
                      <a:round/>
                      <a:headEnd type="none" w="med" len="med"/>
                      <a:tailEnd type="none" w="med" len="med"/>
                    </a:lnB>
                  </a:tcPr>
                </a:tc>
              </a:tr>
              <a:tr h="1234871">
                <a:tc>
                  <a:txBody>
                    <a:bodyPr/>
                    <a:lstStyle/>
                    <a:p>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organizational/</a:t>
                      </a:r>
                      <a:r>
                        <a:rPr lang="cs-CZ" dirty="0" smtClean="0"/>
                        <a:t>regulatory</a:t>
                      </a:r>
                      <a:endParaRPr lang="en-US" dirty="0" smtClean="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r>
                        <a:rPr lang="en-US" dirty="0" smtClean="0"/>
                        <a:t>organizational</a:t>
                      </a:r>
                      <a:r>
                        <a:rPr lang="en-US" baseline="0" dirty="0" smtClean="0"/>
                        <a:t> groups </a:t>
                      </a:r>
                      <a:r>
                        <a:rPr lang="en-US" dirty="0" smtClean="0"/>
                        <a:t>supporting terrorism</a:t>
                      </a:r>
                      <a:endParaRPr lang="en-US" dirty="0"/>
                    </a:p>
                  </a:txBody>
                  <a:tcPr>
                    <a:lnL w="19050" cap="flat" cmpd="sng" algn="ctr">
                      <a:solidFill>
                        <a:srgbClr val="7F7F7F"/>
                      </a:solidFill>
                      <a:prstDash val="solid"/>
                      <a:round/>
                      <a:headEnd type="none" w="med" len="med"/>
                      <a:tailEnd type="none" w="med" len="med"/>
                    </a:lnL>
                    <a:lnR w="19050" cap="flat" cmpd="sng" algn="ctr">
                      <a:solidFill>
                        <a:prstClr val="white">
                          <a:lumMod val="50000"/>
                        </a:prst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r>
                        <a:rPr lang="en-US" dirty="0" smtClean="0"/>
                        <a:t>Base: 1 “organizational”,</a:t>
                      </a:r>
                      <a:r>
                        <a:rPr lang="en-US" baseline="0" dirty="0" smtClean="0"/>
                        <a:t> 1 “regulatory”</a:t>
                      </a:r>
                      <a:endParaRPr lang="en-US" dirty="0" smtClean="0"/>
                    </a:p>
                    <a:p>
                      <a:r>
                        <a:rPr lang="en-US" dirty="0" smtClean="0"/>
                        <a:t>C</a:t>
                      </a:r>
                      <a:r>
                        <a:rPr lang="en-US" baseline="-25000" dirty="0" smtClean="0"/>
                        <a:t>1</a:t>
                      </a:r>
                      <a:r>
                        <a:rPr lang="en-US" baseline="0" dirty="0" smtClean="0"/>
                        <a:t>,C</a:t>
                      </a:r>
                      <a:r>
                        <a:rPr lang="en-US" baseline="-25000" dirty="0" smtClean="0"/>
                        <a:t>2</a:t>
                      </a:r>
                      <a:r>
                        <a:rPr lang="en-US" baseline="0" dirty="0" smtClean="0"/>
                        <a:t>: 2 “organizational”</a:t>
                      </a:r>
                    </a:p>
                    <a:p>
                      <a:r>
                        <a:rPr lang="en-US" baseline="0" dirty="0" smtClean="0"/>
                        <a:t>Refs: “organized” and “organizational”</a:t>
                      </a:r>
                      <a:endParaRPr lang="en-US" dirty="0"/>
                    </a:p>
                  </a:txBody>
                  <a:tcPr>
                    <a:lnL w="19050" cap="flat" cmpd="sng" algn="ctr">
                      <a:solidFill>
                        <a:prstClr val="white">
                          <a:lumMod val="50000"/>
                        </a:prstClr>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a:r>
                        <a:rPr lang="en-US" dirty="0" smtClean="0"/>
                        <a:t>+</a:t>
                      </a:r>
                      <a:endParaRPr lang="en-US" dirty="0"/>
                    </a:p>
                  </a:txBody>
                  <a:tcPr anchor="ct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r>
              <a:tr h="1175825">
                <a:tc>
                  <a:txBody>
                    <a:bodyPr/>
                    <a:lstStyle/>
                    <a:p>
                      <a:endParaRPr lang="en-US" dirty="0" smtClean="0"/>
                    </a:p>
                    <a:p>
                      <a:endParaRPr lang="en-US" dirty="0" smtClean="0"/>
                    </a:p>
                    <a:p>
                      <a:r>
                        <a:rPr lang="en-US" dirty="0" smtClean="0"/>
                        <a:t>Border/frontier troops/guards</a:t>
                      </a:r>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r>
                        <a:rPr lang="en-US" dirty="0" smtClean="0"/>
                        <a:t>violence along India-Nepal</a:t>
                      </a:r>
                      <a:r>
                        <a:rPr lang="en-US" baseline="0" dirty="0" smtClean="0"/>
                        <a:t> border</a:t>
                      </a:r>
                      <a:endParaRPr lang="en-US" dirty="0"/>
                    </a:p>
                  </a:txBody>
                  <a:tcPr>
                    <a:lnL w="19050" cap="flat" cmpd="sng" algn="ctr">
                      <a:solidFill>
                        <a:srgbClr val="7F7F7F"/>
                      </a:solidFill>
                      <a:prstDash val="solid"/>
                      <a:round/>
                      <a:headEnd type="none" w="med" len="med"/>
                      <a:tailEnd type="none" w="med" len="med"/>
                    </a:lnL>
                    <a:lnR w="19050" cap="flat" cmpd="sng" algn="ctr">
                      <a:solidFill>
                        <a:prstClr val="white">
                          <a:lumMod val="50000"/>
                        </a:prst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r>
                        <a:rPr lang="en-US" dirty="0" smtClean="0"/>
                        <a:t>Base:</a:t>
                      </a:r>
                      <a:r>
                        <a:rPr lang="en-US" baseline="0" dirty="0" smtClean="0"/>
                        <a:t> 1 “frontier guard”, 1 “border troop”</a:t>
                      </a:r>
                    </a:p>
                    <a:p>
                      <a:r>
                        <a:rPr lang="en-US" dirty="0" smtClean="0"/>
                        <a:t>C</a:t>
                      </a:r>
                      <a:r>
                        <a:rPr lang="en-US" baseline="-25000" dirty="0" smtClean="0"/>
                        <a:t>1</a:t>
                      </a:r>
                      <a:r>
                        <a:rPr lang="en-US" baseline="0" dirty="0" smtClean="0"/>
                        <a:t>,C</a:t>
                      </a:r>
                      <a:r>
                        <a:rPr lang="en-US" baseline="-25000" dirty="0" smtClean="0"/>
                        <a:t>2</a:t>
                      </a:r>
                      <a:r>
                        <a:rPr lang="en-US" baseline="0" dirty="0" smtClean="0"/>
                        <a:t>,C</a:t>
                      </a:r>
                      <a:r>
                        <a:rPr lang="en-US" baseline="-25000" dirty="0" smtClean="0"/>
                        <a:t>3</a:t>
                      </a:r>
                      <a:r>
                        <a:rPr lang="en-US" baseline="0" dirty="0" smtClean="0"/>
                        <a:t>:  “border” </a:t>
                      </a:r>
                      <a:r>
                        <a:rPr lang="en-US" baseline="0" dirty="0" smtClean="0">
                          <a:sym typeface="Wingdings"/>
                        </a:rPr>
                        <a:t> “frontier”</a:t>
                      </a:r>
                    </a:p>
                    <a:p>
                      <a:r>
                        <a:rPr lang="en-US" baseline="0" dirty="0" smtClean="0">
                          <a:sym typeface="Wingdings"/>
                        </a:rPr>
                        <a:t>Refs: all use the word “border”</a:t>
                      </a:r>
                      <a:endParaRPr lang="en-US" dirty="0"/>
                    </a:p>
                  </a:txBody>
                  <a:tcPr>
                    <a:lnL w="19050" cap="flat" cmpd="sng" algn="ctr">
                      <a:solidFill>
                        <a:prstClr val="white">
                          <a:lumMod val="50000"/>
                        </a:prstClr>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a:r>
                        <a:rPr lang="en-US" dirty="0" smtClean="0"/>
                        <a:t>-</a:t>
                      </a:r>
                      <a:endParaRPr lang="en-US" dirty="0"/>
                    </a:p>
                  </a:txBody>
                  <a:tcPr anchor="ct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r>
              <a:tr h="1418914">
                <a:tc>
                  <a:txBody>
                    <a:bodyPr/>
                    <a:lstStyle/>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sneak/infiltrate/enter</a:t>
                      </a:r>
                      <a:r>
                        <a:rPr lang="en-US" baseline="0" dirty="0" smtClean="0"/>
                        <a:t> w/o permission</a:t>
                      </a:r>
                      <a:endParaRPr lang="en-US" dirty="0" smtClean="0"/>
                    </a:p>
                  </a:txBody>
                  <a:tcP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r>
                        <a:rPr lang="en-US" dirty="0" smtClean="0"/>
                        <a:t>Turkey</a:t>
                      </a:r>
                      <a:r>
                        <a:rPr lang="en-US" baseline="0" dirty="0" smtClean="0"/>
                        <a:t> trying to enter European Union</a:t>
                      </a:r>
                      <a:endParaRPr lang="en-US" dirty="0"/>
                    </a:p>
                  </a:txBody>
                  <a:tcPr>
                    <a:lnL w="19050" cap="flat" cmpd="sng" algn="ctr">
                      <a:solidFill>
                        <a:srgbClr val="7F7F7F"/>
                      </a:solidFill>
                      <a:prstDash val="solid"/>
                      <a:round/>
                      <a:headEnd type="none" w="med" len="med"/>
                      <a:tailEnd type="none" w="med" len="med"/>
                    </a:lnL>
                    <a:lnR w="19050" cap="flat" cmpd="sng" algn="ctr">
                      <a:solidFill>
                        <a:prstClr val="white">
                          <a:lumMod val="50000"/>
                        </a:prst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r>
                        <a:rPr lang="en-US" dirty="0" smtClean="0"/>
                        <a:t>Base: 1 “sneak”, 1 “infiltrate”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C</a:t>
                      </a:r>
                      <a:r>
                        <a:rPr lang="en-US" baseline="-25000" dirty="0" smtClean="0"/>
                        <a:t>2</a:t>
                      </a:r>
                      <a:r>
                        <a:rPr lang="en-US" baseline="0" dirty="0" smtClean="0"/>
                        <a:t>,C</a:t>
                      </a:r>
                      <a:r>
                        <a:rPr lang="en-US" baseline="-25000" dirty="0" smtClean="0"/>
                        <a:t>3</a:t>
                      </a:r>
                      <a:r>
                        <a:rPr lang="en-US" baseline="0" dirty="0" smtClean="0"/>
                        <a:t>:  2 </a:t>
                      </a:r>
                      <a:r>
                        <a:rPr lang="en-US" dirty="0" smtClean="0"/>
                        <a:t>“infiltrate”</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Refs: each</a:t>
                      </a:r>
                      <a:r>
                        <a:rPr lang="en-US" baseline="0" dirty="0" smtClean="0"/>
                        <a:t> consistent, “worm its way”, “sneak”, “sneak into”, “enter”</a:t>
                      </a:r>
                      <a:endParaRPr lang="en-US" dirty="0" smtClean="0"/>
                    </a:p>
                    <a:p>
                      <a:endParaRPr lang="en-US" dirty="0"/>
                    </a:p>
                  </a:txBody>
                  <a:tcPr>
                    <a:lnL w="19050" cap="flat" cmpd="sng" algn="ctr">
                      <a:solidFill>
                        <a:prstClr val="white">
                          <a:lumMod val="50000"/>
                        </a:prstClr>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a:r>
                        <a:rPr lang="en-US" dirty="0" smtClean="0"/>
                        <a:t>- ?</a:t>
                      </a:r>
                      <a:endParaRPr lang="en-US" dirty="0"/>
                    </a:p>
                  </a:txBody>
                  <a:tcPr anchor="ctr">
                    <a:lnL w="19050" cap="flat" cmpd="sng" algn="ctr">
                      <a:solidFill>
                        <a:srgbClr val="7F7F7F"/>
                      </a:solidFill>
                      <a:prstDash val="solid"/>
                      <a:round/>
                      <a:headEnd type="none" w="med" len="med"/>
                      <a:tailEnd type="none" w="med" len="med"/>
                    </a:lnL>
                    <a:lnR w="190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r>
            </a:tbl>
          </a:graphicData>
        </a:graphic>
      </p:graphicFrame>
      <p:pic>
        <p:nvPicPr>
          <p:cNvPr id="18" name="Picture 17"/>
          <p:cNvPicPr>
            <a:picLocks noChangeAspect="1"/>
          </p:cNvPicPr>
          <p:nvPr/>
        </p:nvPicPr>
        <p:blipFill>
          <a:blip r:embed="rId3"/>
          <a:stretch>
            <a:fillRect/>
          </a:stretch>
        </p:blipFill>
        <p:spPr>
          <a:xfrm>
            <a:off x="595421" y="2502060"/>
            <a:ext cx="1066800" cy="393700"/>
          </a:xfrm>
          <a:prstGeom prst="rect">
            <a:avLst/>
          </a:prstGeom>
        </p:spPr>
      </p:pic>
      <p:pic>
        <p:nvPicPr>
          <p:cNvPr id="20" name="Picture 19"/>
          <p:cNvPicPr>
            <a:picLocks noChangeAspect="1"/>
          </p:cNvPicPr>
          <p:nvPr/>
        </p:nvPicPr>
        <p:blipFill>
          <a:blip r:embed="rId4"/>
          <a:stretch>
            <a:fillRect/>
          </a:stretch>
        </p:blipFill>
        <p:spPr>
          <a:xfrm>
            <a:off x="457200" y="3682079"/>
            <a:ext cx="673100" cy="419100"/>
          </a:xfrm>
          <a:prstGeom prst="rect">
            <a:avLst/>
          </a:prstGeom>
        </p:spPr>
      </p:pic>
      <p:pic>
        <p:nvPicPr>
          <p:cNvPr id="21" name="Picture 20"/>
          <p:cNvPicPr>
            <a:picLocks noChangeAspect="1"/>
          </p:cNvPicPr>
          <p:nvPr/>
        </p:nvPicPr>
        <p:blipFill>
          <a:blip r:embed="rId5"/>
          <a:stretch>
            <a:fillRect/>
          </a:stretch>
        </p:blipFill>
        <p:spPr>
          <a:xfrm>
            <a:off x="1130300" y="3709691"/>
            <a:ext cx="685800" cy="405142"/>
          </a:xfrm>
          <a:prstGeom prst="rect">
            <a:avLst/>
          </a:prstGeom>
        </p:spPr>
      </p:pic>
      <p:pic>
        <p:nvPicPr>
          <p:cNvPr id="22" name="Picture 21"/>
          <p:cNvPicPr>
            <a:picLocks noChangeAspect="1"/>
          </p:cNvPicPr>
          <p:nvPr/>
        </p:nvPicPr>
        <p:blipFill>
          <a:blip r:embed="rId6"/>
          <a:stretch>
            <a:fillRect/>
          </a:stretch>
        </p:blipFill>
        <p:spPr>
          <a:xfrm>
            <a:off x="457200" y="4907950"/>
            <a:ext cx="1638300" cy="558800"/>
          </a:xfrm>
          <a:prstGeom prst="rect">
            <a:avLst/>
          </a:prstGeom>
        </p:spPr>
      </p:pic>
      <p:sp>
        <p:nvSpPr>
          <p:cNvPr id="3" name="Slide Number Placeholder 2"/>
          <p:cNvSpPr>
            <a:spLocks noGrp="1"/>
          </p:cNvSpPr>
          <p:nvPr>
            <p:ph type="sldNum" sz="quarter" idx="12"/>
          </p:nvPr>
        </p:nvSpPr>
        <p:spPr/>
        <p:txBody>
          <a:bodyPr/>
          <a:lstStyle/>
          <a:p>
            <a:fld id="{F3D397F9-2499-E244-8D41-F28B228DBCAE}" type="slidenum">
              <a:rPr lang="en-US" smtClean="0"/>
              <a:pPr/>
              <a:t>18</a:t>
            </a:fld>
            <a:endParaRPr lang="en-US" dirty="0"/>
          </a:p>
        </p:txBody>
      </p:sp>
    </p:spTree>
    <p:extLst>
      <p:ext uri="{BB962C8B-B14F-4D97-AF65-F5344CB8AC3E}">
        <p14:creationId xmlns:p14="http://schemas.microsoft.com/office/powerpoint/2010/main" val="83027098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900" dirty="0" smtClean="0"/>
              <a:t>Conclusions</a:t>
            </a:r>
            <a:endParaRPr lang="en-US" b="0" dirty="0"/>
          </a:p>
        </p:txBody>
      </p:sp>
      <p:sp>
        <p:nvSpPr>
          <p:cNvPr id="5" name="Content Placeholder 2"/>
          <p:cNvSpPr>
            <a:spLocks noGrp="1"/>
          </p:cNvSpPr>
          <p:nvPr>
            <p:ph idx="1"/>
          </p:nvPr>
        </p:nvSpPr>
        <p:spPr>
          <a:xfrm>
            <a:off x="234683" y="1600200"/>
            <a:ext cx="8628043" cy="4864484"/>
          </a:xfrm>
        </p:spPr>
        <p:txBody>
          <a:bodyPr>
            <a:normAutofit/>
          </a:bodyPr>
          <a:lstStyle/>
          <a:p>
            <a:r>
              <a:rPr lang="en-US" dirty="0" smtClean="0"/>
              <a:t>A novel technique to test “one</a:t>
            </a:r>
            <a:r>
              <a:rPr lang="en-US" dirty="0"/>
              <a:t> </a:t>
            </a:r>
            <a:r>
              <a:rPr lang="en-US" dirty="0" smtClean="0"/>
              <a:t>translation</a:t>
            </a:r>
            <a:r>
              <a:rPr lang="en-US" dirty="0"/>
              <a:t> </a:t>
            </a:r>
            <a:r>
              <a:rPr lang="en-US" dirty="0" smtClean="0"/>
              <a:t>per</a:t>
            </a:r>
            <a:r>
              <a:rPr lang="en-US" dirty="0"/>
              <a:t> </a:t>
            </a:r>
            <a:r>
              <a:rPr lang="en-US" dirty="0" smtClean="0"/>
              <a:t>discourse”</a:t>
            </a:r>
          </a:p>
          <a:p>
            <a:endParaRPr lang="en-US" dirty="0" smtClean="0"/>
          </a:p>
          <a:p>
            <a:r>
              <a:rPr lang="en-US" dirty="0" smtClean="0"/>
              <a:t>Three consistency features in translation model brings </a:t>
            </a:r>
            <a:r>
              <a:rPr lang="en-US" b="1" i="1" dirty="0" smtClean="0"/>
              <a:t>solid</a:t>
            </a:r>
            <a:r>
              <a:rPr lang="en-US" dirty="0" smtClean="0"/>
              <a:t> and </a:t>
            </a:r>
            <a:r>
              <a:rPr lang="en-US" b="1" i="1" dirty="0" smtClean="0"/>
              <a:t>consistent</a:t>
            </a:r>
            <a:r>
              <a:rPr lang="en-US" dirty="0" smtClean="0"/>
              <a:t> improvements in MT</a:t>
            </a:r>
          </a:p>
          <a:p>
            <a:endParaRPr lang="en-US" dirty="0" smtClean="0"/>
          </a:p>
          <a:p>
            <a:pPr marL="0" indent="0">
              <a:buNone/>
            </a:pPr>
            <a:r>
              <a:rPr lang="en-US" dirty="0" smtClean="0"/>
              <a:t>Future ideas:</a:t>
            </a:r>
          </a:p>
          <a:p>
            <a:r>
              <a:rPr lang="en-US" dirty="0" smtClean="0"/>
              <a:t>Try alternatives to </a:t>
            </a:r>
            <a:r>
              <a:rPr lang="en-US" i="1" dirty="0" smtClean="0"/>
              <a:t>bm25</a:t>
            </a:r>
            <a:r>
              <a:rPr lang="en-US" dirty="0" smtClean="0"/>
              <a:t>, </a:t>
            </a:r>
            <a:r>
              <a:rPr lang="en-US" i="1" dirty="0" smtClean="0"/>
              <a:t>max-token</a:t>
            </a:r>
            <a:r>
              <a:rPr lang="en-US" dirty="0" smtClean="0"/>
              <a:t>, BLEU…</a:t>
            </a:r>
          </a:p>
          <a:p>
            <a:r>
              <a:rPr lang="en-US" dirty="0" smtClean="0"/>
              <a:t>Choosing the right discourse – document</a:t>
            </a:r>
            <a:r>
              <a:rPr lang="en-US" dirty="0"/>
              <a:t> </a:t>
            </a:r>
            <a:r>
              <a:rPr lang="en-US" dirty="0" smtClean="0"/>
              <a:t>or collection?</a:t>
            </a:r>
          </a:p>
          <a:p>
            <a:r>
              <a:rPr lang="en-US" dirty="0" smtClean="0"/>
              <a:t>Learning other patterns from forced </a:t>
            </a:r>
            <a:r>
              <a:rPr lang="en-US" dirty="0" smtClean="0"/>
              <a:t>decoding</a:t>
            </a:r>
            <a:endParaRPr lang="en-US" dirty="0" smtClean="0"/>
          </a:p>
          <a:p>
            <a:endParaRPr lang="en-US" dirty="0" smtClean="0"/>
          </a:p>
          <a:p>
            <a:endParaRPr lang="en-US" dirty="0"/>
          </a:p>
        </p:txBody>
      </p:sp>
      <p:cxnSp>
        <p:nvCxnSpPr>
          <p:cNvPr id="7" name="Straight Connector 6"/>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
        <p:nvSpPr>
          <p:cNvPr id="3" name="Slide Number Placeholder 2"/>
          <p:cNvSpPr>
            <a:spLocks noGrp="1"/>
          </p:cNvSpPr>
          <p:nvPr>
            <p:ph type="sldNum" sz="quarter" idx="12"/>
          </p:nvPr>
        </p:nvSpPr>
        <p:spPr/>
        <p:txBody>
          <a:bodyPr/>
          <a:lstStyle/>
          <a:p>
            <a:fld id="{F3D397F9-2499-E244-8D41-F28B228DBCAE}" type="slidenum">
              <a:rPr lang="en-US" smtClean="0"/>
              <a:pPr/>
              <a:t>19</a:t>
            </a:fld>
            <a:endParaRPr lang="en-US" dirty="0"/>
          </a:p>
        </p:txBody>
      </p:sp>
    </p:spTree>
    <p:extLst>
      <p:ext uri="{BB962C8B-B14F-4D97-AF65-F5344CB8AC3E}">
        <p14:creationId xmlns:p14="http://schemas.microsoft.com/office/powerpoint/2010/main" val="383344230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25934"/>
            <a:ext cx="8229600" cy="1143000"/>
          </a:xfrm>
        </p:spPr>
        <p:txBody>
          <a:bodyPr/>
          <a:lstStyle/>
          <a:p>
            <a:r>
              <a:rPr lang="en-US" dirty="0" smtClean="0"/>
              <a:t>Thank you!</a:t>
            </a:r>
            <a:endParaRPr lang="en-US" dirty="0"/>
          </a:p>
        </p:txBody>
      </p:sp>
      <p:sp>
        <p:nvSpPr>
          <p:cNvPr id="4" name="Slide Number Placeholder 3"/>
          <p:cNvSpPr>
            <a:spLocks noGrp="1"/>
          </p:cNvSpPr>
          <p:nvPr>
            <p:ph type="sldNum" sz="quarter" idx="12"/>
          </p:nvPr>
        </p:nvSpPr>
        <p:spPr/>
        <p:txBody>
          <a:bodyPr/>
          <a:lstStyle/>
          <a:p>
            <a:fld id="{F3D397F9-2499-E244-8D41-F28B228DBCAE}" type="slidenum">
              <a:rPr lang="en-US" smtClean="0"/>
              <a:pPr/>
              <a:t>20</a:t>
            </a:fld>
            <a:endParaRPr lang="en-US" dirty="0"/>
          </a:p>
        </p:txBody>
      </p:sp>
    </p:spTree>
    <p:extLst>
      <p:ext uri="{BB962C8B-B14F-4D97-AF65-F5344CB8AC3E}">
        <p14:creationId xmlns:p14="http://schemas.microsoft.com/office/powerpoint/2010/main" val="407596141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577" y="1520106"/>
            <a:ext cx="8569103" cy="5257800"/>
          </a:xfrm>
        </p:spPr>
        <p:txBody>
          <a:bodyPr>
            <a:normAutofit/>
          </a:bodyPr>
          <a:lstStyle/>
          <a:p>
            <a:pPr marL="0" indent="0">
              <a:buNone/>
            </a:pPr>
            <a:r>
              <a:rPr lang="en-US" dirty="0" smtClean="0"/>
              <a:t>Arabic:</a:t>
            </a:r>
          </a:p>
          <a:p>
            <a:pPr marL="0" indent="0">
              <a:buNone/>
            </a:pPr>
            <a:r>
              <a:rPr lang="en-US" dirty="0" smtClean="0"/>
              <a:t>English:								    </a:t>
            </a:r>
          </a:p>
        </p:txBody>
      </p:sp>
      <p:pic>
        <p:nvPicPr>
          <p:cNvPr id="4" name="Picture 3"/>
          <p:cNvPicPr>
            <a:picLocks noChangeAspect="1"/>
          </p:cNvPicPr>
          <p:nvPr/>
        </p:nvPicPr>
        <p:blipFill>
          <a:blip r:embed="rId2"/>
          <a:stretch>
            <a:fillRect/>
          </a:stretch>
        </p:blipFill>
        <p:spPr>
          <a:xfrm>
            <a:off x="553834" y="2659633"/>
            <a:ext cx="5486400" cy="2057400"/>
          </a:xfrm>
          <a:prstGeom prst="rect">
            <a:avLst/>
          </a:prstGeom>
        </p:spPr>
      </p:pic>
      <p:pic>
        <p:nvPicPr>
          <p:cNvPr id="5" name="Picture 4"/>
          <p:cNvPicPr>
            <a:picLocks noChangeAspect="1"/>
          </p:cNvPicPr>
          <p:nvPr/>
        </p:nvPicPr>
        <p:blipFill>
          <a:blip r:embed="rId3"/>
          <a:stretch>
            <a:fillRect/>
          </a:stretch>
        </p:blipFill>
        <p:spPr>
          <a:xfrm>
            <a:off x="553834" y="5056914"/>
            <a:ext cx="4892130" cy="1447790"/>
          </a:xfrm>
          <a:prstGeom prst="rect">
            <a:avLst/>
          </a:prstGeom>
        </p:spPr>
      </p:pic>
      <p:pic>
        <p:nvPicPr>
          <p:cNvPr id="6" name="Picture 5"/>
          <p:cNvPicPr>
            <a:picLocks noChangeAspect="1"/>
          </p:cNvPicPr>
          <p:nvPr/>
        </p:nvPicPr>
        <p:blipFill>
          <a:blip r:embed="rId4"/>
          <a:stretch>
            <a:fillRect/>
          </a:stretch>
        </p:blipFill>
        <p:spPr>
          <a:xfrm>
            <a:off x="1499724" y="1516476"/>
            <a:ext cx="3822700" cy="546100"/>
          </a:xfrm>
          <a:prstGeom prst="rect">
            <a:avLst/>
          </a:prstGeom>
        </p:spPr>
      </p:pic>
      <p:pic>
        <p:nvPicPr>
          <p:cNvPr id="7" name="Picture 6"/>
          <p:cNvPicPr>
            <a:picLocks noChangeAspect="1"/>
          </p:cNvPicPr>
          <p:nvPr/>
        </p:nvPicPr>
        <p:blipFill>
          <a:blip r:embed="rId5"/>
          <a:stretch>
            <a:fillRect/>
          </a:stretch>
        </p:blipFill>
        <p:spPr>
          <a:xfrm>
            <a:off x="1499724" y="2207368"/>
            <a:ext cx="4711700" cy="266700"/>
          </a:xfrm>
          <a:prstGeom prst="rect">
            <a:avLst/>
          </a:prstGeom>
        </p:spPr>
      </p:pic>
      <p:sp>
        <p:nvSpPr>
          <p:cNvPr id="11" name="Title 1"/>
          <p:cNvSpPr>
            <a:spLocks noGrp="1"/>
          </p:cNvSpPr>
          <p:nvPr>
            <p:ph type="title"/>
          </p:nvPr>
        </p:nvSpPr>
        <p:spPr>
          <a:xfrm>
            <a:off x="457200" y="171660"/>
            <a:ext cx="8229600" cy="1143000"/>
          </a:xfrm>
        </p:spPr>
        <p:txBody>
          <a:bodyPr>
            <a:normAutofit fontScale="90000"/>
          </a:bodyPr>
          <a:lstStyle/>
          <a:p>
            <a:pPr algn="l"/>
            <a:r>
              <a:rPr lang="en-US" sz="4900" dirty="0" smtClean="0"/>
              <a:t>Exploratory </a:t>
            </a:r>
            <a:r>
              <a:rPr lang="en-US" sz="4900" dirty="0"/>
              <a:t>Analysis</a:t>
            </a:r>
            <a:r>
              <a:rPr lang="en-US" dirty="0" smtClean="0"/>
              <a:t/>
            </a:r>
            <a:br>
              <a:rPr lang="en-US" dirty="0" smtClean="0"/>
            </a:br>
            <a:r>
              <a:rPr lang="en-US" sz="3600" b="0" dirty="0" smtClean="0">
                <a:solidFill>
                  <a:schemeClr val="bg1">
                    <a:lumMod val="50000"/>
                  </a:schemeClr>
                </a:solidFill>
              </a:rPr>
              <a:t>Forced decoding example</a:t>
            </a:r>
            <a:endParaRPr lang="en-US" sz="3600" b="0" dirty="0">
              <a:solidFill>
                <a:schemeClr val="bg1">
                  <a:lumMod val="50000"/>
                </a:schemeClr>
              </a:solidFill>
            </a:endParaRPr>
          </a:p>
        </p:txBody>
      </p:sp>
      <p:cxnSp>
        <p:nvCxnSpPr>
          <p:cNvPr id="12" name="Straight Connector 11"/>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
        <p:nvSpPr>
          <p:cNvPr id="2" name="Slide Number Placeholder 1"/>
          <p:cNvSpPr>
            <a:spLocks noGrp="1"/>
          </p:cNvSpPr>
          <p:nvPr>
            <p:ph type="sldNum" sz="quarter" idx="12"/>
          </p:nvPr>
        </p:nvSpPr>
        <p:spPr/>
        <p:txBody>
          <a:bodyPr/>
          <a:lstStyle/>
          <a:p>
            <a:fld id="{F3D397F9-2499-E244-8D41-F28B228DBCAE}" type="slidenum">
              <a:rPr lang="en-US" smtClean="0"/>
              <a:pPr/>
              <a:t>21</a:t>
            </a:fld>
            <a:endParaRPr lang="en-US" dirty="0"/>
          </a:p>
        </p:txBody>
      </p:sp>
    </p:spTree>
    <p:extLst>
      <p:ext uri="{BB962C8B-B14F-4D97-AF65-F5344CB8AC3E}">
        <p14:creationId xmlns:p14="http://schemas.microsoft.com/office/powerpoint/2010/main" val="13042960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1662"/>
            <a:ext cx="8229600" cy="1143000"/>
          </a:xfrm>
        </p:spPr>
        <p:txBody>
          <a:bodyPr>
            <a:normAutofit fontScale="90000"/>
          </a:bodyPr>
          <a:lstStyle/>
          <a:p>
            <a:pPr algn="l"/>
            <a:r>
              <a:rPr lang="en-US" sz="4900" dirty="0" smtClean="0"/>
              <a:t>Exploratory Analysis</a:t>
            </a:r>
            <a:r>
              <a:rPr lang="en-US" dirty="0" smtClean="0"/>
              <a:t/>
            </a:r>
            <a:br>
              <a:rPr lang="en-US" dirty="0" smtClean="0"/>
            </a:br>
            <a:r>
              <a:rPr lang="en-US" sz="3600" b="0" dirty="0" smtClean="0">
                <a:solidFill>
                  <a:srgbClr val="7F7F7F"/>
                </a:solidFill>
              </a:rPr>
              <a:t>Method</a:t>
            </a:r>
            <a:endParaRPr lang="en-US" b="0" dirty="0">
              <a:solidFill>
                <a:srgbClr val="7F7F7F"/>
              </a:solidFill>
            </a:endParaRPr>
          </a:p>
        </p:txBody>
      </p:sp>
      <p:sp>
        <p:nvSpPr>
          <p:cNvPr id="3" name="Content Placeholder 2"/>
          <p:cNvSpPr>
            <a:spLocks noGrp="1"/>
          </p:cNvSpPr>
          <p:nvPr>
            <p:ph idx="1"/>
          </p:nvPr>
        </p:nvSpPr>
        <p:spPr>
          <a:xfrm>
            <a:off x="274577" y="1600200"/>
            <a:ext cx="3974437" cy="5257800"/>
          </a:xfrm>
        </p:spPr>
        <p:txBody>
          <a:bodyPr>
            <a:normAutofit fontScale="92500" lnSpcReduction="10000"/>
          </a:bodyPr>
          <a:lstStyle/>
          <a:p>
            <a:pPr marL="514350" indent="-514350">
              <a:buFont typeface="+mj-lt"/>
              <a:buAutoNum type="arabicPeriod"/>
            </a:pPr>
            <a:r>
              <a:rPr lang="en-US" dirty="0" smtClean="0"/>
              <a:t>Keep track of all grammar rules used in forced decoding (i.e., </a:t>
            </a:r>
            <a:r>
              <a:rPr lang="en-US" i="1" dirty="0" smtClean="0"/>
              <a:t>R</a:t>
            </a:r>
            <a:r>
              <a:rPr lang="en-US" dirty="0" smtClean="0"/>
              <a:t>)</a:t>
            </a:r>
          </a:p>
          <a:p>
            <a:pPr marL="514350" indent="-514350">
              <a:buFont typeface="+mj-lt"/>
              <a:buAutoNum type="arabicPeriod"/>
            </a:pPr>
            <a:r>
              <a:rPr lang="en-US" dirty="0" smtClean="0"/>
              <a:t>Count </a:t>
            </a:r>
            <a:r>
              <a:rPr lang="fr-FR" dirty="0"/>
              <a:t>unique </a:t>
            </a:r>
            <a:r>
              <a:rPr lang="fr-FR" dirty="0" smtClean="0"/>
              <a:t>(</a:t>
            </a:r>
            <a:r>
              <a:rPr lang="fr-FR" i="1" dirty="0" smtClean="0"/>
              <a:t>f</a:t>
            </a:r>
            <a:r>
              <a:rPr lang="fr-FR" dirty="0"/>
              <a:t>, </a:t>
            </a:r>
            <a:r>
              <a:rPr lang="fr-FR" i="1" dirty="0" smtClean="0"/>
              <a:t>d</a:t>
            </a:r>
            <a:r>
              <a:rPr lang="fr-FR" dirty="0" smtClean="0"/>
              <a:t>) pairs s.t. </a:t>
            </a:r>
            <a:r>
              <a:rPr lang="fr-FR" i="1" dirty="0" smtClean="0"/>
              <a:t>f</a:t>
            </a:r>
            <a:r>
              <a:rPr lang="fr-FR" dirty="0" smtClean="0"/>
              <a:t> appears in multiple rules in </a:t>
            </a:r>
            <a:r>
              <a:rPr lang="fr-FR" i="1" dirty="0" smtClean="0"/>
              <a:t>R</a:t>
            </a:r>
            <a:r>
              <a:rPr lang="fr-FR" i="1" baseline="-25000" dirty="0" smtClean="0"/>
              <a:t>d</a:t>
            </a:r>
            <a:endParaRPr lang="en-US" i="1" baseline="-25000" dirty="0" smtClean="0"/>
          </a:p>
          <a:p>
            <a:pPr marL="514350" indent="-514350">
              <a:buFont typeface="+mj-lt"/>
              <a:buAutoNum type="arabicPeriod"/>
            </a:pPr>
            <a:r>
              <a:rPr lang="en-US" dirty="0" smtClean="0"/>
              <a:t>Group together rules with minor differences</a:t>
            </a:r>
          </a:p>
          <a:p>
            <a:pPr marL="457200" lvl="1" indent="0">
              <a:buNone/>
            </a:pPr>
            <a:r>
              <a:rPr lang="en-US" dirty="0" smtClean="0"/>
              <a:t> </a:t>
            </a:r>
            <a:r>
              <a:rPr lang="ar-sa" dirty="0" smtClean="0"/>
              <a:t>الرهائن</a:t>
            </a:r>
            <a:r>
              <a:rPr lang="en-US" dirty="0" smtClean="0"/>
              <a:t>  ,</a:t>
            </a:r>
            <a:r>
              <a:rPr lang="en-US" sz="2000" spc="-150" dirty="0" smtClean="0">
                <a:latin typeface="Courier New"/>
                <a:cs typeface="Courier New"/>
              </a:rPr>
              <a:t> ||| hostages</a:t>
            </a:r>
          </a:p>
          <a:p>
            <a:pPr marL="457200" lvl="1" indent="0">
              <a:buNone/>
            </a:pPr>
            <a:r>
              <a:rPr lang="ar-sa" sz="2000" dirty="0" smtClean="0"/>
              <a:t>الرهائن</a:t>
            </a:r>
            <a:r>
              <a:rPr lang="en-US" sz="2000" dirty="0" smtClean="0"/>
              <a:t> </a:t>
            </a:r>
            <a:r>
              <a:rPr lang="en-US" sz="2000" spc="-150" dirty="0" smtClean="0">
                <a:latin typeface="Courier New"/>
                <a:cs typeface="Courier New"/>
              </a:rPr>
              <a:t>||| hostage</a:t>
            </a:r>
          </a:p>
          <a:p>
            <a:pPr marL="514350" indent="-514350">
              <a:buFont typeface="+mj-lt"/>
              <a:buAutoNum type="arabicPeriod"/>
            </a:pPr>
            <a:r>
              <a:rPr lang="en-US" dirty="0" smtClean="0"/>
              <a:t>Remove cases s.t. source phrase has no alternative translation</a:t>
            </a:r>
            <a:endParaRPr lang="en-US" dirty="0"/>
          </a:p>
          <a:p>
            <a:pPr marL="0" indent="0">
              <a:buNone/>
            </a:pPr>
            <a:endParaRPr lang="en-US" dirty="0" smtClean="0"/>
          </a:p>
          <a:p>
            <a:pPr marL="0" indent="0">
              <a:buNone/>
            </a:pPr>
            <a:endParaRPr lang="en-US" dirty="0"/>
          </a:p>
        </p:txBody>
      </p:sp>
      <p:cxnSp>
        <p:nvCxnSpPr>
          <p:cNvPr id="6" name="Straight Connector 5"/>
          <p:cNvCxnSpPr/>
          <p:nvPr/>
        </p:nvCxnSpPr>
        <p:spPr>
          <a:xfrm>
            <a:off x="331781" y="1417638"/>
            <a:ext cx="835501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2"/>
          <a:stretch>
            <a:fillRect/>
          </a:stretch>
        </p:blipFill>
        <p:spPr>
          <a:xfrm>
            <a:off x="4249014" y="1441154"/>
            <a:ext cx="4621516" cy="5033962"/>
          </a:xfrm>
          <a:prstGeom prst="rect">
            <a:avLst/>
          </a:prstGeom>
        </p:spPr>
      </p:pic>
      <p:sp>
        <p:nvSpPr>
          <p:cNvPr id="4" name="Slide Number Placeholder 3"/>
          <p:cNvSpPr>
            <a:spLocks noGrp="1"/>
          </p:cNvSpPr>
          <p:nvPr>
            <p:ph type="sldNum" sz="quarter" idx="12"/>
          </p:nvPr>
        </p:nvSpPr>
        <p:spPr/>
        <p:txBody>
          <a:bodyPr/>
          <a:lstStyle/>
          <a:p>
            <a:fld id="{F3D397F9-2499-E244-8D41-F28B228DBCAE}" type="slidenum">
              <a:rPr lang="en-US" smtClean="0"/>
              <a:pPr/>
              <a:t>22</a:t>
            </a:fld>
            <a:endParaRPr lang="en-US" dirty="0"/>
          </a:p>
        </p:txBody>
      </p:sp>
    </p:spTree>
    <p:extLst>
      <p:ext uri="{BB962C8B-B14F-4D97-AF65-F5344CB8AC3E}">
        <p14:creationId xmlns:p14="http://schemas.microsoft.com/office/powerpoint/2010/main" val="28604245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13184</TotalTime>
  <Words>1539</Words>
  <Application>Microsoft Macintosh PowerPoint</Application>
  <PresentationFormat>On-screen Show (4:3)</PresentationFormat>
  <Paragraphs>366</Paragraphs>
  <Slides>22</Slides>
  <Notes>7</Notes>
  <HiddenSlides>2</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Default Theme</vt:lpstr>
      <vt:lpstr>Equation</vt:lpstr>
      <vt:lpstr>Encouraging Consistent Translation Choices</vt:lpstr>
      <vt:lpstr>Introduction</vt:lpstr>
      <vt:lpstr>Related Work</vt:lpstr>
      <vt:lpstr>Exploratory Analysis</vt:lpstr>
      <vt:lpstr>Exploratory Analysis Method</vt:lpstr>
      <vt:lpstr>Exploratory Analysis Counting cases</vt:lpstr>
      <vt:lpstr>PowerPoint Presentation</vt:lpstr>
      <vt:lpstr>PowerPoint Presentation</vt:lpstr>
      <vt:lpstr>Approach</vt:lpstr>
      <vt:lpstr>Approach</vt:lpstr>
      <vt:lpstr>C1: Counting rules</vt:lpstr>
      <vt:lpstr>C2: Counting target tokens</vt:lpstr>
      <vt:lpstr>C2: Counting target tokens</vt:lpstr>
      <vt:lpstr>C3: Counting token pairs</vt:lpstr>
      <vt:lpstr>Evaluation Setup</vt:lpstr>
      <vt:lpstr>Evaluation BLEU score improvement</vt:lpstr>
      <vt:lpstr>Evaluation Case-by-case changes</vt:lpstr>
      <vt:lpstr>Evaluation Examples</vt:lpstr>
      <vt:lpstr>Conclusions</vt:lpstr>
      <vt:lpstr>Thank you!</vt:lpstr>
      <vt:lpstr>Exploratory Analysis Forced decoding example</vt:lpstr>
      <vt:lpstr>Exploratory Analysis Method</vt:lpstr>
    </vt:vector>
  </TitlesOfParts>
  <Company>University of Maryland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Encouraging Consistent Translation Choices</dc:title>
  <dc:creator>Ferhan Ture</dc:creator>
  <cp:lastModifiedBy>Ferhan Ture</cp:lastModifiedBy>
  <cp:revision>629</cp:revision>
  <dcterms:created xsi:type="dcterms:W3CDTF">2012-05-26T14:09:25Z</dcterms:created>
  <dcterms:modified xsi:type="dcterms:W3CDTF">2012-06-05T13:34:15Z</dcterms:modified>
</cp:coreProperties>
</file>