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3.xml" ContentType="application/vnd.openxmlformats-officedocument.presentationml.tags+xml"/>
  <Override PartName="/ppt/notesSlides/notesSlide24.xml" ContentType="application/vnd.openxmlformats-officedocument.presentationml.notesSlide+xml"/>
  <Override PartName="/ppt/tags/tag14.xml" ContentType="application/vnd.openxmlformats-officedocument.presentationml.tags+xml"/>
  <Override PartName="/ppt/notesSlides/notesSlide25.xml" ContentType="application/vnd.openxmlformats-officedocument.presentationml.notesSlide+xml"/>
  <Override PartName="/ppt/tags/tag1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46"/>
  </p:notesMasterIdLst>
  <p:sldIdLst>
    <p:sldId id="258" r:id="rId2"/>
    <p:sldId id="321" r:id="rId3"/>
    <p:sldId id="322" r:id="rId4"/>
    <p:sldId id="332" r:id="rId5"/>
    <p:sldId id="288" r:id="rId6"/>
    <p:sldId id="284" r:id="rId7"/>
    <p:sldId id="289" r:id="rId8"/>
    <p:sldId id="290" r:id="rId9"/>
    <p:sldId id="291" r:id="rId10"/>
    <p:sldId id="292" r:id="rId11"/>
    <p:sldId id="293" r:id="rId12"/>
    <p:sldId id="294" r:id="rId13"/>
    <p:sldId id="297" r:id="rId14"/>
    <p:sldId id="287" r:id="rId15"/>
    <p:sldId id="295" r:id="rId16"/>
    <p:sldId id="329" r:id="rId17"/>
    <p:sldId id="325" r:id="rId18"/>
    <p:sldId id="285" r:id="rId19"/>
    <p:sldId id="286" r:id="rId20"/>
    <p:sldId id="281" r:id="rId21"/>
    <p:sldId id="310" r:id="rId22"/>
    <p:sldId id="311" r:id="rId23"/>
    <p:sldId id="326" r:id="rId24"/>
    <p:sldId id="307" r:id="rId25"/>
    <p:sldId id="331" r:id="rId26"/>
    <p:sldId id="263" r:id="rId27"/>
    <p:sldId id="309" r:id="rId28"/>
    <p:sldId id="328" r:id="rId29"/>
    <p:sldId id="299" r:id="rId30"/>
    <p:sldId id="296" r:id="rId31"/>
    <p:sldId id="298" r:id="rId32"/>
    <p:sldId id="279" r:id="rId33"/>
    <p:sldId id="280" r:id="rId34"/>
    <p:sldId id="301" r:id="rId35"/>
    <p:sldId id="302" r:id="rId36"/>
    <p:sldId id="270" r:id="rId37"/>
    <p:sldId id="271" r:id="rId38"/>
    <p:sldId id="272" r:id="rId39"/>
    <p:sldId id="273" r:id="rId40"/>
    <p:sldId id="274" r:id="rId41"/>
    <p:sldId id="275" r:id="rId42"/>
    <p:sldId id="330" r:id="rId43"/>
    <p:sldId id="305" r:id="rId44"/>
    <p:sldId id="306" r:id="rId45"/>
  </p:sldIdLst>
  <p:sldSz cx="12192000" cy="6858000"/>
  <p:notesSz cx="6858000" cy="9144000"/>
  <p:defaultText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D413CD-8BD7-6549-A91F-1C4C619BAA57}">
          <p14:sldIdLst>
            <p14:sldId id="258"/>
            <p14:sldId id="321"/>
            <p14:sldId id="322"/>
            <p14:sldId id="332"/>
            <p14:sldId id="288"/>
            <p14:sldId id="284"/>
            <p14:sldId id="289"/>
            <p14:sldId id="290"/>
            <p14:sldId id="291"/>
            <p14:sldId id="292"/>
            <p14:sldId id="293"/>
            <p14:sldId id="294"/>
            <p14:sldId id="297"/>
            <p14:sldId id="287"/>
            <p14:sldId id="295"/>
            <p14:sldId id="329"/>
            <p14:sldId id="325"/>
            <p14:sldId id="285"/>
            <p14:sldId id="286"/>
            <p14:sldId id="281"/>
            <p14:sldId id="310"/>
            <p14:sldId id="311"/>
            <p14:sldId id="326"/>
            <p14:sldId id="307"/>
            <p14:sldId id="331"/>
            <p14:sldId id="263"/>
            <p14:sldId id="309"/>
          </p14:sldIdLst>
        </p14:section>
        <p14:section name="backup" id="{375A8177-7A6E-DB49-AF53-3E0CA765315C}">
          <p14:sldIdLst>
            <p14:sldId id="328"/>
            <p14:sldId id="299"/>
            <p14:sldId id="296"/>
            <p14:sldId id="298"/>
            <p14:sldId id="279"/>
            <p14:sldId id="280"/>
            <p14:sldId id="301"/>
            <p14:sldId id="302"/>
            <p14:sldId id="270"/>
            <p14:sldId id="271"/>
            <p14:sldId id="272"/>
            <p14:sldId id="273"/>
            <p14:sldId id="274"/>
            <p14:sldId id="275"/>
            <p14:sldId id="330"/>
            <p14:sldId id="305"/>
            <p14:sldId id="3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E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641" autoAdjust="0"/>
    <p:restoredTop sz="82320" autoAdjust="0"/>
  </p:normalViewPr>
  <p:slideViewPr>
    <p:cSldViewPr snapToGrid="0" snapToObjects="1">
      <p:cViewPr varScale="1">
        <p:scale>
          <a:sx n="102" d="100"/>
          <a:sy n="102" d="100"/>
        </p:scale>
        <p:origin x="208"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356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Helvetica"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Helvetica" charset="0"/>
              </a:defRPr>
            </a:lvl1pPr>
          </a:lstStyle>
          <a:p>
            <a:fld id="{30F474DA-D38B-F645-A01E-F4F87E3D13E6}" type="datetimeFigureOut">
              <a:rPr lang="en-US" smtClean="0"/>
              <a:pPr/>
              <a:t>7/29/16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Helvetica"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Helvetica" charset="0"/>
              </a:defRPr>
            </a:lvl1pPr>
          </a:lstStyle>
          <a:p>
            <a:fld id="{1CAFDE82-1FB3-674A-8E26-EAE6672CB7AC}" type="slidenum">
              <a:rPr lang="en-US" smtClean="0"/>
              <a:pPr/>
              <a:t>‹#›</a:t>
            </a:fld>
            <a:endParaRPr lang="en-US" dirty="0"/>
          </a:p>
        </p:txBody>
      </p:sp>
    </p:spTree>
    <p:extLst>
      <p:ext uri="{BB962C8B-B14F-4D97-AF65-F5344CB8AC3E}">
        <p14:creationId xmlns:p14="http://schemas.microsoft.com/office/powerpoint/2010/main" val="1998898814"/>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Helvetica" charset="0"/>
        <a:ea typeface="+mn-ea"/>
        <a:cs typeface="+mn-cs"/>
      </a:defRPr>
    </a:lvl1pPr>
    <a:lvl2pPr marL="457189" algn="l" defTabSz="914377" rtl="0" eaLnBrk="1" latinLnBrk="0" hangingPunct="1">
      <a:defRPr sz="1200" kern="1200">
        <a:solidFill>
          <a:schemeClr val="tx1"/>
        </a:solidFill>
        <a:latin typeface="Helvetica" charset="0"/>
        <a:ea typeface="+mn-ea"/>
        <a:cs typeface="+mn-cs"/>
      </a:defRPr>
    </a:lvl2pPr>
    <a:lvl3pPr marL="914377" algn="l" defTabSz="914377" rtl="0" eaLnBrk="1" latinLnBrk="0" hangingPunct="1">
      <a:defRPr sz="1200" kern="1200">
        <a:solidFill>
          <a:schemeClr val="tx1"/>
        </a:solidFill>
        <a:latin typeface="Helvetica" charset="0"/>
        <a:ea typeface="+mn-ea"/>
        <a:cs typeface="+mn-cs"/>
      </a:defRPr>
    </a:lvl3pPr>
    <a:lvl4pPr marL="1371566" algn="l" defTabSz="914377" rtl="0" eaLnBrk="1" latinLnBrk="0" hangingPunct="1">
      <a:defRPr sz="1200" kern="1200">
        <a:solidFill>
          <a:schemeClr val="tx1"/>
        </a:solidFill>
        <a:latin typeface="Helvetica" charset="0"/>
        <a:ea typeface="+mn-ea"/>
        <a:cs typeface="+mn-cs"/>
      </a:defRPr>
    </a:lvl4pPr>
    <a:lvl5pPr marL="1828754" algn="l" defTabSz="914377" rtl="0" eaLnBrk="1" latinLnBrk="0" hangingPunct="1">
      <a:defRPr sz="1200" kern="1200">
        <a:solidFill>
          <a:schemeClr val="tx1"/>
        </a:solidFill>
        <a:latin typeface="Helvetica" charset="0"/>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1</a:t>
            </a:fld>
            <a:endParaRPr lang="en-US"/>
          </a:p>
        </p:txBody>
      </p:sp>
    </p:spTree>
    <p:extLst>
      <p:ext uri="{BB962C8B-B14F-4D97-AF65-F5344CB8AC3E}">
        <p14:creationId xmlns:p14="http://schemas.microsoft.com/office/powerpoint/2010/main" val="105996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2"/>
                </a:solidFill>
              </a:rPr>
              <a:t>Research at Comcast Labs</a:t>
            </a:r>
          </a:p>
          <a:p>
            <a:endParaRPr lang="en-US" b="1" dirty="0" smtClean="0">
              <a:solidFill>
                <a:schemeClr val="tx2"/>
              </a:solidFill>
            </a:endParaRPr>
          </a:p>
          <a:p>
            <a:r>
              <a:rPr lang="en-US" b="1" dirty="0" smtClean="0">
                <a:solidFill>
                  <a:schemeClr val="tx2"/>
                </a:solidFill>
              </a:rPr>
              <a:t>Comcast vs T&amp;P vs Compass vs our lab</a:t>
            </a:r>
          </a:p>
          <a:p>
            <a:endParaRPr lang="en-US" b="1" dirty="0" smtClean="0">
              <a:solidFill>
                <a:schemeClr val="tx2"/>
              </a:solidFill>
            </a:endParaRPr>
          </a:p>
          <a:p>
            <a:r>
              <a:rPr lang="en-US" b="1" dirty="0" smtClean="0">
                <a:solidFill>
                  <a:schemeClr val="tx2"/>
                </a:solidFill>
              </a:rPr>
              <a:t>Role of our group:</a:t>
            </a:r>
          </a:p>
          <a:p>
            <a:r>
              <a:rPr lang="en-US" b="1" dirty="0" smtClean="0">
                <a:solidFill>
                  <a:schemeClr val="tx2"/>
                </a:solidFill>
              </a:rPr>
              <a:t>-- provide recommendations (convince) business side about state of the art</a:t>
            </a:r>
          </a:p>
          <a:p>
            <a:r>
              <a:rPr lang="en-US" b="1" dirty="0" smtClean="0">
                <a:solidFill>
                  <a:schemeClr val="tx2"/>
                </a:solidFill>
              </a:rPr>
              <a:t>-- build prototypes of “the next cool feature”</a:t>
            </a:r>
          </a:p>
          <a:p>
            <a:r>
              <a:rPr lang="en-US" b="1" dirty="0" smtClean="0">
                <a:solidFill>
                  <a:schemeClr val="tx2"/>
                </a:solidFill>
              </a:rPr>
              <a:t>-- X1 platform</a:t>
            </a:r>
          </a:p>
          <a:p>
            <a:endParaRPr lang="en-US" b="1" dirty="0" smtClean="0">
              <a:solidFill>
                <a:schemeClr val="tx2"/>
              </a:solidFill>
            </a:endParaRPr>
          </a:p>
          <a:p>
            <a:r>
              <a:rPr lang="en-US" b="1" dirty="0" smtClean="0">
                <a:solidFill>
                  <a:schemeClr val="tx2"/>
                </a:solidFill>
              </a:rPr>
              <a:t>Challenges:</a:t>
            </a:r>
          </a:p>
          <a:p>
            <a:r>
              <a:rPr lang="en-US" b="1" dirty="0" smtClean="0">
                <a:solidFill>
                  <a:schemeClr val="tx2"/>
                </a:solidFill>
              </a:rPr>
              <a:t>-- big yet small</a:t>
            </a:r>
          </a:p>
          <a:p>
            <a:r>
              <a:rPr lang="en-US" b="1" dirty="0" smtClean="0">
                <a:solidFill>
                  <a:schemeClr val="tx2"/>
                </a:solidFill>
              </a:rPr>
              <a:t>-- media / cable vs tech</a:t>
            </a:r>
          </a:p>
          <a:p>
            <a:r>
              <a:rPr lang="en-US" b="1" dirty="0" smtClean="0">
                <a:solidFill>
                  <a:schemeClr val="tx2"/>
                </a:solidFill>
              </a:rPr>
              <a:t>-- scale</a:t>
            </a:r>
          </a:p>
          <a:p>
            <a:endParaRPr lang="en-US" dirty="0"/>
          </a:p>
        </p:txBody>
      </p:sp>
      <p:sp>
        <p:nvSpPr>
          <p:cNvPr id="4" name="Slide Number Placeholder 3"/>
          <p:cNvSpPr>
            <a:spLocks noGrp="1"/>
          </p:cNvSpPr>
          <p:nvPr>
            <p:ph type="sldNum" sz="quarter" idx="10"/>
          </p:nvPr>
        </p:nvSpPr>
        <p:spPr/>
        <p:txBody>
          <a:bodyPr/>
          <a:lstStyle/>
          <a:p>
            <a:fld id="{1CAFDE82-1FB3-674A-8E26-EAE6672CB7AC}" type="slidenum">
              <a:rPr lang="en-US" smtClean="0"/>
              <a:t>2</a:t>
            </a:fld>
            <a:endParaRPr lang="en-US"/>
          </a:p>
        </p:txBody>
      </p:sp>
    </p:spTree>
    <p:extLst>
      <p:ext uri="{BB962C8B-B14F-4D97-AF65-F5344CB8AC3E}">
        <p14:creationId xmlns:p14="http://schemas.microsoft.com/office/powerpoint/2010/main" val="160553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3</a:t>
            </a:fld>
            <a:endParaRPr lang="en-US"/>
          </a:p>
        </p:txBody>
      </p:sp>
    </p:spTree>
    <p:extLst>
      <p:ext uri="{BB962C8B-B14F-4D97-AF65-F5344CB8AC3E}">
        <p14:creationId xmlns:p14="http://schemas.microsoft.com/office/powerpoint/2010/main" val="83207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 bottom labels to top</a:t>
            </a:r>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4</a:t>
            </a:fld>
            <a:endParaRPr lang="en-US"/>
          </a:p>
        </p:txBody>
      </p:sp>
    </p:spTree>
    <p:extLst>
      <p:ext uri="{BB962C8B-B14F-4D97-AF65-F5344CB8AC3E}">
        <p14:creationId xmlns:p14="http://schemas.microsoft.com/office/powerpoint/2010/main" val="132913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this seems to limit the problem a lot, it actually</a:t>
            </a:r>
            <a:r>
              <a:rPr lang="en-US" baseline="0" dirty="0" smtClean="0"/>
              <a:t> still covers many of the factual questions that a typical person would ask (e.g., how high is Mt. X?, how old is Y)</a:t>
            </a:r>
            <a:endParaRPr lang="en-US" dirty="0"/>
          </a:p>
        </p:txBody>
      </p:sp>
      <p:sp>
        <p:nvSpPr>
          <p:cNvPr id="4" name="Slide Number Placeholder 3"/>
          <p:cNvSpPr>
            <a:spLocks noGrp="1"/>
          </p:cNvSpPr>
          <p:nvPr>
            <p:ph type="sldNum" sz="quarter" idx="10"/>
          </p:nvPr>
        </p:nvSpPr>
        <p:spPr/>
        <p:txBody>
          <a:bodyPr/>
          <a:lstStyle/>
          <a:p>
            <a:fld id="{1CAFDE82-1FB3-674A-8E26-EAE6672CB7AC}" type="slidenum">
              <a:rPr lang="en-US" smtClean="0"/>
              <a:t>5</a:t>
            </a:fld>
            <a:endParaRPr lang="en-US"/>
          </a:p>
        </p:txBody>
      </p:sp>
    </p:spTree>
    <p:extLst>
      <p:ext uri="{BB962C8B-B14F-4D97-AF65-F5344CB8AC3E}">
        <p14:creationId xmlns:p14="http://schemas.microsoft.com/office/powerpoint/2010/main" val="2404079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a:t>
            </a:r>
            <a:r>
              <a:rPr lang="en-US" baseline="0" dirty="0" smtClean="0"/>
              <a:t> main </a:t>
            </a:r>
            <a:r>
              <a:rPr lang="en-US" baseline="0" dirty="0" err="1" smtClean="0"/>
              <a:t>subproblems</a:t>
            </a:r>
            <a:r>
              <a:rPr lang="en-US" baseline="0" dirty="0" smtClean="0"/>
              <a:t> to solve: </a:t>
            </a:r>
          </a:p>
          <a:p>
            <a:pPr marL="228600" indent="-228600">
              <a:buAutoNum type="arabicPeriod"/>
            </a:pPr>
            <a:r>
              <a:rPr lang="en-US" baseline="0" dirty="0" smtClean="0"/>
              <a:t>modeling question as a structured query.</a:t>
            </a:r>
          </a:p>
          <a:p>
            <a:pPr marL="228600" indent="-228600">
              <a:buAutoNum type="arabicPeriod"/>
            </a:pPr>
            <a:r>
              <a:rPr lang="en-US" baseline="0" dirty="0" smtClean="0"/>
              <a:t>Given structured query, retrieve relevant fact(s) in KG.</a:t>
            </a:r>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6</a:t>
            </a:fld>
            <a:endParaRPr lang="en-US"/>
          </a:p>
        </p:txBody>
      </p:sp>
    </p:spTree>
    <p:extLst>
      <p:ext uri="{BB962C8B-B14F-4D97-AF65-F5344CB8AC3E}">
        <p14:creationId xmlns:p14="http://schemas.microsoft.com/office/powerpoint/2010/main" val="1335939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a:p>
            <a:r>
              <a:rPr lang="en-US" baseline="0" dirty="0" smtClean="0"/>
              <a:t>First, we identify what/who the question is asking about. This corresponds to a node in the KG (shown by orange). Then, based on our assumption, the answer must be one of this node’s neighbors (shown by blue nodes). We just need to figure out which one. For this, if we look at the question, we will notice that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7</a:t>
            </a:fld>
            <a:endParaRPr lang="en-US"/>
          </a:p>
        </p:txBody>
      </p:sp>
    </p:spTree>
    <p:extLst>
      <p:ext uri="{BB962C8B-B14F-4D97-AF65-F5344CB8AC3E}">
        <p14:creationId xmlns:p14="http://schemas.microsoft.com/office/powerpoint/2010/main" val="56432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8</a:t>
            </a:fld>
            <a:endParaRPr lang="en-US"/>
          </a:p>
        </p:txBody>
      </p:sp>
    </p:spTree>
    <p:extLst>
      <p:ext uri="{BB962C8B-B14F-4D97-AF65-F5344CB8AC3E}">
        <p14:creationId xmlns:p14="http://schemas.microsoft.com/office/powerpoint/2010/main" val="1010528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a:p>
            <a:r>
              <a:rPr lang="en-US" baseline="0" dirty="0" smtClean="0"/>
              <a:t>Color underline </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9</a:t>
            </a:fld>
            <a:endParaRPr lang="en-US"/>
          </a:p>
        </p:txBody>
      </p:sp>
    </p:spTree>
    <p:extLst>
      <p:ext uri="{BB962C8B-B14F-4D97-AF65-F5344CB8AC3E}">
        <p14:creationId xmlns:p14="http://schemas.microsoft.com/office/powerpoint/2010/main" val="1708302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10</a:t>
            </a:fld>
            <a:endParaRPr lang="en-US"/>
          </a:p>
        </p:txBody>
      </p:sp>
    </p:spTree>
    <p:extLst>
      <p:ext uri="{BB962C8B-B14F-4D97-AF65-F5344CB8AC3E}">
        <p14:creationId xmlns:p14="http://schemas.microsoft.com/office/powerpoint/2010/main" val="1874799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11</a:t>
            </a:fld>
            <a:endParaRPr lang="en-US"/>
          </a:p>
        </p:txBody>
      </p:sp>
    </p:spTree>
    <p:extLst>
      <p:ext uri="{BB962C8B-B14F-4D97-AF65-F5344CB8AC3E}">
        <p14:creationId xmlns:p14="http://schemas.microsoft.com/office/powerpoint/2010/main" val="885799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12</a:t>
            </a:fld>
            <a:endParaRPr lang="en-US"/>
          </a:p>
        </p:txBody>
      </p:sp>
    </p:spTree>
    <p:extLst>
      <p:ext uri="{BB962C8B-B14F-4D97-AF65-F5344CB8AC3E}">
        <p14:creationId xmlns:p14="http://schemas.microsoft.com/office/powerpoint/2010/main" val="1281830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solve these two </a:t>
            </a:r>
            <a:r>
              <a:rPr lang="en-US" dirty="0" err="1" smtClean="0"/>
              <a:t>subproblems</a:t>
            </a:r>
            <a:r>
              <a:rPr lang="en-US" dirty="0" smtClean="0"/>
              <a:t>. First, modeling…</a:t>
            </a:r>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13</a:t>
            </a:fld>
            <a:endParaRPr lang="en-US"/>
          </a:p>
        </p:txBody>
      </p:sp>
    </p:spTree>
    <p:extLst>
      <p:ext uri="{BB962C8B-B14F-4D97-AF65-F5344CB8AC3E}">
        <p14:creationId xmlns:p14="http://schemas.microsoft.com/office/powerpoint/2010/main" val="1930772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Issues</a:t>
            </a:r>
            <a:r>
              <a:rPr lang="en-US" baseline="0" dirty="0" smtClean="0"/>
              <a:t> with using KG for training the model:</a:t>
            </a:r>
          </a:p>
          <a:p>
            <a:pPr marL="228600" indent="-228600">
              <a:buAutoNum type="arabicPeriod"/>
            </a:pPr>
            <a:r>
              <a:rPr lang="en-US" baseline="0" dirty="0" err="1" smtClean="0"/>
              <a:t>Overfitting</a:t>
            </a:r>
            <a:r>
              <a:rPr lang="en-US" baseline="0" dirty="0" smtClean="0"/>
              <a:t> to the knowledge graph (i.e., trained model performs badly on questions for which answers are in a different KG): this is actually fine since we do not need to generalize to other knowledge graphs.</a:t>
            </a:r>
          </a:p>
          <a:p>
            <a:pPr marL="228600" indent="-228600">
              <a:buAutoNum type="arabicPeriod"/>
            </a:pPr>
            <a:r>
              <a:rPr lang="en-US" baseline="0" dirty="0" err="1" smtClean="0"/>
              <a:t>Overfitting</a:t>
            </a:r>
            <a:r>
              <a:rPr lang="en-US" baseline="0" dirty="0" smtClean="0"/>
              <a:t> of model to training questions (i.e., trained model performs badly on unseen questions about this KG): we need to be careful about this, and I’ll talk about several remedies.</a:t>
            </a:r>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14</a:t>
            </a:fld>
            <a:endParaRPr lang="en-US"/>
          </a:p>
        </p:txBody>
      </p:sp>
    </p:spTree>
    <p:extLst>
      <p:ext uri="{BB962C8B-B14F-4D97-AF65-F5344CB8AC3E}">
        <p14:creationId xmlns:p14="http://schemas.microsoft.com/office/powerpoint/2010/main" val="16169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15</a:t>
            </a:fld>
            <a:endParaRPr lang="en-US"/>
          </a:p>
        </p:txBody>
      </p:sp>
    </p:spTree>
    <p:extLst>
      <p:ext uri="{BB962C8B-B14F-4D97-AF65-F5344CB8AC3E}">
        <p14:creationId xmlns:p14="http://schemas.microsoft.com/office/powerpoint/2010/main" val="471990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Issues</a:t>
            </a:r>
            <a:r>
              <a:rPr lang="en-US" baseline="0" dirty="0" smtClean="0"/>
              <a:t> with using KG for training the model:</a:t>
            </a:r>
          </a:p>
          <a:p>
            <a:pPr marL="228600" indent="-228600">
              <a:buAutoNum type="arabicPeriod"/>
            </a:pPr>
            <a:r>
              <a:rPr lang="en-US" baseline="0" dirty="0" err="1" smtClean="0"/>
              <a:t>Overfitting</a:t>
            </a:r>
            <a:r>
              <a:rPr lang="en-US" baseline="0" dirty="0" smtClean="0"/>
              <a:t> to the knowledge graph (i.e., trained model performs badly on questions for which answers are in a different KG): this is actually fine since we do not need to generalize to other knowledge graphs.</a:t>
            </a:r>
          </a:p>
          <a:p>
            <a:pPr marL="228600" indent="-228600">
              <a:buAutoNum type="arabicPeriod"/>
            </a:pPr>
            <a:r>
              <a:rPr lang="en-US" baseline="0" dirty="0" err="1" smtClean="0"/>
              <a:t>Overfitting</a:t>
            </a:r>
            <a:r>
              <a:rPr lang="en-US" baseline="0" dirty="0" smtClean="0"/>
              <a:t> of model to training questions (i.e., trained model performs badly on unseen questions about this KG): we need to be careful about this, and I’ll talk about several remedies.</a:t>
            </a:r>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17</a:t>
            </a:fld>
            <a:endParaRPr lang="en-US"/>
          </a:p>
        </p:txBody>
      </p:sp>
    </p:spTree>
    <p:extLst>
      <p:ext uri="{BB962C8B-B14F-4D97-AF65-F5344CB8AC3E}">
        <p14:creationId xmlns:p14="http://schemas.microsoft.com/office/powerpoint/2010/main" val="1295166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2"/>
                </a:solidFill>
              </a:rPr>
              <a:t>…</a:t>
            </a:r>
          </a:p>
          <a:p>
            <a:r>
              <a:rPr lang="en-US" dirty="0" smtClean="0">
                <a:solidFill>
                  <a:schemeClr val="tx2"/>
                </a:solidFill>
              </a:rPr>
              <a:t>CREATE TEMPLATES FOR EACH RELATION TYPE.</a:t>
            </a:r>
          </a:p>
          <a:p>
            <a:r>
              <a:rPr lang="en-US" dirty="0" smtClean="0">
                <a:solidFill>
                  <a:schemeClr val="tx2"/>
                </a:solidFill>
              </a:rPr>
              <a:t>	E.G. TEMPLATES AND HOW MUCH EFFORT REQUIRED TO DO IT</a:t>
            </a:r>
          </a:p>
          <a:p>
            <a:r>
              <a:rPr lang="en-US" dirty="0" smtClean="0">
                <a:solidFill>
                  <a:schemeClr val="tx2"/>
                </a:solidFill>
              </a:rPr>
              <a:t>GENERATE INSTANCES OF TEMPLATE</a:t>
            </a:r>
          </a:p>
          <a:p>
            <a:r>
              <a:rPr lang="en-US" dirty="0" smtClean="0">
                <a:solidFill>
                  <a:schemeClr val="tx2"/>
                </a:solidFill>
              </a:rPr>
              <a:t>TRAIN/VAL/TEST ON THIS DATASET</a:t>
            </a:r>
          </a:p>
          <a:p>
            <a:endParaRPr lang="en-US" dirty="0"/>
          </a:p>
        </p:txBody>
      </p:sp>
      <p:sp>
        <p:nvSpPr>
          <p:cNvPr id="4" name="Slide Number Placeholder 3"/>
          <p:cNvSpPr>
            <a:spLocks noGrp="1"/>
          </p:cNvSpPr>
          <p:nvPr>
            <p:ph type="sldNum" sz="quarter" idx="10"/>
          </p:nvPr>
        </p:nvSpPr>
        <p:spPr/>
        <p:txBody>
          <a:bodyPr/>
          <a:lstStyle/>
          <a:p>
            <a:fld id="{1CAFDE82-1FB3-674A-8E26-EAE6672CB7AC}" type="slidenum">
              <a:rPr lang="en-US" smtClean="0"/>
              <a:t>18</a:t>
            </a:fld>
            <a:endParaRPr lang="en-US"/>
          </a:p>
        </p:txBody>
      </p:sp>
    </p:spTree>
    <p:extLst>
      <p:ext uri="{BB962C8B-B14F-4D97-AF65-F5344CB8AC3E}">
        <p14:creationId xmlns:p14="http://schemas.microsoft.com/office/powerpoint/2010/main" val="1260596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chemeClr val="tx2"/>
              </a:solidFill>
            </a:endParaRPr>
          </a:p>
          <a:p>
            <a:pPr marL="285750" indent="-285750">
              <a:buFont typeface="Arial"/>
              <a:buChar char="•"/>
            </a:pPr>
            <a:r>
              <a:rPr lang="en-US" dirty="0" smtClean="0">
                <a:solidFill>
                  <a:schemeClr val="tx1"/>
                </a:solidFill>
              </a:rPr>
              <a:t>Idea introduced in 80s, with various implementations over the years.</a:t>
            </a:r>
          </a:p>
          <a:p>
            <a:pPr marL="285750" indent="-285750">
              <a:buFont typeface="Arial"/>
              <a:buChar char="•"/>
            </a:pPr>
            <a:r>
              <a:rPr lang="en-US" dirty="0" smtClean="0">
                <a:solidFill>
                  <a:schemeClr val="tx1"/>
                </a:solidFill>
              </a:rPr>
              <a:t>Became scalable through recent advances in computational power and training techniques.</a:t>
            </a:r>
          </a:p>
          <a:p>
            <a:pPr marL="285750" indent="-285750">
              <a:buFont typeface="Arial"/>
              <a:buChar char="•"/>
            </a:pPr>
            <a:r>
              <a:rPr lang="en-US" dirty="0" smtClean="0">
                <a:solidFill>
                  <a:schemeClr val="tx1"/>
                </a:solidFill>
              </a:rPr>
              <a:t>Natural choice for sequence modeling tasks (i.e., sentences)</a:t>
            </a:r>
          </a:p>
        </p:txBody>
      </p:sp>
      <p:sp>
        <p:nvSpPr>
          <p:cNvPr id="4" name="Slide Number Placeholder 3"/>
          <p:cNvSpPr>
            <a:spLocks noGrp="1"/>
          </p:cNvSpPr>
          <p:nvPr>
            <p:ph type="sldNum" sz="quarter" idx="10"/>
          </p:nvPr>
        </p:nvSpPr>
        <p:spPr/>
        <p:txBody>
          <a:bodyPr/>
          <a:lstStyle/>
          <a:p>
            <a:fld id="{0BDB5170-0284-1B4B-A217-D8C88F03E673}" type="slidenum">
              <a:rPr lang="en-US" smtClean="0"/>
              <a:t>19</a:t>
            </a:fld>
            <a:endParaRPr lang="en-US"/>
          </a:p>
        </p:txBody>
      </p:sp>
    </p:spTree>
    <p:extLst>
      <p:ext uri="{BB962C8B-B14F-4D97-AF65-F5344CB8AC3E}">
        <p14:creationId xmlns:p14="http://schemas.microsoft.com/office/powerpoint/2010/main" val="470631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chemeClr val="tx2"/>
              </a:solidFill>
            </a:endParaRPr>
          </a:p>
          <a:p>
            <a:pPr marL="285750" indent="-285750">
              <a:buFont typeface="Arial"/>
              <a:buChar char="•"/>
            </a:pPr>
            <a:r>
              <a:rPr lang="en-US" dirty="0" smtClean="0">
                <a:solidFill>
                  <a:schemeClr val="tx1"/>
                </a:solidFill>
              </a:rPr>
              <a:t>Idea introduced in 80s, with various implementations over the years.</a:t>
            </a:r>
          </a:p>
          <a:p>
            <a:pPr marL="285750" indent="-285750">
              <a:buFont typeface="Arial"/>
              <a:buChar char="•"/>
            </a:pPr>
            <a:r>
              <a:rPr lang="en-US" dirty="0" smtClean="0">
                <a:solidFill>
                  <a:schemeClr val="tx1"/>
                </a:solidFill>
              </a:rPr>
              <a:t>Became scalable through recent advances in computational power and training techniques.</a:t>
            </a:r>
          </a:p>
          <a:p>
            <a:pPr marL="285750" indent="-285750">
              <a:buFont typeface="Arial"/>
              <a:buChar char="•"/>
            </a:pPr>
            <a:r>
              <a:rPr lang="en-US" dirty="0" smtClean="0">
                <a:solidFill>
                  <a:schemeClr val="tx1"/>
                </a:solidFill>
              </a:rPr>
              <a:t>Natural choice for sequence modeling tasks (i.e., sentences)</a:t>
            </a:r>
          </a:p>
          <a:p>
            <a:pPr marL="285750" indent="-285750">
              <a:buFont typeface="Arial"/>
              <a:buChar char="•"/>
            </a:pPr>
            <a:endParaRPr lang="en-US" dirty="0" smtClean="0">
              <a:solidFill>
                <a:schemeClr val="tx1"/>
              </a:solidFill>
            </a:endParaRPr>
          </a:p>
          <a:p>
            <a:pPr marL="0" indent="0">
              <a:buFont typeface="Arial"/>
              <a:buNone/>
            </a:pPr>
            <a:r>
              <a:rPr lang="en-US" dirty="0" smtClean="0">
                <a:solidFill>
                  <a:schemeClr val="tx1"/>
                </a:solidFill>
              </a:rPr>
              <a:t>animation</a:t>
            </a:r>
          </a:p>
        </p:txBody>
      </p:sp>
      <p:sp>
        <p:nvSpPr>
          <p:cNvPr id="4" name="Slide Number Placeholder 3"/>
          <p:cNvSpPr>
            <a:spLocks noGrp="1"/>
          </p:cNvSpPr>
          <p:nvPr>
            <p:ph type="sldNum" sz="quarter" idx="10"/>
          </p:nvPr>
        </p:nvSpPr>
        <p:spPr/>
        <p:txBody>
          <a:bodyPr/>
          <a:lstStyle/>
          <a:p>
            <a:fld id="{0BDB5170-0284-1B4B-A217-D8C88F03E673}" type="slidenum">
              <a:rPr lang="en-US" smtClean="0"/>
              <a:t>20</a:t>
            </a:fld>
            <a:endParaRPr lang="en-US"/>
          </a:p>
        </p:txBody>
      </p:sp>
    </p:spTree>
    <p:extLst>
      <p:ext uri="{BB962C8B-B14F-4D97-AF65-F5344CB8AC3E}">
        <p14:creationId xmlns:p14="http://schemas.microsoft.com/office/powerpoint/2010/main" val="588219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dirty="0" smtClean="0">
                <a:solidFill>
                  <a:schemeClr val="tx2"/>
                </a:solidFill>
              </a:rPr>
              <a:t>We hold out 5% for validation and 10% for testing.</a:t>
            </a:r>
          </a:p>
          <a:p>
            <a:endParaRPr lang="en-US" dirty="0"/>
          </a:p>
        </p:txBody>
      </p:sp>
      <p:sp>
        <p:nvSpPr>
          <p:cNvPr id="4" name="Slide Number Placeholder 3"/>
          <p:cNvSpPr>
            <a:spLocks noGrp="1"/>
          </p:cNvSpPr>
          <p:nvPr>
            <p:ph type="sldNum" sz="quarter" idx="10"/>
          </p:nvPr>
        </p:nvSpPr>
        <p:spPr/>
        <p:txBody>
          <a:bodyPr/>
          <a:lstStyle/>
          <a:p>
            <a:fld id="{1CAFDE82-1FB3-674A-8E26-EAE6672CB7AC}" type="slidenum">
              <a:rPr lang="en-US" smtClean="0"/>
              <a:t>21</a:t>
            </a:fld>
            <a:endParaRPr lang="en-US"/>
          </a:p>
        </p:txBody>
      </p:sp>
    </p:spTree>
    <p:extLst>
      <p:ext uri="{BB962C8B-B14F-4D97-AF65-F5344CB8AC3E}">
        <p14:creationId xmlns:p14="http://schemas.microsoft.com/office/powerpoint/2010/main" val="2203132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solidFill>
                  <a:schemeClr val="tx1"/>
                </a:solidFill>
              </a:rPr>
              <a:t>Parameters</a:t>
            </a:r>
          </a:p>
          <a:p>
            <a:pPr marL="285750" indent="-285750">
              <a:buFont typeface="Arial"/>
              <a:buChar char="•"/>
            </a:pPr>
            <a:r>
              <a:rPr lang="en-US" i="1" dirty="0" smtClean="0">
                <a:solidFill>
                  <a:schemeClr val="tx1"/>
                </a:solidFill>
              </a:rPr>
              <a:t>Drop-out in {0, 0.1, 0.25, 0.5}</a:t>
            </a:r>
          </a:p>
          <a:p>
            <a:pPr marL="285750" indent="-285750">
              <a:buFont typeface="Arial"/>
              <a:buChar char="•"/>
            </a:pPr>
            <a:r>
              <a:rPr lang="en-US" i="1" dirty="0" smtClean="0">
                <a:solidFill>
                  <a:schemeClr val="tx1"/>
                </a:solidFill>
              </a:rPr>
              <a:t>Synonymous data in {0, 0.3, 0.6, 1.0}</a:t>
            </a:r>
          </a:p>
          <a:p>
            <a:pPr marL="285750" indent="-285750">
              <a:buFont typeface="Arial"/>
              <a:buChar char="•"/>
            </a:pPr>
            <a:r>
              <a:rPr lang="en-US" i="1" dirty="0" smtClean="0">
                <a:solidFill>
                  <a:schemeClr val="tx1"/>
                </a:solidFill>
              </a:rPr>
              <a:t>Noisy data in {0, 0.3, 0.6, 1.0}</a:t>
            </a:r>
          </a:p>
          <a:p>
            <a:pPr marL="285750" indent="-285750">
              <a:buFont typeface="Arial"/>
              <a:buChar char="•"/>
            </a:pPr>
            <a:r>
              <a:rPr lang="en-US" i="1" dirty="0" smtClean="0">
                <a:solidFill>
                  <a:schemeClr val="tx1"/>
                </a:solidFill>
              </a:rPr>
              <a:t>1 or 2 LSTM layers</a:t>
            </a:r>
          </a:p>
          <a:p>
            <a:endParaRPr lang="en-US" dirty="0" smtClean="0">
              <a:solidFill>
                <a:schemeClr val="tx1"/>
              </a:solidFill>
            </a:endParaRPr>
          </a:p>
          <a:p>
            <a:r>
              <a:rPr lang="en-US" dirty="0" smtClean="0">
                <a:solidFill>
                  <a:schemeClr val="tx1"/>
                </a:solidFill>
              </a:rPr>
              <a:t>For each setting, we report train / validation / test and end-to-end accuracy.</a:t>
            </a:r>
          </a:p>
          <a:p>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22</a:t>
            </a:fld>
            <a:endParaRPr lang="en-US"/>
          </a:p>
        </p:txBody>
      </p:sp>
    </p:spTree>
    <p:extLst>
      <p:ext uri="{BB962C8B-B14F-4D97-AF65-F5344CB8AC3E}">
        <p14:creationId xmlns:p14="http://schemas.microsoft.com/office/powerpoint/2010/main" val="94255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solidFill>
                  <a:schemeClr val="tx1"/>
                </a:solidFill>
              </a:rPr>
              <a:t>Parameters</a:t>
            </a:r>
          </a:p>
          <a:p>
            <a:pPr marL="285750" indent="-285750">
              <a:buFont typeface="Arial"/>
              <a:buChar char="•"/>
            </a:pPr>
            <a:r>
              <a:rPr lang="en-US" i="1" dirty="0" smtClean="0">
                <a:solidFill>
                  <a:schemeClr val="tx1"/>
                </a:solidFill>
              </a:rPr>
              <a:t>Drop-out in {0, 0.1, 0.25, 0.5}</a:t>
            </a:r>
          </a:p>
          <a:p>
            <a:pPr marL="285750" indent="-285750">
              <a:buFont typeface="Arial"/>
              <a:buChar char="•"/>
            </a:pPr>
            <a:r>
              <a:rPr lang="en-US" i="1" dirty="0" smtClean="0">
                <a:solidFill>
                  <a:schemeClr val="tx1"/>
                </a:solidFill>
              </a:rPr>
              <a:t>Synonymous data in {0, 0.3, 0.6, 1.0}</a:t>
            </a:r>
          </a:p>
          <a:p>
            <a:pPr marL="285750" indent="-285750">
              <a:buFont typeface="Arial"/>
              <a:buChar char="•"/>
            </a:pPr>
            <a:r>
              <a:rPr lang="en-US" i="1" dirty="0" smtClean="0">
                <a:solidFill>
                  <a:schemeClr val="tx1"/>
                </a:solidFill>
              </a:rPr>
              <a:t>Noisy data in {0, 0.3, 0.6, 1.0}</a:t>
            </a:r>
          </a:p>
          <a:p>
            <a:pPr marL="285750" indent="-285750">
              <a:buFont typeface="Arial"/>
              <a:buChar char="•"/>
            </a:pPr>
            <a:r>
              <a:rPr lang="en-US" i="1" dirty="0" smtClean="0">
                <a:solidFill>
                  <a:schemeClr val="tx1"/>
                </a:solidFill>
              </a:rPr>
              <a:t>1 or 2 LSTM layers</a:t>
            </a:r>
          </a:p>
          <a:p>
            <a:endParaRPr lang="en-US" dirty="0" smtClean="0">
              <a:solidFill>
                <a:schemeClr val="tx1"/>
              </a:solidFill>
            </a:endParaRPr>
          </a:p>
          <a:p>
            <a:r>
              <a:rPr lang="en-US" dirty="0" smtClean="0">
                <a:solidFill>
                  <a:schemeClr val="tx1"/>
                </a:solidFill>
              </a:rPr>
              <a:t>For each setting, we report train / validation / test and end-to-end accuracy.</a:t>
            </a:r>
          </a:p>
          <a:p>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23</a:t>
            </a:fld>
            <a:endParaRPr lang="en-US"/>
          </a:p>
        </p:txBody>
      </p:sp>
    </p:spTree>
    <p:extLst>
      <p:ext uri="{BB962C8B-B14F-4D97-AF65-F5344CB8AC3E}">
        <p14:creationId xmlns:p14="http://schemas.microsoft.com/office/powerpoint/2010/main" val="94255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kern="1200" dirty="0" smtClean="0">
                    <a:solidFill>
                      <a:schemeClr val="tx1"/>
                    </a:solidFill>
                    <a:ea typeface="+mn-ea"/>
                    <a:cs typeface="+mn-cs"/>
                  </a:rPr>
                  <a:t>Mention other toolkits similar to </a:t>
                </a:r>
                <a:r>
                  <a:rPr lang="en-US" sz="1200" kern="1200" dirty="0" err="1" smtClean="0">
                    <a:solidFill>
                      <a:schemeClr val="tx1"/>
                    </a:solidFill>
                    <a:ea typeface="+mn-ea"/>
                    <a:cs typeface="+mn-cs"/>
                  </a:rPr>
                  <a:t>keras</a:t>
                </a:r>
                <a:r>
                  <a:rPr lang="en-US" sz="1200" kern="1200" dirty="0" smtClean="0">
                    <a:solidFill>
                      <a:schemeClr val="tx1"/>
                    </a:solidFill>
                    <a:ea typeface="+mn-ea"/>
                    <a:cs typeface="+mn-cs"/>
                  </a:rPr>
                  <a:t>.</a:t>
                </a:r>
              </a:p>
              <a:p>
                <a:endParaRPr lang="en-US" sz="1200" kern="1200" dirty="0" smtClean="0">
                  <a:solidFill>
                    <a:schemeClr val="tx1"/>
                  </a:solidFill>
                  <a:ea typeface="+mn-ea"/>
                  <a:cs typeface="+mn-cs"/>
                </a:endParaRPr>
              </a:p>
              <a:p>
                <a:r>
                  <a:rPr lang="en-US" sz="1200" kern="1200" dirty="0" smtClean="0">
                    <a:solidFill>
                      <a:schemeClr val="tx1"/>
                    </a:solidFill>
                    <a:ea typeface="+mn-ea"/>
                    <a:cs typeface="+mn-cs"/>
                  </a:rPr>
                  <a:t>('Number of indexed terms:', 12725984)</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obj</a:t>
                </a:r>
                <a:r>
                  <a:rPr lang="en-US" sz="1200" kern="1200" dirty="0" smtClean="0">
                    <a:solidFill>
                      <a:schemeClr val="tx1"/>
                    </a:solidFill>
                    <a:ea typeface="+mn-ea"/>
                    <a:cs typeface="+mn-cs"/>
                  </a:rPr>
                  <a:t>): 29467</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subj</a:t>
                </a:r>
                <a:r>
                  <a:rPr lang="en-US" sz="1200" kern="1200" dirty="0" smtClean="0">
                    <a:solidFill>
                      <a:schemeClr val="tx1"/>
                    </a:solidFill>
                    <a:ea typeface="+mn-ea"/>
                    <a:cs typeface="+mn-cs"/>
                  </a:rPr>
                  <a:t>): 7774333</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attr</a:t>
                </a:r>
                <a:r>
                  <a:rPr lang="en-US" sz="1200" kern="1200" dirty="0" smtClean="0">
                    <a:solidFill>
                      <a:schemeClr val="tx1"/>
                    </a:solidFill>
                    <a:ea typeface="+mn-ea"/>
                    <a:cs typeface="+mn-cs"/>
                  </a:rPr>
                  <a:t>): 2542057</a:t>
                </a:r>
              </a:p>
              <a:p>
                <a:r>
                  <a:rPr lang="en-US" sz="1200" kern="1200" dirty="0" smtClean="0">
                    <a:solidFill>
                      <a:schemeClr val="tx1"/>
                    </a:solidFill>
                    <a:ea typeface="+mn-ea"/>
                    <a:cs typeface="+mn-cs"/>
                  </a:rPr>
                  <a:t>('Node-to-Node total index size (number of node-node pairs):', 62096492)</a:t>
                </a:r>
              </a:p>
              <a:p>
                <a:endParaRPr lang="en-US" sz="1200" kern="1200" dirty="0" smtClean="0">
                  <a:solidFill>
                    <a:schemeClr val="tx1"/>
                  </a:solidFill>
                  <a:ea typeface="+mn-ea"/>
                  <a:cs typeface="+mn-cs"/>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1" u="sng" dirty="0" smtClean="0"/>
                  <a:t>Index/Retrieval:</a:t>
                </a:r>
                <a:r>
                  <a:rPr lang="en-US" sz="1200" dirty="0" smtClean="0"/>
                  <a:t> In-memory </a:t>
                </a:r>
                <a:r>
                  <a:rPr lang="en-US" sz="1200" dirty="0" err="1" smtClean="0">
                    <a:latin typeface="Courier New" charset="0"/>
                    <a:ea typeface="Courier New" charset="0"/>
                    <a:cs typeface="Courier New" charset="0"/>
                  </a:rPr>
                  <a:t>dict</a:t>
                </a:r>
                <a:r>
                  <a:rPr lang="en-US" sz="1200" dirty="0" smtClean="0"/>
                  <a:t> objects in </a:t>
                </a:r>
                <a:r>
                  <a:rPr lang="en-US" sz="1200" dirty="0" smtClean="0">
                    <a:latin typeface="Courier New" charset="0"/>
                    <a:ea typeface="Courier New" charset="0"/>
                    <a:cs typeface="Courier New" charset="0"/>
                  </a:rPr>
                  <a:t>python</a:t>
                </a:r>
                <a:r>
                  <a:rPr lang="en-US" sz="1200" dirty="0" smtClean="0"/>
                  <a:t>					         </a:t>
                </a:r>
                <a14:m>
                  <m:oMath xmlns:m="http://schemas.openxmlformats.org/officeDocument/2006/math">
                    <m:r>
                      <a:rPr lang="en-US" sz="1200" b="0" i="0" smtClean="0">
                        <a:latin typeface="Cambria Math" charset="0"/>
                      </a:rPr>
                      <m:t>    </m:t>
                    </m:r>
                  </m:oMath>
                </a14:m>
                <a:endParaRPr lang="en-US" sz="1200" b="0" i="0" dirty="0" smtClean="0">
                  <a:latin typeface="Cambria Math" charset="0"/>
                </a:endParaRPr>
              </a:p>
              <a:p>
                <a:pPr marL="0" marR="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b="0" i="0" smtClean="0">
                          <a:latin typeface="Cambria Math" charset="0"/>
                        </a:rPr>
                        <m:t>12.8</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terms</m:t>
                      </m:r>
                      <m:r>
                        <a:rPr lang="en-US" sz="1200" b="0" i="0" smtClean="0">
                          <a:latin typeface="Cambria Math" charset="0"/>
                        </a:rPr>
                        <m:t>, 10.3</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nodes</m:t>
                      </m:r>
                      <m:r>
                        <a:rPr lang="en-US" sz="1200" b="0" i="0" smtClean="0">
                          <a:latin typeface="Cambria Math" charset="0"/>
                        </a:rPr>
                        <m:t>, 62</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edges</m:t>
                      </m:r>
                      <m:r>
                        <a:rPr lang="en-US" sz="1200" b="0" i="0" smtClean="0">
                          <a:latin typeface="Cambria Math" charset="0"/>
                        </a:rPr>
                        <m:t> </m:t>
                      </m:r>
                      <m:r>
                        <a:rPr lang="en-US" sz="1200" b="0" i="1" smtClean="0">
                          <a:latin typeface="Cambria Math" charset="0"/>
                          <a:ea typeface="Cambria Math" charset="0"/>
                          <a:cs typeface="Cambria Math" charset="0"/>
                        </a:rPr>
                        <m:t>→18</m:t>
                      </m:r>
                      <m:r>
                        <a:rPr lang="en-US" sz="1200" b="0" i="1" smtClean="0">
                          <a:latin typeface="Cambria Math" charset="0"/>
                          <a:ea typeface="Cambria Math" charset="0"/>
                          <a:cs typeface="Cambria Math" charset="0"/>
                        </a:rPr>
                        <m:t>𝐺𝐵</m:t>
                      </m:r>
                      <m:r>
                        <a:rPr lang="en-US" sz="1200" b="0" i="1" smtClean="0">
                          <a:latin typeface="Cambria Math" charset="0"/>
                          <a:ea typeface="Cambria Math" charset="0"/>
                          <a:cs typeface="Cambria Math" charset="0"/>
                        </a:rPr>
                        <m:t> </m:t>
                      </m:r>
                      <m:r>
                        <m:rPr>
                          <m:nor/>
                        </m:rPr>
                        <a:rPr lang="en-US" sz="1200" b="0" i="0" smtClean="0">
                          <a:latin typeface="Cambria Math" charset="0"/>
                          <a:ea typeface="Cambria Math" charset="0"/>
                          <a:cs typeface="Cambria Math" charset="0"/>
                        </a:rPr>
                        <m:t>index</m:t>
                      </m:r>
                    </m:oMath>
                  </m:oMathPara>
                </a14:m>
                <a:endParaRPr lang="en-US" sz="1200" dirty="0" smtClean="0"/>
              </a:p>
              <a:p>
                <a:endParaRPr lang="en-US" sz="1200" kern="1200" dirty="0" smtClean="0">
                  <a:solidFill>
                    <a:schemeClr val="tx1"/>
                  </a:solidFill>
                  <a:ea typeface="+mn-ea"/>
                  <a:cs typeface="+mn-cs"/>
                </a:endParaRPr>
              </a:p>
              <a:p>
                <a:endParaRPr lang="en-US" dirty="0"/>
              </a:p>
            </p:txBody>
          </p:sp>
        </mc:Choice>
        <mc:Fallback xmlns="">
          <p:sp>
            <p:nvSpPr>
              <p:cNvPr id="3" name="Notes Placeholder 2"/>
              <p:cNvSpPr>
                <a:spLocks noGrp="1"/>
              </p:cNvSpPr>
              <p:nvPr>
                <p:ph type="body" idx="1"/>
              </p:nvPr>
            </p:nvSpPr>
            <p:spPr/>
            <p:txBody>
              <a:bodyPr/>
              <a:lstStyle/>
              <a:p>
                <a:r>
                  <a:rPr lang="en-US" sz="1200" kern="1200" dirty="0" smtClean="0">
                    <a:solidFill>
                      <a:schemeClr val="tx1"/>
                    </a:solidFill>
                    <a:ea typeface="+mn-ea"/>
                    <a:cs typeface="+mn-cs"/>
                  </a:rPr>
                  <a:t>Mention other toolkits similar to </a:t>
                </a:r>
                <a:r>
                  <a:rPr lang="en-US" sz="1200" kern="1200" dirty="0" err="1" smtClean="0">
                    <a:solidFill>
                      <a:schemeClr val="tx1"/>
                    </a:solidFill>
                    <a:ea typeface="+mn-ea"/>
                    <a:cs typeface="+mn-cs"/>
                  </a:rPr>
                  <a:t>keras</a:t>
                </a:r>
                <a:r>
                  <a:rPr lang="en-US" sz="1200" kern="1200" dirty="0" smtClean="0">
                    <a:solidFill>
                      <a:schemeClr val="tx1"/>
                    </a:solidFill>
                    <a:ea typeface="+mn-ea"/>
                    <a:cs typeface="+mn-cs"/>
                  </a:rPr>
                  <a:t>.</a:t>
                </a:r>
              </a:p>
              <a:p>
                <a:endParaRPr lang="en-US" sz="1200" kern="1200" dirty="0" smtClean="0">
                  <a:solidFill>
                    <a:schemeClr val="tx1"/>
                  </a:solidFill>
                  <a:ea typeface="+mn-ea"/>
                  <a:cs typeface="+mn-cs"/>
                </a:endParaRPr>
              </a:p>
              <a:p>
                <a:r>
                  <a:rPr lang="en-US" sz="1200" kern="1200" dirty="0" smtClean="0">
                    <a:solidFill>
                      <a:schemeClr val="tx1"/>
                    </a:solidFill>
                    <a:ea typeface="+mn-ea"/>
                    <a:cs typeface="+mn-cs"/>
                  </a:rPr>
                  <a:t>(</a:t>
                </a:r>
                <a:r>
                  <a:rPr lang="en-US" sz="1200" kern="1200" dirty="0" smtClean="0">
                    <a:solidFill>
                      <a:schemeClr val="tx1"/>
                    </a:solidFill>
                    <a:ea typeface="+mn-ea"/>
                    <a:cs typeface="+mn-cs"/>
                  </a:rPr>
                  <a:t>'Number of indexed terms:', 12725984)</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obj</a:t>
                </a:r>
                <a:r>
                  <a:rPr lang="en-US" sz="1200" kern="1200" dirty="0" smtClean="0">
                    <a:solidFill>
                      <a:schemeClr val="tx1"/>
                    </a:solidFill>
                    <a:ea typeface="+mn-ea"/>
                    <a:cs typeface="+mn-cs"/>
                  </a:rPr>
                  <a:t>): 29467</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subj</a:t>
                </a:r>
                <a:r>
                  <a:rPr lang="en-US" sz="1200" kern="1200" dirty="0" smtClean="0">
                    <a:solidFill>
                      <a:schemeClr val="tx1"/>
                    </a:solidFill>
                    <a:ea typeface="+mn-ea"/>
                    <a:cs typeface="+mn-cs"/>
                  </a:rPr>
                  <a:t>): 7774333</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attr</a:t>
                </a:r>
                <a:r>
                  <a:rPr lang="en-US" sz="1200" kern="1200" dirty="0" smtClean="0">
                    <a:solidFill>
                      <a:schemeClr val="tx1"/>
                    </a:solidFill>
                    <a:ea typeface="+mn-ea"/>
                    <a:cs typeface="+mn-cs"/>
                  </a:rPr>
                  <a:t>): 2542057</a:t>
                </a:r>
              </a:p>
              <a:p>
                <a:r>
                  <a:rPr lang="en-US" sz="1200" kern="1200" dirty="0" smtClean="0">
                    <a:solidFill>
                      <a:schemeClr val="tx1"/>
                    </a:solidFill>
                    <a:ea typeface="+mn-ea"/>
                    <a:cs typeface="+mn-cs"/>
                  </a:rPr>
                  <a:t>('Node-to-Node total index size (number of node-node pairs):', 62096492)</a:t>
                </a:r>
              </a:p>
              <a:p>
                <a:endParaRPr lang="en-US" sz="1200" kern="1200" dirty="0" smtClean="0">
                  <a:solidFill>
                    <a:schemeClr val="tx1"/>
                  </a:solidFill>
                  <a:ea typeface="+mn-ea"/>
                  <a:cs typeface="+mn-cs"/>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1" u="sng" dirty="0" smtClean="0"/>
                  <a:t>Index/Retrieval:</a:t>
                </a:r>
                <a:r>
                  <a:rPr lang="en-US" sz="1200" dirty="0" smtClean="0"/>
                  <a:t> In-memory </a:t>
                </a:r>
                <a:r>
                  <a:rPr lang="en-US" sz="1200" dirty="0" err="1" smtClean="0">
                    <a:latin typeface="Courier New" charset="0"/>
                    <a:ea typeface="Courier New" charset="0"/>
                    <a:cs typeface="Courier New" charset="0"/>
                  </a:rPr>
                  <a:t>dict</a:t>
                </a:r>
                <a:r>
                  <a:rPr lang="en-US" sz="1200" dirty="0" smtClean="0"/>
                  <a:t> objects in </a:t>
                </a:r>
                <a:r>
                  <a:rPr lang="en-US" sz="1200" dirty="0" smtClean="0">
                    <a:latin typeface="Courier New" charset="0"/>
                    <a:ea typeface="Courier New" charset="0"/>
                    <a:cs typeface="Courier New" charset="0"/>
                  </a:rPr>
                  <a:t>python</a:t>
                </a:r>
                <a:r>
                  <a:rPr lang="en-US" sz="1200" dirty="0" smtClean="0"/>
                  <a:t>					         </a:t>
                </a:r>
                <a:r>
                  <a:rPr lang="en-US" sz="1200" b="0" i="0" smtClean="0">
                    <a:latin typeface="Cambria Math" charset="0"/>
                  </a:rPr>
                  <a:t>    </a:t>
                </a:r>
                <a:endParaRPr lang="en-US" sz="1200" b="0" i="0" dirty="0" smtClean="0">
                  <a:latin typeface="Cambria Math" charset="0"/>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0" i="0" smtClean="0">
                    <a:latin typeface="Cambria Math" charset="0"/>
                  </a:rPr>
                  <a:t>12.8M terms, 10.3M nodes, 62M edges </a:t>
                </a:r>
                <a:r>
                  <a:rPr lang="en-US" sz="1200" b="0" i="0" smtClean="0">
                    <a:latin typeface="Cambria Math" charset="0"/>
                    <a:ea typeface="Cambria Math" charset="0"/>
                    <a:cs typeface="Cambria Math" charset="0"/>
                  </a:rPr>
                  <a:t>→18𝐺𝐵 "index"</a:t>
                </a:r>
                <a:endParaRPr lang="en-US" sz="1200" dirty="0" smtClean="0"/>
              </a:p>
              <a:p>
                <a:endParaRPr lang="en-US" sz="1200" kern="1200" dirty="0" smtClean="0">
                  <a:solidFill>
                    <a:schemeClr val="tx1"/>
                  </a:solidFill>
                  <a:ea typeface="+mn-ea"/>
                  <a:cs typeface="+mn-cs"/>
                </a:endParaRPr>
              </a:p>
              <a:p>
                <a:endParaRPr lang="en-US" dirty="0"/>
              </a:p>
            </p:txBody>
          </p:sp>
        </mc:Fallback>
      </mc:AlternateContent>
      <p:sp>
        <p:nvSpPr>
          <p:cNvPr id="4" name="Slide Number Placeholder 3"/>
          <p:cNvSpPr>
            <a:spLocks noGrp="1"/>
          </p:cNvSpPr>
          <p:nvPr>
            <p:ph type="sldNum" sz="quarter" idx="10"/>
          </p:nvPr>
        </p:nvSpPr>
        <p:spPr/>
        <p:txBody>
          <a:bodyPr/>
          <a:lstStyle/>
          <a:p>
            <a:fld id="{1CAFDE82-1FB3-674A-8E26-EAE6672CB7AC}" type="slidenum">
              <a:rPr lang="en-US" smtClean="0"/>
              <a:t>24</a:t>
            </a:fld>
            <a:endParaRPr lang="en-US"/>
          </a:p>
        </p:txBody>
      </p:sp>
    </p:spTree>
    <p:extLst>
      <p:ext uri="{BB962C8B-B14F-4D97-AF65-F5344CB8AC3E}">
        <p14:creationId xmlns:p14="http://schemas.microsoft.com/office/powerpoint/2010/main" val="1318141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kern="1200" dirty="0" smtClean="0">
                    <a:solidFill>
                      <a:schemeClr val="tx1"/>
                    </a:solidFill>
                    <a:ea typeface="+mn-ea"/>
                    <a:cs typeface="+mn-cs"/>
                  </a:rPr>
                  <a:t>Mention other toolkits similar to </a:t>
                </a:r>
                <a:r>
                  <a:rPr lang="en-US" sz="1200" kern="1200" dirty="0" err="1" smtClean="0">
                    <a:solidFill>
                      <a:schemeClr val="tx1"/>
                    </a:solidFill>
                    <a:ea typeface="+mn-ea"/>
                    <a:cs typeface="+mn-cs"/>
                  </a:rPr>
                  <a:t>keras</a:t>
                </a:r>
                <a:r>
                  <a:rPr lang="en-US" sz="1200" kern="1200" dirty="0" smtClean="0">
                    <a:solidFill>
                      <a:schemeClr val="tx1"/>
                    </a:solidFill>
                    <a:ea typeface="+mn-ea"/>
                    <a:cs typeface="+mn-cs"/>
                  </a:rPr>
                  <a:t>.</a:t>
                </a:r>
              </a:p>
              <a:p>
                <a:endParaRPr lang="en-US" sz="1200" kern="1200" dirty="0" smtClean="0">
                  <a:solidFill>
                    <a:schemeClr val="tx1"/>
                  </a:solidFill>
                  <a:ea typeface="+mn-ea"/>
                  <a:cs typeface="+mn-cs"/>
                </a:endParaRPr>
              </a:p>
              <a:p>
                <a:r>
                  <a:rPr lang="en-US" sz="1200" kern="1200" dirty="0" smtClean="0">
                    <a:solidFill>
                      <a:schemeClr val="tx1"/>
                    </a:solidFill>
                    <a:ea typeface="+mn-ea"/>
                    <a:cs typeface="+mn-cs"/>
                  </a:rPr>
                  <a:t>('Number of indexed terms:', 12725984)</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obj</a:t>
                </a:r>
                <a:r>
                  <a:rPr lang="en-US" sz="1200" kern="1200" dirty="0" smtClean="0">
                    <a:solidFill>
                      <a:schemeClr val="tx1"/>
                    </a:solidFill>
                    <a:ea typeface="+mn-ea"/>
                    <a:cs typeface="+mn-cs"/>
                  </a:rPr>
                  <a:t>): 29467</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subj</a:t>
                </a:r>
                <a:r>
                  <a:rPr lang="en-US" sz="1200" kern="1200" dirty="0" smtClean="0">
                    <a:solidFill>
                      <a:schemeClr val="tx1"/>
                    </a:solidFill>
                    <a:ea typeface="+mn-ea"/>
                    <a:cs typeface="+mn-cs"/>
                  </a:rPr>
                  <a:t>): 7774333</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attr</a:t>
                </a:r>
                <a:r>
                  <a:rPr lang="en-US" sz="1200" kern="1200" dirty="0" smtClean="0">
                    <a:solidFill>
                      <a:schemeClr val="tx1"/>
                    </a:solidFill>
                    <a:ea typeface="+mn-ea"/>
                    <a:cs typeface="+mn-cs"/>
                  </a:rPr>
                  <a:t>): 2542057</a:t>
                </a:r>
              </a:p>
              <a:p>
                <a:r>
                  <a:rPr lang="en-US" sz="1200" kern="1200" dirty="0" smtClean="0">
                    <a:solidFill>
                      <a:schemeClr val="tx1"/>
                    </a:solidFill>
                    <a:ea typeface="+mn-ea"/>
                    <a:cs typeface="+mn-cs"/>
                  </a:rPr>
                  <a:t>('Node-to-Node total index size (number of node-node pairs):', 62096492)</a:t>
                </a:r>
              </a:p>
              <a:p>
                <a:endParaRPr lang="en-US" sz="1200" kern="1200" dirty="0" smtClean="0">
                  <a:solidFill>
                    <a:schemeClr val="tx1"/>
                  </a:solidFill>
                  <a:ea typeface="+mn-ea"/>
                  <a:cs typeface="+mn-cs"/>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1" u="sng" dirty="0" smtClean="0"/>
                  <a:t>Index/Retrieval:</a:t>
                </a:r>
                <a:r>
                  <a:rPr lang="en-US" sz="1200" dirty="0" smtClean="0"/>
                  <a:t> In-memory </a:t>
                </a:r>
                <a:r>
                  <a:rPr lang="en-US" sz="1200" dirty="0" err="1" smtClean="0">
                    <a:latin typeface="Courier New" charset="0"/>
                    <a:ea typeface="Courier New" charset="0"/>
                    <a:cs typeface="Courier New" charset="0"/>
                  </a:rPr>
                  <a:t>dict</a:t>
                </a:r>
                <a:r>
                  <a:rPr lang="en-US" sz="1200" dirty="0" smtClean="0"/>
                  <a:t> objects in </a:t>
                </a:r>
                <a:r>
                  <a:rPr lang="en-US" sz="1200" dirty="0" smtClean="0">
                    <a:latin typeface="Courier New" charset="0"/>
                    <a:ea typeface="Courier New" charset="0"/>
                    <a:cs typeface="Courier New" charset="0"/>
                  </a:rPr>
                  <a:t>python</a:t>
                </a:r>
                <a:r>
                  <a:rPr lang="en-US" sz="1200" dirty="0" smtClean="0"/>
                  <a:t>					         </a:t>
                </a:r>
                <a14:m>
                  <m:oMath xmlns:m="http://schemas.openxmlformats.org/officeDocument/2006/math">
                    <m:r>
                      <a:rPr lang="en-US" sz="1200" b="0" i="0" smtClean="0">
                        <a:latin typeface="Cambria Math" charset="0"/>
                      </a:rPr>
                      <m:t>    </m:t>
                    </m:r>
                  </m:oMath>
                </a14:m>
                <a:endParaRPr lang="en-US" sz="1200" b="0" i="0" dirty="0" smtClean="0">
                  <a:latin typeface="Cambria Math" charset="0"/>
                </a:endParaRPr>
              </a:p>
              <a:p>
                <a:pPr marL="0" marR="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b="0" i="0" smtClean="0">
                          <a:latin typeface="Cambria Math" charset="0"/>
                        </a:rPr>
                        <m:t>12.8</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terms</m:t>
                      </m:r>
                      <m:r>
                        <a:rPr lang="en-US" sz="1200" b="0" i="0" smtClean="0">
                          <a:latin typeface="Cambria Math" charset="0"/>
                        </a:rPr>
                        <m:t>, 10.3</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nodes</m:t>
                      </m:r>
                      <m:r>
                        <a:rPr lang="en-US" sz="1200" b="0" i="0" smtClean="0">
                          <a:latin typeface="Cambria Math" charset="0"/>
                        </a:rPr>
                        <m:t>, 62</m:t>
                      </m:r>
                      <m:r>
                        <m:rPr>
                          <m:sty m:val="p"/>
                        </m:rPr>
                        <a:rPr lang="en-US" sz="1200" b="0" i="0" smtClean="0">
                          <a:latin typeface="Cambria Math" charset="0"/>
                        </a:rPr>
                        <m:t>M</m:t>
                      </m:r>
                      <m:r>
                        <a:rPr lang="en-US" sz="1200" b="0" i="0" smtClean="0">
                          <a:latin typeface="Cambria Math" charset="0"/>
                        </a:rPr>
                        <m:t> </m:t>
                      </m:r>
                      <m:r>
                        <m:rPr>
                          <m:sty m:val="p"/>
                        </m:rPr>
                        <a:rPr lang="en-US" sz="1200" b="0" i="0" smtClean="0">
                          <a:latin typeface="Cambria Math" charset="0"/>
                        </a:rPr>
                        <m:t>edges</m:t>
                      </m:r>
                      <m:r>
                        <a:rPr lang="en-US" sz="1200" b="0" i="0" smtClean="0">
                          <a:latin typeface="Cambria Math" charset="0"/>
                        </a:rPr>
                        <m:t> </m:t>
                      </m:r>
                      <m:r>
                        <a:rPr lang="en-US" sz="1200" b="0" i="1" smtClean="0">
                          <a:latin typeface="Cambria Math" charset="0"/>
                          <a:ea typeface="Cambria Math" charset="0"/>
                          <a:cs typeface="Cambria Math" charset="0"/>
                        </a:rPr>
                        <m:t>→18</m:t>
                      </m:r>
                      <m:r>
                        <a:rPr lang="en-US" sz="1200" b="0" i="1" smtClean="0">
                          <a:latin typeface="Cambria Math" charset="0"/>
                          <a:ea typeface="Cambria Math" charset="0"/>
                          <a:cs typeface="Cambria Math" charset="0"/>
                        </a:rPr>
                        <m:t>𝐺𝐵</m:t>
                      </m:r>
                      <m:r>
                        <a:rPr lang="en-US" sz="1200" b="0" i="1" smtClean="0">
                          <a:latin typeface="Cambria Math" charset="0"/>
                          <a:ea typeface="Cambria Math" charset="0"/>
                          <a:cs typeface="Cambria Math" charset="0"/>
                        </a:rPr>
                        <m:t> </m:t>
                      </m:r>
                      <m:r>
                        <m:rPr>
                          <m:nor/>
                        </m:rPr>
                        <a:rPr lang="en-US" sz="1200" b="0" i="0" smtClean="0">
                          <a:latin typeface="Cambria Math" charset="0"/>
                          <a:ea typeface="Cambria Math" charset="0"/>
                          <a:cs typeface="Cambria Math" charset="0"/>
                        </a:rPr>
                        <m:t>index</m:t>
                      </m:r>
                    </m:oMath>
                  </m:oMathPara>
                </a14:m>
                <a:endParaRPr lang="en-US" sz="1200" dirty="0" smtClean="0"/>
              </a:p>
              <a:p>
                <a:endParaRPr lang="en-US" sz="1200" kern="1200" dirty="0" smtClean="0">
                  <a:solidFill>
                    <a:schemeClr val="tx1"/>
                  </a:solidFill>
                  <a:ea typeface="+mn-ea"/>
                  <a:cs typeface="+mn-cs"/>
                </a:endParaRPr>
              </a:p>
              <a:p>
                <a:endParaRPr lang="en-US" dirty="0"/>
              </a:p>
            </p:txBody>
          </p:sp>
        </mc:Choice>
        <mc:Fallback xmlns="">
          <p:sp>
            <p:nvSpPr>
              <p:cNvPr id="3" name="Notes Placeholder 2"/>
              <p:cNvSpPr>
                <a:spLocks noGrp="1"/>
              </p:cNvSpPr>
              <p:nvPr>
                <p:ph type="body" idx="1"/>
              </p:nvPr>
            </p:nvSpPr>
            <p:spPr/>
            <p:txBody>
              <a:bodyPr/>
              <a:lstStyle/>
              <a:p>
                <a:r>
                  <a:rPr lang="en-US" sz="1200" kern="1200" dirty="0" smtClean="0">
                    <a:solidFill>
                      <a:schemeClr val="tx1"/>
                    </a:solidFill>
                    <a:ea typeface="+mn-ea"/>
                    <a:cs typeface="+mn-cs"/>
                  </a:rPr>
                  <a:t>Mention other toolkits similar to </a:t>
                </a:r>
                <a:r>
                  <a:rPr lang="en-US" sz="1200" kern="1200" dirty="0" err="1" smtClean="0">
                    <a:solidFill>
                      <a:schemeClr val="tx1"/>
                    </a:solidFill>
                    <a:ea typeface="+mn-ea"/>
                    <a:cs typeface="+mn-cs"/>
                  </a:rPr>
                  <a:t>keras</a:t>
                </a:r>
                <a:r>
                  <a:rPr lang="en-US" sz="1200" kern="1200" dirty="0" smtClean="0">
                    <a:solidFill>
                      <a:schemeClr val="tx1"/>
                    </a:solidFill>
                    <a:ea typeface="+mn-ea"/>
                    <a:cs typeface="+mn-cs"/>
                  </a:rPr>
                  <a:t>.</a:t>
                </a:r>
              </a:p>
              <a:p>
                <a:endParaRPr lang="en-US" sz="1200" kern="1200" dirty="0" smtClean="0">
                  <a:solidFill>
                    <a:schemeClr val="tx1"/>
                  </a:solidFill>
                  <a:ea typeface="+mn-ea"/>
                  <a:cs typeface="+mn-cs"/>
                </a:endParaRPr>
              </a:p>
              <a:p>
                <a:r>
                  <a:rPr lang="en-US" sz="1200" kern="1200" dirty="0" smtClean="0">
                    <a:solidFill>
                      <a:schemeClr val="tx1"/>
                    </a:solidFill>
                    <a:ea typeface="+mn-ea"/>
                    <a:cs typeface="+mn-cs"/>
                  </a:rPr>
                  <a:t>(</a:t>
                </a:r>
                <a:r>
                  <a:rPr lang="en-US" sz="1200" kern="1200" dirty="0" smtClean="0">
                    <a:solidFill>
                      <a:schemeClr val="tx1"/>
                    </a:solidFill>
                    <a:ea typeface="+mn-ea"/>
                    <a:cs typeface="+mn-cs"/>
                  </a:rPr>
                  <a:t>'Number of indexed terms:', 12725984)</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obj</a:t>
                </a:r>
                <a:r>
                  <a:rPr lang="en-US" sz="1200" kern="1200" dirty="0" smtClean="0">
                    <a:solidFill>
                      <a:schemeClr val="tx1"/>
                    </a:solidFill>
                    <a:ea typeface="+mn-ea"/>
                    <a:cs typeface="+mn-cs"/>
                  </a:rPr>
                  <a:t>): 29467</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subj</a:t>
                </a:r>
                <a:r>
                  <a:rPr lang="en-US" sz="1200" kern="1200" dirty="0" smtClean="0">
                    <a:solidFill>
                      <a:schemeClr val="tx1"/>
                    </a:solidFill>
                    <a:ea typeface="+mn-ea"/>
                    <a:cs typeface="+mn-cs"/>
                  </a:rPr>
                  <a:t>): 7774333</a:t>
                </a:r>
              </a:p>
              <a:p>
                <a:r>
                  <a:rPr lang="en-US" sz="1200" kern="1200" dirty="0" smtClean="0">
                    <a:solidFill>
                      <a:schemeClr val="tx1"/>
                    </a:solidFill>
                    <a:ea typeface="+mn-ea"/>
                    <a:cs typeface="+mn-cs"/>
                  </a:rPr>
                  <a:t>Number of nodes in node-to-node index (key=</a:t>
                </a:r>
                <a:r>
                  <a:rPr lang="en-US" sz="1200" kern="1200" dirty="0" err="1" smtClean="0">
                    <a:solidFill>
                      <a:schemeClr val="tx1"/>
                    </a:solidFill>
                    <a:ea typeface="+mn-ea"/>
                    <a:cs typeface="+mn-cs"/>
                  </a:rPr>
                  <a:t>attr</a:t>
                </a:r>
                <a:r>
                  <a:rPr lang="en-US" sz="1200" kern="1200" dirty="0" smtClean="0">
                    <a:solidFill>
                      <a:schemeClr val="tx1"/>
                    </a:solidFill>
                    <a:ea typeface="+mn-ea"/>
                    <a:cs typeface="+mn-cs"/>
                  </a:rPr>
                  <a:t>): 2542057</a:t>
                </a:r>
              </a:p>
              <a:p>
                <a:r>
                  <a:rPr lang="en-US" sz="1200" kern="1200" dirty="0" smtClean="0">
                    <a:solidFill>
                      <a:schemeClr val="tx1"/>
                    </a:solidFill>
                    <a:ea typeface="+mn-ea"/>
                    <a:cs typeface="+mn-cs"/>
                  </a:rPr>
                  <a:t>('Node-to-Node total index size (number of node-node pairs):', 62096492)</a:t>
                </a:r>
              </a:p>
              <a:p>
                <a:endParaRPr lang="en-US" sz="1200" kern="1200" dirty="0" smtClean="0">
                  <a:solidFill>
                    <a:schemeClr val="tx1"/>
                  </a:solidFill>
                  <a:ea typeface="+mn-ea"/>
                  <a:cs typeface="+mn-cs"/>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1" u="sng" dirty="0" smtClean="0"/>
                  <a:t>Index/Retrieval:</a:t>
                </a:r>
                <a:r>
                  <a:rPr lang="en-US" sz="1200" dirty="0" smtClean="0"/>
                  <a:t> In-memory </a:t>
                </a:r>
                <a:r>
                  <a:rPr lang="en-US" sz="1200" dirty="0" err="1" smtClean="0">
                    <a:latin typeface="Courier New" charset="0"/>
                    <a:ea typeface="Courier New" charset="0"/>
                    <a:cs typeface="Courier New" charset="0"/>
                  </a:rPr>
                  <a:t>dict</a:t>
                </a:r>
                <a:r>
                  <a:rPr lang="en-US" sz="1200" dirty="0" smtClean="0"/>
                  <a:t> objects in </a:t>
                </a:r>
                <a:r>
                  <a:rPr lang="en-US" sz="1200" dirty="0" smtClean="0">
                    <a:latin typeface="Courier New" charset="0"/>
                    <a:ea typeface="Courier New" charset="0"/>
                    <a:cs typeface="Courier New" charset="0"/>
                  </a:rPr>
                  <a:t>python</a:t>
                </a:r>
                <a:r>
                  <a:rPr lang="en-US" sz="1200" dirty="0" smtClean="0"/>
                  <a:t>					         </a:t>
                </a:r>
                <a:r>
                  <a:rPr lang="en-US" sz="1200" b="0" i="0" smtClean="0">
                    <a:latin typeface="Cambria Math" charset="0"/>
                  </a:rPr>
                  <a:t>    </a:t>
                </a:r>
                <a:endParaRPr lang="en-US" sz="1200" b="0" i="0" dirty="0" smtClean="0">
                  <a:latin typeface="Cambria Math" charset="0"/>
                </a:endParaRPr>
              </a:p>
              <a:p>
                <a:pPr marL="0" marR="0" indent="0" algn="l" defTabSz="914377" rtl="0" eaLnBrk="1" fontAlgn="auto" latinLnBrk="0" hangingPunct="1">
                  <a:lnSpc>
                    <a:spcPct val="100000"/>
                  </a:lnSpc>
                  <a:spcBef>
                    <a:spcPts val="0"/>
                  </a:spcBef>
                  <a:spcAft>
                    <a:spcPts val="0"/>
                  </a:spcAft>
                  <a:buClrTx/>
                  <a:buSzTx/>
                  <a:buFontTx/>
                  <a:buNone/>
                  <a:tabLst/>
                  <a:defRPr/>
                </a:pPr>
                <a:r>
                  <a:rPr lang="en-US" sz="1200" b="0" i="0" smtClean="0">
                    <a:latin typeface="Cambria Math" charset="0"/>
                  </a:rPr>
                  <a:t>12.8M terms, 10.3M nodes, 62M edges </a:t>
                </a:r>
                <a:r>
                  <a:rPr lang="en-US" sz="1200" b="0" i="0" smtClean="0">
                    <a:latin typeface="Cambria Math" charset="0"/>
                    <a:ea typeface="Cambria Math" charset="0"/>
                    <a:cs typeface="Cambria Math" charset="0"/>
                  </a:rPr>
                  <a:t>→18𝐺𝐵 "index"</a:t>
                </a:r>
                <a:endParaRPr lang="en-US" sz="1200" dirty="0" smtClean="0"/>
              </a:p>
              <a:p>
                <a:endParaRPr lang="en-US" sz="1200" kern="1200" dirty="0" smtClean="0">
                  <a:solidFill>
                    <a:schemeClr val="tx1"/>
                  </a:solidFill>
                  <a:ea typeface="+mn-ea"/>
                  <a:cs typeface="+mn-cs"/>
                </a:endParaRPr>
              </a:p>
              <a:p>
                <a:endParaRPr lang="en-US" dirty="0"/>
              </a:p>
            </p:txBody>
          </p:sp>
        </mc:Fallback>
      </mc:AlternateContent>
      <p:sp>
        <p:nvSpPr>
          <p:cNvPr id="4" name="Slide Number Placeholder 3"/>
          <p:cNvSpPr>
            <a:spLocks noGrp="1"/>
          </p:cNvSpPr>
          <p:nvPr>
            <p:ph type="sldNum" sz="quarter" idx="10"/>
          </p:nvPr>
        </p:nvSpPr>
        <p:spPr/>
        <p:txBody>
          <a:bodyPr/>
          <a:lstStyle/>
          <a:p>
            <a:fld id="{1CAFDE82-1FB3-674A-8E26-EAE6672CB7AC}" type="slidenum">
              <a:rPr lang="en-US" smtClean="0"/>
              <a:t>25</a:t>
            </a:fld>
            <a:endParaRPr lang="en-US"/>
          </a:p>
        </p:txBody>
      </p:sp>
    </p:spTree>
    <p:extLst>
      <p:ext uri="{BB962C8B-B14F-4D97-AF65-F5344CB8AC3E}">
        <p14:creationId xmlns:p14="http://schemas.microsoft.com/office/powerpoint/2010/main" val="593443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Row1=We do not whether answer is correct</a:t>
            </a:r>
          </a:p>
          <a:p>
            <a:r>
              <a:rPr lang="en-US" baseline="0" dirty="0" smtClean="0"/>
              <a:t>Row2=missing from KG OR not answerable OR SR error</a:t>
            </a:r>
          </a:p>
          <a:p>
            <a:r>
              <a:rPr lang="en-US" baseline="0" dirty="0" smtClean="0"/>
              <a:t>Row3=None answerable / nonsense</a:t>
            </a:r>
          </a:p>
          <a:p>
            <a:endParaRPr lang="en-US" baseline="0" dirty="0" smtClean="0"/>
          </a:p>
          <a:p>
            <a:r>
              <a:rPr lang="en-US" baseline="0" dirty="0" smtClean="0"/>
              <a:t>I scraped some question-like VREX utterances and ran our approach on it: </a:t>
            </a:r>
          </a:p>
          <a:p>
            <a:r>
              <a:rPr lang="en-US" baseline="0" dirty="0" smtClean="0"/>
              <a:t>Retrieve “How old X”? And clean up based on … R</a:t>
            </a:r>
            <a:r>
              <a:rPr lang="en-US" baseline="0" dirty="0" smtClean="0">
                <a:sym typeface="Wingdings"/>
              </a:rPr>
              <a:t>eport findings …</a:t>
            </a:r>
          </a:p>
          <a:p>
            <a:r>
              <a:rPr lang="en-US" baseline="0" dirty="0" smtClean="0">
                <a:sym typeface="Wingdings"/>
              </a:rPr>
              <a:t>It is unclear how to separate these questions from the millions of utterances. Suggest action plan.</a:t>
            </a:r>
          </a:p>
          <a:p>
            <a:r>
              <a:rPr lang="en-US" baseline="0" dirty="0" smtClean="0">
                <a:sym typeface="Wingdings"/>
              </a:rPr>
              <a:t>e.g., Take sample of N VREX logs. Find % that was answered by Wolfram, % not answered, % answered w/o Wolfram. Run all using our system. Find </a:t>
            </a:r>
          </a:p>
          <a:p>
            <a:r>
              <a:rPr lang="en-US" baseline="0" dirty="0" err="1" smtClean="0">
                <a:sym typeface="Wingdings"/>
              </a:rPr>
              <a:t>Pr</a:t>
            </a:r>
            <a:r>
              <a:rPr lang="en-US" baseline="0" dirty="0" smtClean="0">
                <a:sym typeface="Wingdings"/>
              </a:rPr>
              <a:t>(we answer | Wolfram answers)</a:t>
            </a:r>
          </a:p>
          <a:p>
            <a:r>
              <a:rPr lang="en-US" dirty="0" err="1" smtClean="0"/>
              <a:t>Pr</a:t>
            </a:r>
            <a:r>
              <a:rPr lang="en-US" dirty="0" smtClean="0"/>
              <a:t>(we</a:t>
            </a:r>
            <a:r>
              <a:rPr lang="en-US" baseline="0" dirty="0" smtClean="0"/>
              <a:t> fail to</a:t>
            </a:r>
            <a:r>
              <a:rPr lang="en-US" dirty="0" smtClean="0"/>
              <a:t> answer | Wolfram answers)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answer | Wolfram fails to answer)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fail</a:t>
            </a:r>
            <a:r>
              <a:rPr lang="en-US" baseline="0" dirty="0" smtClean="0"/>
              <a:t> to </a:t>
            </a:r>
            <a:r>
              <a:rPr lang="en-US" dirty="0" smtClean="0"/>
              <a:t>answer | Wolfram fails to answer)</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a:t>
            </a:r>
            <a:r>
              <a:rPr lang="en-US" baseline="0" dirty="0" smtClean="0"/>
              <a:t> </a:t>
            </a:r>
            <a:r>
              <a:rPr lang="en-US" dirty="0" smtClean="0"/>
              <a:t>answer | not</a:t>
            </a:r>
            <a:r>
              <a:rPr lang="en-US" baseline="0" dirty="0" smtClean="0"/>
              <a:t> answered</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fail</a:t>
            </a:r>
            <a:r>
              <a:rPr lang="en-US" baseline="0" dirty="0" smtClean="0"/>
              <a:t> to </a:t>
            </a:r>
            <a:r>
              <a:rPr lang="en-US" dirty="0" smtClean="0"/>
              <a:t>answer | not</a:t>
            </a:r>
            <a:r>
              <a:rPr lang="en-US" baseline="0" dirty="0" smtClean="0"/>
              <a:t> answered</a:t>
            </a:r>
            <a:r>
              <a:rPr lang="en-US" dirty="0" smtClean="0"/>
              <a:t>)</a:t>
            </a:r>
          </a:p>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26</a:t>
            </a:fld>
            <a:endParaRPr lang="en-US"/>
          </a:p>
        </p:txBody>
      </p:sp>
    </p:spTree>
    <p:extLst>
      <p:ext uri="{BB962C8B-B14F-4D97-AF65-F5344CB8AC3E}">
        <p14:creationId xmlns:p14="http://schemas.microsoft.com/office/powerpoint/2010/main" val="971899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Finally, I’d like to emphasize that deep learning can be practical. We see more and more companies deploying deep learning models for various products. In our case, we were able to simplify our model to the extent that it could run in real time, scale up to millions of devices, without giving up the benefits of deep learning. As a result, our customers will be able to ask their TVs about entertainment trivia without leaving their couches. </a:t>
            </a:r>
            <a:r>
              <a:rPr lang="en-US" baseline="0" dirty="0" smtClean="0">
                <a:sym typeface="Wingdings"/>
              </a:rPr>
              <a:t> Thanks!</a:t>
            </a:r>
            <a:endParaRPr lang="en-US" dirty="0"/>
          </a:p>
        </p:txBody>
      </p:sp>
      <p:sp>
        <p:nvSpPr>
          <p:cNvPr id="4" name="Slide Number Placeholder 3"/>
          <p:cNvSpPr>
            <a:spLocks noGrp="1"/>
          </p:cNvSpPr>
          <p:nvPr>
            <p:ph type="sldNum" sz="quarter" idx="10"/>
          </p:nvPr>
        </p:nvSpPr>
        <p:spPr/>
        <p:txBody>
          <a:bodyPr/>
          <a:lstStyle/>
          <a:p>
            <a:fld id="{1CAFDE82-1FB3-674A-8E26-EAE6672CB7AC}" type="slidenum">
              <a:rPr lang="en-US" smtClean="0"/>
              <a:t>27</a:t>
            </a:fld>
            <a:endParaRPr lang="en-US"/>
          </a:p>
        </p:txBody>
      </p:sp>
    </p:spTree>
    <p:extLst>
      <p:ext uri="{BB962C8B-B14F-4D97-AF65-F5344CB8AC3E}">
        <p14:creationId xmlns:p14="http://schemas.microsoft.com/office/powerpoint/2010/main" val="663734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30</a:t>
            </a:fld>
            <a:endParaRPr lang="en-US"/>
          </a:p>
        </p:txBody>
      </p:sp>
    </p:spTree>
    <p:extLst>
      <p:ext uri="{BB962C8B-B14F-4D97-AF65-F5344CB8AC3E}">
        <p14:creationId xmlns:p14="http://schemas.microsoft.com/office/powerpoint/2010/main" val="1983228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r>
              <a:rPr lang="en-US" b="1" u="sng" dirty="0" smtClean="0">
                <a:solidFill>
                  <a:schemeClr val="tx1"/>
                </a:solidFill>
              </a:rPr>
              <a:t>Drop-out:</a:t>
            </a:r>
            <a:r>
              <a:rPr lang="en-US" dirty="0" smtClean="0">
                <a:solidFill>
                  <a:schemeClr val="tx1"/>
                </a:solidFill>
              </a:rPr>
              <a:t> avoids over-fitting by randomly removing dimensions.</a:t>
            </a:r>
          </a:p>
          <a:p>
            <a:endParaRPr lang="en-US" b="1" dirty="0" smtClean="0">
              <a:solidFill>
                <a:schemeClr val="tx1"/>
              </a:solidFill>
            </a:endParaRPr>
          </a:p>
        </p:txBody>
      </p:sp>
      <p:sp>
        <p:nvSpPr>
          <p:cNvPr id="4" name="Slide Number Placeholder 3"/>
          <p:cNvSpPr>
            <a:spLocks noGrp="1"/>
          </p:cNvSpPr>
          <p:nvPr>
            <p:ph type="sldNum" sz="quarter" idx="10"/>
          </p:nvPr>
        </p:nvSpPr>
        <p:spPr/>
        <p:txBody>
          <a:bodyPr/>
          <a:lstStyle/>
          <a:p>
            <a:fld id="{0BDB5170-0284-1B4B-A217-D8C88F03E673}" type="slidenum">
              <a:rPr lang="en-US" smtClean="0"/>
              <a:t>31</a:t>
            </a:fld>
            <a:endParaRPr lang="en-US"/>
          </a:p>
        </p:txBody>
      </p:sp>
    </p:spTree>
    <p:extLst>
      <p:ext uri="{BB962C8B-B14F-4D97-AF65-F5344CB8AC3E}">
        <p14:creationId xmlns:p14="http://schemas.microsoft.com/office/powerpoint/2010/main" val="67874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u="sng" dirty="0" smtClean="0">
                <a:solidFill>
                  <a:schemeClr val="tx1"/>
                </a:solidFill>
              </a:rPr>
              <a:t>Purpose</a:t>
            </a:r>
            <a:r>
              <a:rPr lang="en-US" b="1" u="sng" baseline="0" dirty="0" smtClean="0">
                <a:solidFill>
                  <a:schemeClr val="tx1"/>
                </a:solidFill>
              </a:rPr>
              <a:t> of well-trained </a:t>
            </a:r>
            <a:r>
              <a:rPr lang="en-US" b="1" u="sng" baseline="0" dirty="0" err="1" smtClean="0">
                <a:solidFill>
                  <a:schemeClr val="tx1"/>
                </a:solidFill>
              </a:rPr>
              <a:t>embeddings</a:t>
            </a:r>
            <a:r>
              <a:rPr lang="en-US" b="1" u="sng" baseline="0" dirty="0" smtClean="0">
                <a:solidFill>
                  <a:schemeClr val="tx1"/>
                </a:solidFill>
              </a:rPr>
              <a:t>: similar words appear closer to each other in embedding space. However, this does not help unless RNN shows the right amount of leniency.</a:t>
            </a: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r>
              <a:rPr lang="en-US" b="1" u="sng" dirty="0" smtClean="0">
                <a:solidFill>
                  <a:schemeClr val="tx1"/>
                </a:solidFill>
              </a:rPr>
              <a:t>Drop-out:</a:t>
            </a:r>
            <a:r>
              <a:rPr lang="en-US" dirty="0" smtClean="0">
                <a:solidFill>
                  <a:schemeClr val="tx1"/>
                </a:solidFill>
              </a:rPr>
              <a:t> avoids over-fitting by randomly removing dimensions.</a:t>
            </a:r>
          </a:p>
          <a:p>
            <a:endParaRPr lang="en-US" b="1" dirty="0" smtClean="0">
              <a:solidFill>
                <a:schemeClr val="tx1"/>
              </a:solidFill>
            </a:endParaRPr>
          </a:p>
        </p:txBody>
      </p:sp>
      <p:sp>
        <p:nvSpPr>
          <p:cNvPr id="4" name="Slide Number Placeholder 3"/>
          <p:cNvSpPr>
            <a:spLocks noGrp="1"/>
          </p:cNvSpPr>
          <p:nvPr>
            <p:ph type="sldNum" sz="quarter" idx="10"/>
          </p:nvPr>
        </p:nvSpPr>
        <p:spPr/>
        <p:txBody>
          <a:bodyPr/>
          <a:lstStyle/>
          <a:p>
            <a:fld id="{0BDB5170-0284-1B4B-A217-D8C88F03E673}" type="slidenum">
              <a:rPr lang="en-US" smtClean="0"/>
              <a:t>32</a:t>
            </a:fld>
            <a:endParaRPr lang="en-US"/>
          </a:p>
        </p:txBody>
      </p:sp>
    </p:spTree>
    <p:extLst>
      <p:ext uri="{BB962C8B-B14F-4D97-AF65-F5344CB8AC3E}">
        <p14:creationId xmlns:p14="http://schemas.microsoft.com/office/powerpoint/2010/main" val="437116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pPr marL="285750" indent="-285750">
              <a:buFont typeface="Arial"/>
              <a:buChar char="•"/>
            </a:pPr>
            <a:endParaRPr lang="en-US" b="1" u="sng" dirty="0" smtClean="0">
              <a:solidFill>
                <a:schemeClr val="tx1"/>
              </a:solidFill>
            </a:endParaRPr>
          </a:p>
          <a:p>
            <a:r>
              <a:rPr lang="en-US" b="1" u="sng" dirty="0" smtClean="0">
                <a:solidFill>
                  <a:schemeClr val="tx1"/>
                </a:solidFill>
              </a:rPr>
              <a:t>Drop-out:</a:t>
            </a:r>
            <a:r>
              <a:rPr lang="en-US" dirty="0" smtClean="0">
                <a:solidFill>
                  <a:schemeClr val="tx1"/>
                </a:solidFill>
              </a:rPr>
              <a:t> avoids over-fitting by randomly removing dimensions.</a:t>
            </a:r>
          </a:p>
          <a:p>
            <a:endParaRPr lang="en-US" b="1" dirty="0" smtClean="0">
              <a:solidFill>
                <a:schemeClr val="tx1"/>
              </a:solidFill>
            </a:endParaRPr>
          </a:p>
        </p:txBody>
      </p:sp>
      <p:sp>
        <p:nvSpPr>
          <p:cNvPr id="4" name="Slide Number Placeholder 3"/>
          <p:cNvSpPr>
            <a:spLocks noGrp="1"/>
          </p:cNvSpPr>
          <p:nvPr>
            <p:ph type="sldNum" sz="quarter" idx="10"/>
          </p:nvPr>
        </p:nvSpPr>
        <p:spPr/>
        <p:txBody>
          <a:bodyPr/>
          <a:lstStyle/>
          <a:p>
            <a:fld id="{0BDB5170-0284-1B4B-A217-D8C88F03E673}" type="slidenum">
              <a:rPr lang="en-US" smtClean="0"/>
              <a:t>33</a:t>
            </a:fld>
            <a:endParaRPr lang="en-US"/>
          </a:p>
        </p:txBody>
      </p:sp>
    </p:spTree>
    <p:extLst>
      <p:ext uri="{BB962C8B-B14F-4D97-AF65-F5344CB8AC3E}">
        <p14:creationId xmlns:p14="http://schemas.microsoft.com/office/powerpoint/2010/main" val="1176911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Issues</a:t>
            </a:r>
            <a:r>
              <a:rPr lang="en-US" baseline="0" dirty="0" smtClean="0"/>
              <a:t> with using KG for training the model:</a:t>
            </a:r>
          </a:p>
          <a:p>
            <a:pPr marL="228600" indent="-228600">
              <a:buAutoNum type="arabicPeriod"/>
            </a:pPr>
            <a:r>
              <a:rPr lang="en-US" baseline="0" dirty="0" err="1" smtClean="0"/>
              <a:t>Overfitting</a:t>
            </a:r>
            <a:r>
              <a:rPr lang="en-US" baseline="0" dirty="0" smtClean="0"/>
              <a:t> to the knowledge graph (i.e., trained model performs badly on questions for which answers are in a different KG): this is actually fine since we do not need to generalize to other knowledge graphs.</a:t>
            </a:r>
          </a:p>
          <a:p>
            <a:pPr marL="228600" indent="-228600">
              <a:buAutoNum type="arabicPeriod"/>
            </a:pPr>
            <a:r>
              <a:rPr lang="en-US" baseline="0" dirty="0" err="1" smtClean="0"/>
              <a:t>Overfitting</a:t>
            </a:r>
            <a:r>
              <a:rPr lang="en-US" baseline="0" dirty="0" smtClean="0"/>
              <a:t> of model to training questions (i.e., trained model performs badly on unseen questions about this KG): we need to be careful about this, and I’ll talk about several remedies.</a:t>
            </a:r>
            <a:endParaRPr lang="en-US" dirty="0"/>
          </a:p>
        </p:txBody>
      </p:sp>
      <p:sp>
        <p:nvSpPr>
          <p:cNvPr id="4" name="Slide Number Placeholder 3"/>
          <p:cNvSpPr>
            <a:spLocks noGrp="1"/>
          </p:cNvSpPr>
          <p:nvPr>
            <p:ph type="sldNum" sz="quarter" idx="10"/>
          </p:nvPr>
        </p:nvSpPr>
        <p:spPr/>
        <p:txBody>
          <a:bodyPr/>
          <a:lstStyle/>
          <a:p>
            <a:fld id="{0BDB5170-0284-1B4B-A217-D8C88F03E673}" type="slidenum">
              <a:rPr lang="en-US" smtClean="0"/>
              <a:t>34</a:t>
            </a:fld>
            <a:endParaRPr lang="en-US"/>
          </a:p>
        </p:txBody>
      </p:sp>
    </p:spTree>
    <p:extLst>
      <p:ext uri="{BB962C8B-B14F-4D97-AF65-F5344CB8AC3E}">
        <p14:creationId xmlns:p14="http://schemas.microsoft.com/office/powerpoint/2010/main" val="1708302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mbria Math" charset="0"/>
              </a:rPr>
              <a:t>c is a constraint in Q </a:t>
            </a:r>
          </a:p>
          <a:p>
            <a:r>
              <a:rPr lang="en-US" dirty="0" smtClean="0">
                <a:latin typeface="Cambria Math" charset="0"/>
              </a:rPr>
              <a:t>(e.g., </a:t>
            </a:r>
            <a:r>
              <a:rPr lang="en-US" dirty="0" err="1" smtClean="0">
                <a:latin typeface="Cambria Math" charset="0"/>
              </a:rPr>
              <a:t>attr</a:t>
            </a:r>
            <a:r>
              <a:rPr lang="en-US" dirty="0" smtClean="0">
                <a:latin typeface="Cambria Math" charset="0"/>
              </a:rPr>
              <a:t>=“Donovan”)</a:t>
            </a:r>
            <a:endParaRPr lang="en-US" dirty="0">
              <a:latin typeface="Cambria Math" charset="0"/>
            </a:endParaRPr>
          </a:p>
        </p:txBody>
      </p:sp>
      <p:sp>
        <p:nvSpPr>
          <p:cNvPr id="4" name="Slide Number Placeholder 3"/>
          <p:cNvSpPr>
            <a:spLocks noGrp="1"/>
          </p:cNvSpPr>
          <p:nvPr>
            <p:ph type="sldNum" sz="quarter" idx="10"/>
          </p:nvPr>
        </p:nvSpPr>
        <p:spPr/>
        <p:txBody>
          <a:bodyPr/>
          <a:lstStyle/>
          <a:p>
            <a:fld id="{0BDB5170-0284-1B4B-A217-D8C88F03E673}" type="slidenum">
              <a:rPr lang="en-US" smtClean="0"/>
              <a:t>35</a:t>
            </a:fld>
            <a:endParaRPr lang="en-US"/>
          </a:p>
        </p:txBody>
      </p:sp>
    </p:spTree>
    <p:extLst>
      <p:ext uri="{BB962C8B-B14F-4D97-AF65-F5344CB8AC3E}">
        <p14:creationId xmlns:p14="http://schemas.microsoft.com/office/powerpoint/2010/main" val="10959661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Problem: 1) If we predict incorrect relation, there’s no way to recover. 2) If we get multiple answers that meet constraints, no way to sort them (potentially using other info like popularity, content matching, time, personalization, </a:t>
            </a:r>
            <a:r>
              <a:rPr lang="en-US" baseline="0" dirty="0" err="1" smtClean="0"/>
              <a:t>etc</a:t>
            </a:r>
            <a:r>
              <a:rPr lang="en-US" baseline="0" dirty="0" smtClean="0"/>
              <a:t>)</a:t>
            </a:r>
          </a:p>
          <a:p>
            <a:r>
              <a:rPr lang="en-US" baseline="0" dirty="0" smtClean="0"/>
              <a:t>Solution: Two-step answering: A- Find all candidate answers based on entities in question. B- Rank each candidate answer based on rich features (e.g., path, context, content)</a:t>
            </a:r>
          </a:p>
          <a:p>
            <a:r>
              <a:rPr lang="en-US" baseline="0" dirty="0" smtClean="0"/>
              <a:t>Other advantage of this new approach: we can easily expand to higher-order questions using exact same approach.</a:t>
            </a:r>
          </a:p>
          <a:p>
            <a:r>
              <a:rPr lang="en-US" baseline="0" dirty="0" smtClean="0"/>
              <a:t>Even questions like “What was the last </a:t>
            </a:r>
            <a:r>
              <a:rPr lang="en-US" baseline="0" dirty="0" err="1" smtClean="0"/>
              <a:t>GoT</a:t>
            </a:r>
            <a:r>
              <a:rPr lang="en-US" baseline="0" dirty="0" smtClean="0"/>
              <a:t> episode I watched?” can be answered with this framework, using “usage history” features.</a:t>
            </a:r>
          </a:p>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36</a:t>
            </a:fld>
            <a:endParaRPr lang="en-US"/>
          </a:p>
        </p:txBody>
      </p:sp>
    </p:spTree>
    <p:extLst>
      <p:ext uri="{BB962C8B-B14F-4D97-AF65-F5344CB8AC3E}">
        <p14:creationId xmlns:p14="http://schemas.microsoft.com/office/powerpoint/2010/main" val="1544617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37</a:t>
            </a:fld>
            <a:endParaRPr lang="en-US"/>
          </a:p>
        </p:txBody>
      </p:sp>
    </p:spTree>
    <p:extLst>
      <p:ext uri="{BB962C8B-B14F-4D97-AF65-F5344CB8AC3E}">
        <p14:creationId xmlns:p14="http://schemas.microsoft.com/office/powerpoint/2010/main" val="1012502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38</a:t>
            </a:fld>
            <a:endParaRPr lang="en-US"/>
          </a:p>
        </p:txBody>
      </p:sp>
    </p:spTree>
    <p:extLst>
      <p:ext uri="{BB962C8B-B14F-4D97-AF65-F5344CB8AC3E}">
        <p14:creationId xmlns:p14="http://schemas.microsoft.com/office/powerpoint/2010/main" val="2027907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39</a:t>
            </a:fld>
            <a:endParaRPr lang="en-US"/>
          </a:p>
        </p:txBody>
      </p:sp>
    </p:spTree>
    <p:extLst>
      <p:ext uri="{BB962C8B-B14F-4D97-AF65-F5344CB8AC3E}">
        <p14:creationId xmlns:p14="http://schemas.microsoft.com/office/powerpoint/2010/main" val="7223085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40</a:t>
            </a:fld>
            <a:endParaRPr lang="en-US"/>
          </a:p>
        </p:txBody>
      </p:sp>
    </p:spTree>
    <p:extLst>
      <p:ext uri="{BB962C8B-B14F-4D97-AF65-F5344CB8AC3E}">
        <p14:creationId xmlns:p14="http://schemas.microsoft.com/office/powerpoint/2010/main" val="933110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a:t>
            </a:r>
            <a:r>
              <a:rPr lang="en-US" baseline="0" dirty="0" smtClean="0"/>
              <a:t> is a </a:t>
            </a:r>
            <a:r>
              <a:rPr lang="en-US" dirty="0" smtClean="0"/>
              <a:t>question,</a:t>
            </a:r>
            <a:r>
              <a:rPr lang="en-US" baseline="0" dirty="0" smtClean="0"/>
              <a:t> from which we predict a relation type, and extract the entities.</a:t>
            </a:r>
          </a:p>
          <a:p>
            <a:r>
              <a:rPr lang="en-US" baseline="0" dirty="0" smtClean="0"/>
              <a:t>Given knowledge graph, we filter out all parts of the graph that do not meet constraints i.e., reachable by all entities and only of predicted relation type.</a:t>
            </a:r>
          </a:p>
          <a:p>
            <a:r>
              <a:rPr lang="en-US" baseline="0" dirty="0" smtClean="0"/>
              <a:t>This currently works great (and extremely fast) for the type of questions we have trained for. Give some examples from test set.</a:t>
            </a:r>
          </a:p>
          <a:p>
            <a:endParaRPr lang="en-US" baseline="0" dirty="0" smtClean="0"/>
          </a:p>
        </p:txBody>
      </p:sp>
      <p:sp>
        <p:nvSpPr>
          <p:cNvPr id="4" name="Slide Number Placeholder 3"/>
          <p:cNvSpPr>
            <a:spLocks noGrp="1"/>
          </p:cNvSpPr>
          <p:nvPr>
            <p:ph type="sldNum" sz="quarter" idx="10"/>
          </p:nvPr>
        </p:nvSpPr>
        <p:spPr/>
        <p:txBody>
          <a:bodyPr/>
          <a:lstStyle/>
          <a:p>
            <a:fld id="{1163F744-7B61-D741-BB2B-6BE99E37961C}" type="slidenum">
              <a:rPr lang="en-US" smtClean="0"/>
              <a:t>41</a:t>
            </a:fld>
            <a:endParaRPr lang="en-US"/>
          </a:p>
        </p:txBody>
      </p:sp>
    </p:spTree>
    <p:extLst>
      <p:ext uri="{BB962C8B-B14F-4D97-AF65-F5344CB8AC3E}">
        <p14:creationId xmlns:p14="http://schemas.microsoft.com/office/powerpoint/2010/main" val="7407593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Row1=We do not whether answer is correct</a:t>
            </a:r>
          </a:p>
          <a:p>
            <a:r>
              <a:rPr lang="en-US" baseline="0" dirty="0" smtClean="0"/>
              <a:t>Row2=missing from KG OR not answerable OR SR error</a:t>
            </a:r>
          </a:p>
          <a:p>
            <a:r>
              <a:rPr lang="en-US" baseline="0" dirty="0" smtClean="0"/>
              <a:t>Row3=None answerable / nonsense</a:t>
            </a:r>
          </a:p>
          <a:p>
            <a:endParaRPr lang="en-US" baseline="0" dirty="0" smtClean="0"/>
          </a:p>
          <a:p>
            <a:r>
              <a:rPr lang="en-US" baseline="0" dirty="0" smtClean="0"/>
              <a:t>I scraped some question-like VREX utterances and ran our approach on it: </a:t>
            </a:r>
          </a:p>
          <a:p>
            <a:r>
              <a:rPr lang="en-US" baseline="0" dirty="0" smtClean="0"/>
              <a:t>Retrieve “How old X”? And clean up based on … R</a:t>
            </a:r>
            <a:r>
              <a:rPr lang="en-US" baseline="0" dirty="0" smtClean="0">
                <a:sym typeface="Wingdings"/>
              </a:rPr>
              <a:t>eport findings …</a:t>
            </a:r>
          </a:p>
          <a:p>
            <a:r>
              <a:rPr lang="en-US" baseline="0" dirty="0" smtClean="0">
                <a:sym typeface="Wingdings"/>
              </a:rPr>
              <a:t>It is unclear how to separate these questions from the millions of utterances. Suggest action plan.</a:t>
            </a:r>
          </a:p>
          <a:p>
            <a:r>
              <a:rPr lang="en-US" baseline="0" dirty="0" smtClean="0">
                <a:sym typeface="Wingdings"/>
              </a:rPr>
              <a:t>e.g., Take sample of N VREX logs. Find % that was answered by Wolfram, % not answered, % answered w/o Wolfram. Run all using our system. Find </a:t>
            </a:r>
          </a:p>
          <a:p>
            <a:r>
              <a:rPr lang="en-US" baseline="0" dirty="0" err="1" smtClean="0">
                <a:sym typeface="Wingdings"/>
              </a:rPr>
              <a:t>Pr</a:t>
            </a:r>
            <a:r>
              <a:rPr lang="en-US" baseline="0" dirty="0" smtClean="0">
                <a:sym typeface="Wingdings"/>
              </a:rPr>
              <a:t>(we answer | Wolfram answers)</a:t>
            </a:r>
          </a:p>
          <a:p>
            <a:r>
              <a:rPr lang="en-US" dirty="0" err="1" smtClean="0"/>
              <a:t>Pr</a:t>
            </a:r>
            <a:r>
              <a:rPr lang="en-US" dirty="0" smtClean="0"/>
              <a:t>(we</a:t>
            </a:r>
            <a:r>
              <a:rPr lang="en-US" baseline="0" dirty="0" smtClean="0"/>
              <a:t> fail to</a:t>
            </a:r>
            <a:r>
              <a:rPr lang="en-US" dirty="0" smtClean="0"/>
              <a:t> answer | Wolfram answers)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answer | Wolfram fails to answer)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fail</a:t>
            </a:r>
            <a:r>
              <a:rPr lang="en-US" baseline="0" dirty="0" smtClean="0"/>
              <a:t> to </a:t>
            </a:r>
            <a:r>
              <a:rPr lang="en-US" dirty="0" smtClean="0"/>
              <a:t>answer | Wolfram fails to answer)</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a:t>
            </a:r>
            <a:r>
              <a:rPr lang="en-US" baseline="0" dirty="0" smtClean="0"/>
              <a:t> </a:t>
            </a:r>
            <a:r>
              <a:rPr lang="en-US" dirty="0" smtClean="0"/>
              <a:t>answer | not</a:t>
            </a:r>
            <a:r>
              <a:rPr lang="en-US" baseline="0" dirty="0" smtClean="0"/>
              <a:t> answered</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Pr</a:t>
            </a:r>
            <a:r>
              <a:rPr lang="en-US" dirty="0" smtClean="0"/>
              <a:t>(we fail</a:t>
            </a:r>
            <a:r>
              <a:rPr lang="en-US" baseline="0" dirty="0" smtClean="0"/>
              <a:t> to </a:t>
            </a:r>
            <a:r>
              <a:rPr lang="en-US" dirty="0" smtClean="0"/>
              <a:t>answer | not</a:t>
            </a:r>
            <a:r>
              <a:rPr lang="en-US" baseline="0" dirty="0" smtClean="0"/>
              <a:t> answered</a:t>
            </a:r>
            <a:r>
              <a:rPr lang="en-US" dirty="0" smtClean="0"/>
              <a:t>)</a:t>
            </a:r>
          </a:p>
          <a:p>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42</a:t>
            </a:fld>
            <a:endParaRPr lang="en-US"/>
          </a:p>
        </p:txBody>
      </p:sp>
    </p:spTree>
    <p:extLst>
      <p:ext uri="{BB962C8B-B14F-4D97-AF65-F5344CB8AC3E}">
        <p14:creationId xmlns:p14="http://schemas.microsoft.com/office/powerpoint/2010/main" val="1023457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already have regression tests to check for specific expected behavior of our approach.</a:t>
            </a:r>
            <a:endParaRPr lang="en-US" dirty="0"/>
          </a:p>
        </p:txBody>
      </p:sp>
      <p:sp>
        <p:nvSpPr>
          <p:cNvPr id="4" name="Slide Number Placeholder 3"/>
          <p:cNvSpPr>
            <a:spLocks noGrp="1"/>
          </p:cNvSpPr>
          <p:nvPr>
            <p:ph type="sldNum" sz="quarter" idx="10"/>
          </p:nvPr>
        </p:nvSpPr>
        <p:spPr/>
        <p:txBody>
          <a:bodyPr/>
          <a:lstStyle/>
          <a:p>
            <a:fld id="{1163F744-7B61-D741-BB2B-6BE99E37961C}" type="slidenum">
              <a:rPr lang="en-US" smtClean="0"/>
              <a:t>43</a:t>
            </a:fld>
            <a:endParaRPr lang="en-US"/>
          </a:p>
        </p:txBody>
      </p:sp>
    </p:spTree>
    <p:extLst>
      <p:ext uri="{BB962C8B-B14F-4D97-AF65-F5344CB8AC3E}">
        <p14:creationId xmlns:p14="http://schemas.microsoft.com/office/powerpoint/2010/main" val="3565933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f"/><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pening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753103" y="3353644"/>
            <a:ext cx="3467100" cy="490331"/>
          </a:xfrm>
          <a:prstGeom prst="rect">
            <a:avLst/>
          </a:prstGeom>
        </p:spPr>
        <p:txBody>
          <a:bodyPr vert="horz" lIns="121917" tIns="60958" rIns="121917" bIns="60958"/>
          <a:lstStyle>
            <a:lvl1pPr marL="0" indent="0" algn="r">
              <a:buFontTx/>
              <a:buNone/>
              <a:defRPr sz="2400" b="0" i="0" baseline="0">
                <a:solidFill>
                  <a:schemeClr val="tx1">
                    <a:lumMod val="60000"/>
                    <a:lumOff val="40000"/>
                  </a:schemeClr>
                </a:solidFill>
                <a:latin typeface="Helvetica" charset="0"/>
                <a:cs typeface="Helvetica" charset="0"/>
              </a:defRPr>
            </a:lvl1pPr>
          </a:lstStyle>
          <a:p>
            <a:pPr lvl="0"/>
            <a:r>
              <a:rPr lang="en-US" dirty="0" smtClean="0"/>
              <a:t>Click to edit Master text styles</a:t>
            </a:r>
          </a:p>
        </p:txBody>
      </p:sp>
      <p:sp>
        <p:nvSpPr>
          <p:cNvPr id="11" name="Text Placeholder 9"/>
          <p:cNvSpPr>
            <a:spLocks noGrp="1"/>
          </p:cNvSpPr>
          <p:nvPr>
            <p:ph type="body" sz="quarter" idx="11" hasCustomPrompt="1"/>
          </p:nvPr>
        </p:nvSpPr>
        <p:spPr>
          <a:xfrm>
            <a:off x="7753103" y="3791808"/>
            <a:ext cx="3467100" cy="490331"/>
          </a:xfrm>
          <a:prstGeom prst="rect">
            <a:avLst/>
          </a:prstGeom>
        </p:spPr>
        <p:txBody>
          <a:bodyPr vert="horz" lIns="121917" tIns="60958" rIns="121917" bIns="60958"/>
          <a:lstStyle>
            <a:lvl1pPr marL="0" indent="0" algn="r">
              <a:buFontTx/>
              <a:buNone/>
              <a:defRPr sz="2400" b="0" i="1" baseline="0">
                <a:solidFill>
                  <a:schemeClr val="tx1">
                    <a:lumMod val="60000"/>
                    <a:lumOff val="40000"/>
                  </a:schemeClr>
                </a:solidFill>
                <a:latin typeface="Helvetica" charset="0"/>
                <a:cs typeface="Helvetica" charset="0"/>
              </a:defRPr>
            </a:lvl1pPr>
          </a:lstStyle>
          <a:p>
            <a:pPr lvl="0"/>
            <a:r>
              <a:rPr lang="en-US" dirty="0" smtClean="0"/>
              <a:t>	</a:t>
            </a:r>
          </a:p>
        </p:txBody>
      </p:sp>
      <p:sp>
        <p:nvSpPr>
          <p:cNvPr id="2" name="Title 1"/>
          <p:cNvSpPr>
            <a:spLocks noGrp="1"/>
          </p:cNvSpPr>
          <p:nvPr>
            <p:ph type="title" hasCustomPrompt="1"/>
          </p:nvPr>
        </p:nvSpPr>
        <p:spPr>
          <a:xfrm>
            <a:off x="4354040" y="2519705"/>
            <a:ext cx="6932709" cy="665667"/>
          </a:xfrm>
          <a:prstGeom prst="rect">
            <a:avLst/>
          </a:prstGeom>
        </p:spPr>
        <p:txBody>
          <a:bodyPr vert="horz" lIns="121917" tIns="60958" rIns="121917" bIns="60958"/>
          <a:lstStyle>
            <a:lvl1pPr algn="r">
              <a:defRPr sz="3700" b="0" i="0" baseline="0">
                <a:solidFill>
                  <a:srgbClr val="C00000"/>
                </a:solidFill>
                <a:latin typeface="Helvetica Bold" charset="0"/>
                <a:cs typeface="Helvetica Bold" charset="0"/>
              </a:defRPr>
            </a:lvl1pPr>
          </a:lstStyle>
          <a:p>
            <a:r>
              <a:rPr lang="en-US" dirty="0" smtClean="0"/>
              <a:t>Answering Questions with a </a:t>
            </a:r>
            <a:r>
              <a:rPr lang="en-US" dirty="0" err="1" smtClean="0"/>
              <a:t>Knowled</a:t>
            </a:r>
            <a:endParaRPr lang="en-US" dirty="0"/>
          </a:p>
        </p:txBody>
      </p:sp>
      <p:cxnSp>
        <p:nvCxnSpPr>
          <p:cNvPr id="4" name="Straight Connector 3"/>
          <p:cNvCxnSpPr/>
          <p:nvPr/>
        </p:nvCxnSpPr>
        <p:spPr>
          <a:xfrm>
            <a:off x="5351757" y="3250648"/>
            <a:ext cx="5996611"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7" name="Rectangle 6"/>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9" name="Straight Connector 8"/>
          <p:cNvCxnSpPr/>
          <p:nvPr/>
        </p:nvCxnSpPr>
        <p:spPr>
          <a:xfrm>
            <a:off x="5351757" y="3250648"/>
            <a:ext cx="5996611"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3" name="Rectangle 12"/>
          <p:cNvSpPr/>
          <p:nvPr/>
        </p:nvSpPr>
        <p:spPr>
          <a:xfrm>
            <a:off x="4" y="2"/>
            <a:ext cx="12205657" cy="221436"/>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0571" y="2134444"/>
            <a:ext cx="3976914" cy="2438400"/>
          </a:xfrm>
          <a:prstGeom prst="rect">
            <a:avLst/>
          </a:prstGeom>
        </p:spPr>
      </p:pic>
      <p:pic>
        <p:nvPicPr>
          <p:cNvPr id="14" name="Picture 13" descr="comcast_logo.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Tree>
    <p:extLst>
      <p:ext uri="{BB962C8B-B14F-4D97-AF65-F5344CB8AC3E}">
        <p14:creationId xmlns:p14="http://schemas.microsoft.com/office/powerpoint/2010/main" val="4021137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Rectangle 5"/>
          <p:cNvSpPr/>
          <p:nvPr/>
        </p:nvSpPr>
        <p:spPr>
          <a:xfrm>
            <a:off x="0" y="0"/>
            <a:ext cx="12192000" cy="881016"/>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2" name="Title 1"/>
          <p:cNvSpPr>
            <a:spLocks noGrp="1"/>
          </p:cNvSpPr>
          <p:nvPr>
            <p:ph type="title" hasCustomPrompt="1"/>
          </p:nvPr>
        </p:nvSpPr>
        <p:spPr>
          <a:xfrm>
            <a:off x="1152834" y="154452"/>
            <a:ext cx="9886331" cy="572112"/>
          </a:xfrm>
          <a:prstGeom prst="rect">
            <a:avLst/>
          </a:prstGeom>
        </p:spPr>
        <p:txBody>
          <a:bodyPr lIns="121917" tIns="60958" rIns="121917" bIns="60958"/>
          <a:lstStyle>
            <a:lvl1pPr algn="l">
              <a:defRPr sz="2700" b="1" i="0" baseline="0">
                <a:solidFill>
                  <a:srgbClr val="C00000"/>
                </a:solidFill>
                <a:latin typeface="Helvetica Neue" charset="0"/>
                <a:cs typeface="Helvetica Neue" charset="0"/>
              </a:defRPr>
            </a:lvl1pPr>
          </a:lstStyle>
          <a:p>
            <a:r>
              <a:rPr lang="en-US" dirty="0" smtClean="0"/>
              <a:t>CLICK TO EDIT TITLE</a:t>
            </a:r>
            <a:endParaRPr lang="en-US" dirty="0"/>
          </a:p>
        </p:txBody>
      </p:sp>
      <p:pic>
        <p:nvPicPr>
          <p:cNvPr id="12" name="Picture 11"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cxnSp>
        <p:nvCxnSpPr>
          <p:cNvPr id="15" name="Straight Connector 14"/>
          <p:cNvCxnSpPr/>
          <p:nvPr/>
        </p:nvCxnSpPr>
        <p:spPr>
          <a:xfrm>
            <a:off x="1004922" y="33770"/>
            <a:ext cx="0" cy="82296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7" name="Picture 16"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495" y="154452"/>
            <a:ext cx="933088" cy="572112"/>
          </a:xfrm>
          <a:prstGeom prst="rect">
            <a:avLst/>
          </a:prstGeom>
        </p:spPr>
      </p:pic>
    </p:spTree>
    <p:extLst>
      <p:ext uri="{BB962C8B-B14F-4D97-AF65-F5344CB8AC3E}">
        <p14:creationId xmlns:p14="http://schemas.microsoft.com/office/powerpoint/2010/main" val="31307606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w/subhead">
    <p:spTree>
      <p:nvGrpSpPr>
        <p:cNvPr id="1" name=""/>
        <p:cNvGrpSpPr/>
        <p:nvPr/>
      </p:nvGrpSpPr>
      <p:grpSpPr>
        <a:xfrm>
          <a:off x="0" y="0"/>
          <a:ext cx="0" cy="0"/>
          <a:chOff x="0" y="0"/>
          <a:chExt cx="0" cy="0"/>
        </a:xfrm>
      </p:grpSpPr>
      <p:pic>
        <p:nvPicPr>
          <p:cNvPr id="12" name="Picture 11"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Rectangle 13"/>
          <p:cNvSpPr/>
          <p:nvPr userDrawn="1"/>
        </p:nvSpPr>
        <p:spPr>
          <a:xfrm>
            <a:off x="0" y="0"/>
            <a:ext cx="12192000" cy="881016"/>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5" name="Title 1"/>
          <p:cNvSpPr>
            <a:spLocks noGrp="1"/>
          </p:cNvSpPr>
          <p:nvPr>
            <p:ph type="title" hasCustomPrompt="1"/>
          </p:nvPr>
        </p:nvSpPr>
        <p:spPr>
          <a:xfrm>
            <a:off x="1152834" y="154452"/>
            <a:ext cx="9886331" cy="572112"/>
          </a:xfrm>
          <a:prstGeom prst="rect">
            <a:avLst/>
          </a:prstGeom>
        </p:spPr>
        <p:txBody>
          <a:bodyPr lIns="121917" tIns="60958" rIns="121917" bIns="60958"/>
          <a:lstStyle>
            <a:lvl1pPr algn="l">
              <a:defRPr sz="2700" b="1" i="0" baseline="0">
                <a:solidFill>
                  <a:srgbClr val="C00000"/>
                </a:solidFill>
                <a:latin typeface="Helvetica Neue" charset="0"/>
                <a:cs typeface="Helvetica Neue" charset="0"/>
              </a:defRPr>
            </a:lvl1pPr>
          </a:lstStyle>
          <a:p>
            <a:r>
              <a:rPr lang="en-US" dirty="0" smtClean="0"/>
              <a:t>CLICK TO EDIT TITLE</a:t>
            </a:r>
            <a:endParaRPr lang="en-US" dirty="0"/>
          </a:p>
        </p:txBody>
      </p:sp>
      <p:cxnSp>
        <p:nvCxnSpPr>
          <p:cNvPr id="16" name="Straight Connector 15"/>
          <p:cNvCxnSpPr/>
          <p:nvPr userDrawn="1"/>
        </p:nvCxnSpPr>
        <p:spPr>
          <a:xfrm>
            <a:off x="1004922" y="33770"/>
            <a:ext cx="0" cy="82296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495" y="154452"/>
            <a:ext cx="933088" cy="572112"/>
          </a:xfrm>
          <a:prstGeom prst="rect">
            <a:avLst/>
          </a:prstGeom>
        </p:spPr>
      </p:pic>
    </p:spTree>
    <p:extLst>
      <p:ext uri="{BB962C8B-B14F-4D97-AF65-F5344CB8AC3E}">
        <p14:creationId xmlns:p14="http://schemas.microsoft.com/office/powerpoint/2010/main" val="845331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Slide Layout">
    <p:spTree>
      <p:nvGrpSpPr>
        <p:cNvPr id="1" name=""/>
        <p:cNvGrpSpPr/>
        <p:nvPr/>
      </p:nvGrpSpPr>
      <p:grpSpPr>
        <a:xfrm>
          <a:off x="0" y="0"/>
          <a:ext cx="0" cy="0"/>
          <a:chOff x="0" y="0"/>
          <a:chExt cx="0" cy="0"/>
        </a:xfrm>
      </p:grpSpPr>
      <p:pic>
        <p:nvPicPr>
          <p:cNvPr id="13" name="Picture 12"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0" indent="0">
              <a:buFontTx/>
              <a:buNone/>
              <a:defRPr sz="2100" b="0" i="0">
                <a:solidFill>
                  <a:sysClr val="windowText" lastClr="000000"/>
                </a:solidFill>
                <a:latin typeface="Helvetica Neue" charset="0"/>
                <a:cs typeface="Helvetica Neue" charset="0"/>
              </a:defRPr>
            </a:lvl1pPr>
            <a:lvl2pPr marL="990575" indent="-380990">
              <a:buClr>
                <a:schemeClr val="accent4"/>
              </a:buClr>
              <a:buFont typeface="Arial"/>
              <a:buChar char="•"/>
              <a:defRPr sz="1700" b="0" i="0">
                <a:latin typeface="Helvetica" charset="0"/>
                <a:cs typeface="Helvetica" charset="0"/>
              </a:defRPr>
            </a:lvl2pPr>
            <a:lvl3pPr marL="1676358" indent="-457189">
              <a:buClr>
                <a:schemeClr val="accent4"/>
              </a:buClr>
              <a:buFont typeface="+mj-lt"/>
              <a:buAutoNum type="arabicPeriod"/>
              <a:defRPr sz="1700" b="0" i="0">
                <a:latin typeface="Helvetica" charset="0"/>
                <a:cs typeface="Helvetica" charset="0"/>
              </a:defRPr>
            </a:lvl3pPr>
            <a:lvl4pPr marL="2285943" indent="-457189">
              <a:buClr>
                <a:schemeClr val="accent4"/>
              </a:buClr>
              <a:buFont typeface="+mj-lt"/>
              <a:buAutoNum type="alphaLcParenR"/>
              <a:defRPr sz="1700" b="0" i="0">
                <a:latin typeface="Helvetica" charset="0"/>
                <a:cs typeface="Helvetica" charset="0"/>
              </a:defRPr>
            </a:lvl4pPr>
            <a:lvl5pPr marL="2743131" indent="-304792">
              <a:buClr>
                <a:schemeClr val="accent4"/>
              </a:buClr>
              <a:buFont typeface="Courier New"/>
              <a:buChar char="o"/>
              <a:defRPr sz="1700" b="0" i="0">
                <a:latin typeface="Helvetica" charset="0"/>
                <a:cs typeface="Helvetica"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Rectangle 14"/>
          <p:cNvSpPr/>
          <p:nvPr userDrawn="1"/>
        </p:nvSpPr>
        <p:spPr>
          <a:xfrm>
            <a:off x="0" y="0"/>
            <a:ext cx="12192000" cy="881016"/>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6" name="Title 1"/>
          <p:cNvSpPr>
            <a:spLocks noGrp="1"/>
          </p:cNvSpPr>
          <p:nvPr>
            <p:ph type="title" hasCustomPrompt="1"/>
          </p:nvPr>
        </p:nvSpPr>
        <p:spPr>
          <a:xfrm>
            <a:off x="1152834" y="154452"/>
            <a:ext cx="9886331" cy="572112"/>
          </a:xfrm>
          <a:prstGeom prst="rect">
            <a:avLst/>
          </a:prstGeom>
        </p:spPr>
        <p:txBody>
          <a:bodyPr lIns="121917" tIns="60958" rIns="121917" bIns="60958"/>
          <a:lstStyle>
            <a:lvl1pPr algn="l">
              <a:defRPr sz="2700" b="1" i="0" baseline="0">
                <a:solidFill>
                  <a:srgbClr val="C00000"/>
                </a:solidFill>
                <a:latin typeface="Helvetica Neue" charset="0"/>
                <a:cs typeface="Helvetica Neue" charset="0"/>
              </a:defRPr>
            </a:lvl1pPr>
          </a:lstStyle>
          <a:p>
            <a:r>
              <a:rPr lang="en-US" dirty="0" smtClean="0"/>
              <a:t>CLICK TO EDIT TITLE</a:t>
            </a:r>
            <a:endParaRPr lang="en-US" dirty="0"/>
          </a:p>
        </p:txBody>
      </p:sp>
      <p:cxnSp>
        <p:nvCxnSpPr>
          <p:cNvPr id="17" name="Straight Connector 16"/>
          <p:cNvCxnSpPr/>
          <p:nvPr userDrawn="1"/>
        </p:nvCxnSpPr>
        <p:spPr>
          <a:xfrm>
            <a:off x="1004922" y="33770"/>
            <a:ext cx="0" cy="82296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495" y="154452"/>
            <a:ext cx="933088" cy="572112"/>
          </a:xfrm>
          <a:prstGeom prst="rect">
            <a:avLst/>
          </a:prstGeom>
        </p:spPr>
      </p:pic>
    </p:spTree>
    <p:extLst>
      <p:ext uri="{BB962C8B-B14F-4D97-AF65-F5344CB8AC3E}">
        <p14:creationId xmlns:p14="http://schemas.microsoft.com/office/powerpoint/2010/main" val="19945191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pic>
        <p:nvPicPr>
          <p:cNvPr id="13" name="Picture 12"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457189" indent="-457189">
              <a:buClr>
                <a:schemeClr val="accent4"/>
              </a:buClr>
              <a:buFont typeface="+mj-lt"/>
              <a:buAutoNum type="arabicPeriod"/>
              <a:defRPr sz="1700" b="0" i="0">
                <a:solidFill>
                  <a:schemeClr val="tx2"/>
                </a:solidFill>
                <a:latin typeface="Helvetica" charset="0"/>
                <a:cs typeface="Helvetica" charset="0"/>
              </a:defRPr>
            </a:lvl1pPr>
            <a:lvl2pPr marL="990575" indent="-380990">
              <a:buClr>
                <a:schemeClr val="accent4"/>
              </a:buClr>
              <a:buFont typeface="Arial"/>
              <a:buChar char="•"/>
              <a:defRPr sz="1700" b="0" i="0">
                <a:solidFill>
                  <a:srgbClr val="5F5F5F"/>
                </a:solidFill>
                <a:latin typeface="Helvetica" charset="0"/>
                <a:cs typeface="Helvetica" charset="0"/>
              </a:defRPr>
            </a:lvl2pPr>
            <a:lvl3pPr marL="1676358" indent="-457189">
              <a:buClr>
                <a:schemeClr val="accent4"/>
              </a:buClr>
              <a:buFont typeface="+mj-lt"/>
              <a:buAutoNum type="alphaLcParenR"/>
              <a:defRPr sz="1700" b="0" i="0">
                <a:solidFill>
                  <a:srgbClr val="5F5F5F"/>
                </a:solidFill>
                <a:latin typeface="Helvetica" charset="0"/>
                <a:cs typeface="Helvetica" charset="0"/>
              </a:defRPr>
            </a:lvl3pPr>
            <a:lvl4pPr marL="2285943" indent="-457189">
              <a:buClr>
                <a:schemeClr val="accent4"/>
              </a:buClr>
              <a:buFont typeface="Courier New"/>
              <a:buChar char="o"/>
              <a:defRPr sz="1700" b="0" i="0">
                <a:solidFill>
                  <a:srgbClr val="5F5F5F"/>
                </a:solidFill>
                <a:latin typeface="Helvetica" charset="0"/>
                <a:cs typeface="Helvetica" charset="0"/>
              </a:defRPr>
            </a:lvl4pPr>
            <a:lvl5pPr marL="2743131" indent="-304792">
              <a:buClr>
                <a:schemeClr val="accent4"/>
              </a:buClr>
              <a:buFont typeface="Courier New"/>
              <a:buChar char="o"/>
              <a:defRPr sz="1700" b="0" i="0">
                <a:solidFill>
                  <a:srgbClr val="5F5F5F"/>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Rectangle 14"/>
          <p:cNvSpPr/>
          <p:nvPr userDrawn="1"/>
        </p:nvSpPr>
        <p:spPr>
          <a:xfrm>
            <a:off x="0" y="0"/>
            <a:ext cx="12192000" cy="881016"/>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6" name="Title 1"/>
          <p:cNvSpPr>
            <a:spLocks noGrp="1"/>
          </p:cNvSpPr>
          <p:nvPr>
            <p:ph type="title" hasCustomPrompt="1"/>
          </p:nvPr>
        </p:nvSpPr>
        <p:spPr>
          <a:xfrm>
            <a:off x="1152834" y="154452"/>
            <a:ext cx="9886331" cy="572112"/>
          </a:xfrm>
          <a:prstGeom prst="rect">
            <a:avLst/>
          </a:prstGeom>
        </p:spPr>
        <p:txBody>
          <a:bodyPr lIns="121917" tIns="60958" rIns="121917" bIns="60958"/>
          <a:lstStyle>
            <a:lvl1pPr algn="l">
              <a:defRPr sz="2700" b="0" i="0" baseline="0">
                <a:solidFill>
                  <a:srgbClr val="C00000"/>
                </a:solidFill>
                <a:latin typeface="Helvetica Neue" charset="0"/>
                <a:cs typeface="Helvetica Neue" charset="0"/>
              </a:defRPr>
            </a:lvl1pPr>
          </a:lstStyle>
          <a:p>
            <a:r>
              <a:rPr lang="en-US" dirty="0" smtClean="0"/>
              <a:t>CLICK TO EDIT TITLE</a:t>
            </a:r>
            <a:endParaRPr lang="en-US" dirty="0"/>
          </a:p>
        </p:txBody>
      </p:sp>
      <p:cxnSp>
        <p:nvCxnSpPr>
          <p:cNvPr id="17" name="Straight Connector 16"/>
          <p:cNvCxnSpPr/>
          <p:nvPr userDrawn="1"/>
        </p:nvCxnSpPr>
        <p:spPr>
          <a:xfrm>
            <a:off x="1004922" y="33770"/>
            <a:ext cx="0" cy="82296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495" y="154452"/>
            <a:ext cx="933088" cy="572112"/>
          </a:xfrm>
          <a:prstGeom prst="rect">
            <a:avLst/>
          </a:prstGeom>
        </p:spPr>
      </p:pic>
    </p:spTree>
    <p:extLst>
      <p:ext uri="{BB962C8B-B14F-4D97-AF65-F5344CB8AC3E}">
        <p14:creationId xmlns:p14="http://schemas.microsoft.com/office/powerpoint/2010/main" val="14647684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pic>
        <p:nvPicPr>
          <p:cNvPr id="13" name="Picture 12"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457189" indent="-457189">
              <a:lnSpc>
                <a:spcPct val="130000"/>
              </a:lnSpc>
              <a:buClr>
                <a:schemeClr val="accent4"/>
              </a:buClr>
              <a:buFont typeface="Arial"/>
              <a:buChar char="•"/>
              <a:defRPr sz="1700" b="0" i="0">
                <a:solidFill>
                  <a:schemeClr val="tx2"/>
                </a:solidFill>
                <a:latin typeface="Helvetica" charset="0"/>
                <a:cs typeface="Helvetica" charset="0"/>
              </a:defRPr>
            </a:lvl1pPr>
            <a:lvl2pPr marL="990575" indent="-380990">
              <a:lnSpc>
                <a:spcPct val="130000"/>
              </a:lnSpc>
              <a:buClr>
                <a:schemeClr val="accent4"/>
              </a:buClr>
              <a:buFont typeface="Arial"/>
              <a:buChar char="•"/>
              <a:defRPr sz="1700" b="0" i="0">
                <a:solidFill>
                  <a:srgbClr val="5F5F5F"/>
                </a:solidFill>
                <a:latin typeface="Helvetica" charset="0"/>
                <a:cs typeface="Helvetica" charset="0"/>
              </a:defRPr>
            </a:lvl2pPr>
            <a:lvl3pPr marL="1676358" indent="-457189">
              <a:lnSpc>
                <a:spcPct val="130000"/>
              </a:lnSpc>
              <a:buClr>
                <a:schemeClr val="accent4"/>
              </a:buClr>
              <a:buFont typeface="Arial"/>
              <a:buChar char="•"/>
              <a:defRPr sz="1700" b="0" i="0">
                <a:solidFill>
                  <a:srgbClr val="5F5F5F"/>
                </a:solidFill>
                <a:latin typeface="Helvetica" charset="0"/>
                <a:cs typeface="Helvetica" charset="0"/>
              </a:defRPr>
            </a:lvl3pPr>
            <a:lvl4pPr marL="2285943" indent="-457189">
              <a:lnSpc>
                <a:spcPct val="130000"/>
              </a:lnSpc>
              <a:buClr>
                <a:schemeClr val="accent4"/>
              </a:buClr>
              <a:buFont typeface="Arial"/>
              <a:buChar char="•"/>
              <a:defRPr sz="1700" b="0" i="0">
                <a:solidFill>
                  <a:srgbClr val="5F5F5F"/>
                </a:solidFill>
                <a:latin typeface="Helvetica" charset="0"/>
                <a:cs typeface="Helvetica" charset="0"/>
              </a:defRPr>
            </a:lvl4pPr>
            <a:lvl5pPr marL="2743131" indent="-304792">
              <a:buClr>
                <a:schemeClr val="accent4"/>
              </a:buClr>
              <a:buFont typeface="Courier New"/>
              <a:buChar char="o"/>
              <a:defRPr sz="1700" b="0" i="0">
                <a:solidFill>
                  <a:srgbClr val="5F5F5F"/>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Rectangle 14"/>
          <p:cNvSpPr/>
          <p:nvPr userDrawn="1"/>
        </p:nvSpPr>
        <p:spPr>
          <a:xfrm>
            <a:off x="0" y="0"/>
            <a:ext cx="12192000" cy="881016"/>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6" name="Title 1"/>
          <p:cNvSpPr>
            <a:spLocks noGrp="1"/>
          </p:cNvSpPr>
          <p:nvPr>
            <p:ph type="title" hasCustomPrompt="1"/>
          </p:nvPr>
        </p:nvSpPr>
        <p:spPr>
          <a:xfrm>
            <a:off x="1152834" y="154452"/>
            <a:ext cx="9886331" cy="572112"/>
          </a:xfrm>
          <a:prstGeom prst="rect">
            <a:avLst/>
          </a:prstGeom>
        </p:spPr>
        <p:txBody>
          <a:bodyPr lIns="121917" tIns="60958" rIns="121917" bIns="60958"/>
          <a:lstStyle>
            <a:lvl1pPr algn="l">
              <a:defRPr sz="2700" b="0" i="0" baseline="0">
                <a:solidFill>
                  <a:srgbClr val="C00000"/>
                </a:solidFill>
                <a:latin typeface="Helvetica Neue" charset="0"/>
                <a:cs typeface="Helvetica Neue" charset="0"/>
              </a:defRPr>
            </a:lvl1pPr>
          </a:lstStyle>
          <a:p>
            <a:r>
              <a:rPr lang="en-US" dirty="0" smtClean="0"/>
              <a:t>CLICK TO EDIT TITLE</a:t>
            </a:r>
            <a:endParaRPr lang="en-US" dirty="0"/>
          </a:p>
        </p:txBody>
      </p:sp>
      <p:cxnSp>
        <p:nvCxnSpPr>
          <p:cNvPr id="17" name="Straight Connector 16"/>
          <p:cNvCxnSpPr/>
          <p:nvPr userDrawn="1"/>
        </p:nvCxnSpPr>
        <p:spPr>
          <a:xfrm>
            <a:off x="1004922" y="33770"/>
            <a:ext cx="0" cy="82296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495" y="154452"/>
            <a:ext cx="933088" cy="572112"/>
          </a:xfrm>
          <a:prstGeom prst="rect">
            <a:avLst/>
          </a:prstGeom>
        </p:spPr>
      </p:pic>
    </p:spTree>
    <p:extLst>
      <p:ext uri="{BB962C8B-B14F-4D97-AF65-F5344CB8AC3E}">
        <p14:creationId xmlns:p14="http://schemas.microsoft.com/office/powerpoint/2010/main" val="4061300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ulleted Lists">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7" name="Text Placeholder 6"/>
          <p:cNvSpPr>
            <a:spLocks noGrp="1"/>
          </p:cNvSpPr>
          <p:nvPr>
            <p:ph type="body" sz="quarter" idx="15" hasCustomPrompt="1"/>
          </p:nvPr>
        </p:nvSpPr>
        <p:spPr>
          <a:xfrm>
            <a:off x="1041400" y="1597241"/>
            <a:ext cx="4441472" cy="446617"/>
          </a:xfrm>
          <a:prstGeom prst="rect">
            <a:avLst/>
          </a:prstGeom>
        </p:spPr>
        <p:txBody>
          <a:bodyPr vert="horz" lIns="121917" tIns="60958" rIns="121917" bIns="60958"/>
          <a:lstStyle>
            <a:lvl1pPr marL="0" indent="0">
              <a:buFontTx/>
              <a:buNone/>
              <a:defRPr sz="2100" b="0" i="0">
                <a:solidFill>
                  <a:srgbClr val="02A8DF"/>
                </a:solidFill>
                <a:latin typeface="Helvetica Neue" charset="0"/>
                <a:cs typeface="Helvetica Neue" charset="0"/>
              </a:defRPr>
            </a:lvl1pPr>
          </a:lstStyle>
          <a:p>
            <a:pPr lvl="0"/>
            <a:r>
              <a:rPr lang="en-US" dirty="0" smtClean="0"/>
              <a:t>CLICK TO EDIT</a:t>
            </a:r>
          </a:p>
        </p:txBody>
      </p:sp>
      <p:sp>
        <p:nvSpPr>
          <p:cNvPr id="15" name="Text Placeholder 14"/>
          <p:cNvSpPr>
            <a:spLocks noGrp="1"/>
          </p:cNvSpPr>
          <p:nvPr>
            <p:ph type="body" sz="quarter" idx="16"/>
          </p:nvPr>
        </p:nvSpPr>
        <p:spPr>
          <a:xfrm>
            <a:off x="1041401" y="2097618"/>
            <a:ext cx="4440767" cy="3829631"/>
          </a:xfrm>
          <a:prstGeom prst="rect">
            <a:avLst/>
          </a:prstGeom>
        </p:spPr>
        <p:txBody>
          <a:bodyPr vert="horz" lIns="121917" tIns="60958" rIns="121917" bIns="60958"/>
          <a:lstStyle>
            <a:lvl1pPr>
              <a:lnSpc>
                <a:spcPct val="100000"/>
              </a:lnSpc>
              <a:spcAft>
                <a:spcPts val="400"/>
              </a:spcAft>
              <a:buClr>
                <a:schemeClr val="accent4"/>
              </a:buClr>
              <a:defRPr sz="1700" b="0" i="0" spc="0">
                <a:latin typeface="Helvetica" charset="0"/>
                <a:cs typeface="Helvetica" charset="0"/>
              </a:defRPr>
            </a:lvl1pPr>
          </a:lstStyle>
          <a:p>
            <a:pPr lvl="0"/>
            <a:r>
              <a:rPr lang="en-US" dirty="0" smtClean="0"/>
              <a:t>Click to edit Master text styles</a:t>
            </a:r>
          </a:p>
        </p:txBody>
      </p:sp>
      <p:sp>
        <p:nvSpPr>
          <p:cNvPr id="18" name="Text Placeholder 6"/>
          <p:cNvSpPr>
            <a:spLocks noGrp="1"/>
          </p:cNvSpPr>
          <p:nvPr>
            <p:ph type="body" sz="quarter" idx="17" hasCustomPrompt="1"/>
          </p:nvPr>
        </p:nvSpPr>
        <p:spPr>
          <a:xfrm>
            <a:off x="6163060" y="1610097"/>
            <a:ext cx="4441472" cy="446617"/>
          </a:xfrm>
          <a:prstGeom prst="rect">
            <a:avLst/>
          </a:prstGeom>
        </p:spPr>
        <p:txBody>
          <a:bodyPr vert="horz" lIns="121917" tIns="60958" rIns="121917" bIns="60958"/>
          <a:lstStyle>
            <a:lvl1pPr marL="0" indent="0">
              <a:buFontTx/>
              <a:buNone/>
              <a:defRPr sz="2100" b="0" i="0">
                <a:solidFill>
                  <a:srgbClr val="02A8DF"/>
                </a:solidFill>
                <a:latin typeface="Helvetica Neue" charset="0"/>
                <a:cs typeface="Helvetica Neue" charset="0"/>
              </a:defRPr>
            </a:lvl1pPr>
          </a:lstStyle>
          <a:p>
            <a:pPr lvl="0"/>
            <a:r>
              <a:rPr lang="en-US" dirty="0" smtClean="0"/>
              <a:t>CLICK TO EDIT</a:t>
            </a:r>
          </a:p>
        </p:txBody>
      </p:sp>
      <p:sp>
        <p:nvSpPr>
          <p:cNvPr id="20" name="Text Placeholder 14"/>
          <p:cNvSpPr>
            <a:spLocks noGrp="1"/>
          </p:cNvSpPr>
          <p:nvPr>
            <p:ph type="body" sz="quarter" idx="18"/>
          </p:nvPr>
        </p:nvSpPr>
        <p:spPr>
          <a:xfrm>
            <a:off x="6163061" y="2110474"/>
            <a:ext cx="4440767" cy="3816775"/>
          </a:xfrm>
          <a:prstGeom prst="rect">
            <a:avLst/>
          </a:prstGeom>
        </p:spPr>
        <p:txBody>
          <a:bodyPr vert="horz" lIns="121917" tIns="60958" rIns="121917" bIns="60958"/>
          <a:lstStyle>
            <a:lvl1pPr>
              <a:spcAft>
                <a:spcPts val="400"/>
              </a:spcAft>
              <a:buClr>
                <a:schemeClr val="accent4"/>
              </a:buClr>
              <a:defRPr sz="1700" b="0" i="0">
                <a:latin typeface="Helvetica" charset="0"/>
                <a:cs typeface="Helvetica" charset="0"/>
              </a:defRPr>
            </a:lvl1pPr>
          </a:lstStyle>
          <a:p>
            <a:pPr lvl="0"/>
            <a:r>
              <a:rPr lang="en-US" dirty="0" smtClean="0"/>
              <a:t>Click to edit Master text styles</a:t>
            </a:r>
          </a:p>
        </p:txBody>
      </p:sp>
    </p:spTree>
    <p:extLst>
      <p:ext uri="{BB962C8B-B14F-4D97-AF65-F5344CB8AC3E}">
        <p14:creationId xmlns:p14="http://schemas.microsoft.com/office/powerpoint/2010/main" val="228064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Just Headlines">
    <p:spTree>
      <p:nvGrpSpPr>
        <p:cNvPr id="1" name=""/>
        <p:cNvGrpSpPr/>
        <p:nvPr/>
      </p:nvGrpSpPr>
      <p:grpSpPr>
        <a:xfrm>
          <a:off x="0" y="0"/>
          <a:ext cx="0" cy="0"/>
          <a:chOff x="0" y="0"/>
          <a:chExt cx="0" cy="0"/>
        </a:xfrm>
      </p:grpSpPr>
      <p:sp>
        <p:nvSpPr>
          <p:cNvPr id="4" name="Text Placeholder 3"/>
          <p:cNvSpPr>
            <a:spLocks noGrp="1"/>
          </p:cNvSpPr>
          <p:nvPr>
            <p:ph type="body" sz="quarter" idx="14" hasCustomPrompt="1"/>
          </p:nvPr>
        </p:nvSpPr>
        <p:spPr>
          <a:xfrm>
            <a:off x="1068278" y="14640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ONE</a:t>
            </a:r>
          </a:p>
        </p:txBody>
      </p:sp>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3" name="Picture 12"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21" name="Text Placeholder 3"/>
          <p:cNvSpPr>
            <a:spLocks noGrp="1"/>
          </p:cNvSpPr>
          <p:nvPr>
            <p:ph type="body" sz="quarter" idx="15" hasCustomPrompt="1"/>
          </p:nvPr>
        </p:nvSpPr>
        <p:spPr>
          <a:xfrm>
            <a:off x="1068278" y="24978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TWO</a:t>
            </a:r>
          </a:p>
        </p:txBody>
      </p:sp>
      <p:sp>
        <p:nvSpPr>
          <p:cNvPr id="22" name="Text Placeholder 3"/>
          <p:cNvSpPr>
            <a:spLocks noGrp="1"/>
          </p:cNvSpPr>
          <p:nvPr>
            <p:ph type="body" sz="quarter" idx="16" hasCustomPrompt="1"/>
          </p:nvPr>
        </p:nvSpPr>
        <p:spPr>
          <a:xfrm>
            <a:off x="1068278" y="35316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THREE</a:t>
            </a:r>
          </a:p>
        </p:txBody>
      </p:sp>
      <p:sp>
        <p:nvSpPr>
          <p:cNvPr id="23" name="Text Placeholder 3"/>
          <p:cNvSpPr>
            <a:spLocks noGrp="1"/>
          </p:cNvSpPr>
          <p:nvPr>
            <p:ph type="body" sz="quarter" idx="17" hasCustomPrompt="1"/>
          </p:nvPr>
        </p:nvSpPr>
        <p:spPr>
          <a:xfrm>
            <a:off x="1068278" y="45654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FOUR</a:t>
            </a:r>
          </a:p>
        </p:txBody>
      </p:sp>
      <p:sp>
        <p:nvSpPr>
          <p:cNvPr id="24" name="Text Placeholder 3"/>
          <p:cNvSpPr>
            <a:spLocks noGrp="1"/>
          </p:cNvSpPr>
          <p:nvPr>
            <p:ph type="body" sz="quarter" idx="18" hasCustomPrompt="1"/>
          </p:nvPr>
        </p:nvSpPr>
        <p:spPr>
          <a:xfrm>
            <a:off x="1068278" y="55992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FIVE</a:t>
            </a:r>
          </a:p>
        </p:txBody>
      </p:sp>
    </p:spTree>
    <p:extLst>
      <p:ext uri="{BB962C8B-B14F-4D97-AF65-F5344CB8AC3E}">
        <p14:creationId xmlns:p14="http://schemas.microsoft.com/office/powerpoint/2010/main" val="97494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rt Graphics #3">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23037"/>
            <a:ext cx="9048044"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 CHART GRAPHICS #3</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41" name="Rectangle 40"/>
          <p:cNvSpPr/>
          <p:nvPr/>
        </p:nvSpPr>
        <p:spPr>
          <a:xfrm>
            <a:off x="0" y="1146109"/>
            <a:ext cx="3386667" cy="118533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4" name="Folded Corner 43"/>
          <p:cNvSpPr/>
          <p:nvPr/>
        </p:nvSpPr>
        <p:spPr>
          <a:xfrm>
            <a:off x="419143" y="3917598"/>
            <a:ext cx="2583707" cy="1104719"/>
          </a:xfrm>
          <a:prstGeom prst="foldedCorne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7" name="Folded Corner 46"/>
          <p:cNvSpPr/>
          <p:nvPr/>
        </p:nvSpPr>
        <p:spPr>
          <a:xfrm>
            <a:off x="419143" y="1907824"/>
            <a:ext cx="2583707" cy="1822873"/>
          </a:xfrm>
          <a:prstGeom prst="foldedCorner">
            <a:avLst>
              <a:gd name="adj" fmla="val 13571"/>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8" name="Rectangle 47"/>
          <p:cNvSpPr/>
          <p:nvPr/>
        </p:nvSpPr>
        <p:spPr>
          <a:xfrm>
            <a:off x="419143" y="1991623"/>
            <a:ext cx="2583707" cy="16826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1">
                    <a:lumMod val="50000"/>
                  </a:schemeClr>
                </a:solidFill>
                <a:latin typeface="Gotham Black"/>
                <a:cs typeface="Gotham Black"/>
              </a:rPr>
              <a:t>SUBHEAD ONE</a:t>
            </a:r>
          </a:p>
          <a:p>
            <a:pPr algn="ctr">
              <a:lnSpc>
                <a:spcPct val="140000"/>
              </a:lnSpc>
            </a:pPr>
            <a:r>
              <a:rPr lang="en-US" sz="1100" dirty="0" smtClean="0">
                <a:solidFill>
                  <a:schemeClr val="accent1">
                    <a:lumMod val="50000"/>
                  </a:schemeClr>
                </a:solidFill>
                <a:latin typeface="Helvetica Neue" charset="0"/>
                <a:cs typeface="Helvetica Neue" charset="0"/>
              </a:rPr>
              <a:t>LIST ITEM 1</a:t>
            </a:r>
          </a:p>
          <a:p>
            <a:pPr algn="ctr"/>
            <a:r>
              <a:rPr lang="en-US" sz="1100" dirty="0" smtClean="0">
                <a:solidFill>
                  <a:schemeClr val="accent1">
                    <a:lumMod val="50000"/>
                  </a:schemeClr>
                </a:solidFill>
                <a:latin typeface="Helvetica Neue" charset="0"/>
                <a:cs typeface="Helvetica Neue" charset="0"/>
              </a:rPr>
              <a:t>LIST ITEM 2</a:t>
            </a:r>
          </a:p>
          <a:p>
            <a:pPr algn="ctr"/>
            <a:r>
              <a:rPr lang="en-US" sz="1100" dirty="0" smtClean="0">
                <a:solidFill>
                  <a:schemeClr val="accent1">
                    <a:lumMod val="50000"/>
                  </a:schemeClr>
                </a:solidFill>
                <a:latin typeface="Helvetica Neue" charset="0"/>
                <a:cs typeface="Helvetica Neue" charset="0"/>
              </a:rPr>
              <a:t>LIST ITEM 3</a:t>
            </a:r>
          </a:p>
          <a:p>
            <a:pPr algn="ctr"/>
            <a:r>
              <a:rPr lang="en-US" sz="1100" dirty="0" smtClean="0">
                <a:solidFill>
                  <a:schemeClr val="accent1">
                    <a:lumMod val="50000"/>
                  </a:schemeClr>
                </a:solidFill>
                <a:latin typeface="Helvetica Neue" charset="0"/>
                <a:cs typeface="Helvetica Neue" charset="0"/>
              </a:rPr>
              <a:t>LIST ITEM 4</a:t>
            </a:r>
          </a:p>
          <a:p>
            <a:pPr algn="ctr"/>
            <a:r>
              <a:rPr lang="en-US" sz="1100" dirty="0" smtClean="0">
                <a:solidFill>
                  <a:schemeClr val="accent1">
                    <a:lumMod val="50000"/>
                  </a:schemeClr>
                </a:solidFill>
                <a:latin typeface="Helvetica Neue" charset="0"/>
                <a:cs typeface="Helvetica Neue" charset="0"/>
              </a:rPr>
              <a:t>LIST ITEM 5</a:t>
            </a:r>
          </a:p>
          <a:p>
            <a:pPr algn="ctr"/>
            <a:r>
              <a:rPr lang="en-US" sz="1100" dirty="0" smtClean="0">
                <a:solidFill>
                  <a:srgbClr val="31ADC1"/>
                </a:solidFill>
                <a:latin typeface="Helvetica Neue" charset="0"/>
                <a:cs typeface="Helvetica Neue" charset="0"/>
              </a:rPr>
              <a:t>LIST ITEM 6</a:t>
            </a:r>
          </a:p>
          <a:p>
            <a:pPr algn="ctr"/>
            <a:r>
              <a:rPr lang="en-US" sz="1100" dirty="0" smtClean="0">
                <a:solidFill>
                  <a:srgbClr val="31ADC1"/>
                </a:solidFill>
                <a:latin typeface="Helvetica Neue" charset="0"/>
                <a:cs typeface="Helvetica Neue" charset="0"/>
              </a:rPr>
              <a:t>LIST ITEM 7</a:t>
            </a:r>
            <a:endParaRPr lang="en-US" sz="1100" dirty="0">
              <a:solidFill>
                <a:srgbClr val="31ADC1"/>
              </a:solidFill>
              <a:latin typeface="Helvetica Neue" charset="0"/>
              <a:cs typeface="Helvetica Neue" charset="0"/>
            </a:endParaRPr>
          </a:p>
        </p:txBody>
      </p:sp>
      <p:sp>
        <p:nvSpPr>
          <p:cNvPr id="51" name="Rectangle 50"/>
          <p:cNvSpPr/>
          <p:nvPr/>
        </p:nvSpPr>
        <p:spPr>
          <a:xfrm>
            <a:off x="419143" y="3955232"/>
            <a:ext cx="2583707" cy="97987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1">
                    <a:lumMod val="50000"/>
                  </a:schemeClr>
                </a:solidFill>
                <a:latin typeface="Gotham Black"/>
                <a:cs typeface="Gotham Black"/>
              </a:rPr>
              <a:t>SUBHEAD TWO</a:t>
            </a:r>
          </a:p>
          <a:p>
            <a:pPr algn="ctr">
              <a:lnSpc>
                <a:spcPct val="140000"/>
              </a:lnSpc>
            </a:pPr>
            <a:r>
              <a:rPr lang="en-US" sz="1100" dirty="0" smtClean="0">
                <a:solidFill>
                  <a:schemeClr val="accent1">
                    <a:lumMod val="50000"/>
                  </a:schemeClr>
                </a:solidFill>
                <a:latin typeface="Helvetica Neue" charset="0"/>
                <a:cs typeface="Helvetica Neue" charset="0"/>
              </a:rPr>
              <a:t>LIST ITEM 1</a:t>
            </a:r>
          </a:p>
          <a:p>
            <a:pPr algn="ctr"/>
            <a:r>
              <a:rPr lang="en-US" sz="1100" dirty="0" smtClean="0">
                <a:solidFill>
                  <a:schemeClr val="accent2">
                    <a:lumMod val="75000"/>
                  </a:schemeClr>
                </a:solidFill>
                <a:latin typeface="Helvetica Neue" charset="0"/>
                <a:cs typeface="Helvetica Neue" charset="0"/>
              </a:rPr>
              <a:t>LIST ITEM 2</a:t>
            </a:r>
          </a:p>
          <a:p>
            <a:pPr algn="ctr"/>
            <a:r>
              <a:rPr lang="en-US" sz="1100" dirty="0" smtClean="0">
                <a:solidFill>
                  <a:schemeClr val="accent2">
                    <a:lumMod val="75000"/>
                  </a:schemeClr>
                </a:solidFill>
                <a:latin typeface="Helvetica Neue" charset="0"/>
                <a:cs typeface="Helvetica Neue" charset="0"/>
              </a:rPr>
              <a:t>LIST ITEM 3</a:t>
            </a:r>
            <a:endParaRPr lang="en-US" sz="1100" dirty="0">
              <a:solidFill>
                <a:schemeClr val="accent2">
                  <a:lumMod val="75000"/>
                </a:schemeClr>
              </a:solidFill>
              <a:latin typeface="Helvetica Neue" charset="0"/>
              <a:cs typeface="Helvetica Neue" charset="0"/>
            </a:endParaRPr>
          </a:p>
        </p:txBody>
      </p:sp>
      <p:sp>
        <p:nvSpPr>
          <p:cNvPr id="52" name="Folded Corner 51"/>
          <p:cNvSpPr/>
          <p:nvPr/>
        </p:nvSpPr>
        <p:spPr>
          <a:xfrm>
            <a:off x="4268650" y="1925042"/>
            <a:ext cx="2899791" cy="1094913"/>
          </a:xfrm>
          <a:prstGeom prst="foldedCorner">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53" name="Rectangle 52"/>
          <p:cNvSpPr/>
          <p:nvPr/>
        </p:nvSpPr>
        <p:spPr>
          <a:xfrm>
            <a:off x="4054163" y="1916325"/>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rgbClr val="4C641D"/>
                </a:solidFill>
                <a:latin typeface="Gotham Black"/>
                <a:cs typeface="Gotham Black"/>
              </a:rPr>
              <a:t>SUBHEAD THREE</a:t>
            </a:r>
            <a:endParaRPr lang="en-US" sz="1500" dirty="0">
              <a:solidFill>
                <a:srgbClr val="4C641D"/>
              </a:solidFill>
              <a:latin typeface="Gotham Black"/>
              <a:cs typeface="Gotham Black"/>
            </a:endParaRPr>
          </a:p>
          <a:p>
            <a:pPr algn="ctr">
              <a:lnSpc>
                <a:spcPct val="130000"/>
              </a:lnSpc>
            </a:pPr>
            <a:r>
              <a:rPr lang="en-US" sz="1100" dirty="0" smtClean="0">
                <a:solidFill>
                  <a:srgbClr val="4C641D"/>
                </a:solidFill>
                <a:latin typeface="Helvetica Neue" charset="0"/>
                <a:cs typeface="Helvetica Neue" charset="0"/>
              </a:rPr>
              <a:t>LIST ITEM 1</a:t>
            </a:r>
            <a:endParaRPr lang="en-US" sz="1100" dirty="0">
              <a:solidFill>
                <a:srgbClr val="4C641D"/>
              </a:solidFill>
              <a:latin typeface="Helvetica Neue" charset="0"/>
              <a:cs typeface="Helvetica Neue" charset="0"/>
            </a:endParaRPr>
          </a:p>
          <a:p>
            <a:pPr algn="ctr"/>
            <a:r>
              <a:rPr lang="en-US" sz="1100" dirty="0" smtClean="0">
                <a:solidFill>
                  <a:srgbClr val="4C641D"/>
                </a:solidFill>
                <a:latin typeface="Helvetica Neue" charset="0"/>
                <a:cs typeface="Helvetica Neue" charset="0"/>
              </a:rPr>
              <a:t>LIST ITEM 2</a:t>
            </a:r>
            <a:endParaRPr lang="en-US" sz="1100" dirty="0">
              <a:solidFill>
                <a:srgbClr val="4C641D"/>
              </a:solidFill>
              <a:latin typeface="Helvetica Neue" charset="0"/>
              <a:cs typeface="Helvetica Neue" charset="0"/>
            </a:endParaRPr>
          </a:p>
          <a:p>
            <a:pPr algn="ctr"/>
            <a:r>
              <a:rPr lang="en-US" sz="1100" dirty="0" smtClean="0">
                <a:solidFill>
                  <a:schemeClr val="accent5">
                    <a:lumMod val="75000"/>
                  </a:schemeClr>
                </a:solidFill>
                <a:latin typeface="Helvetica Neue" charset="0"/>
                <a:cs typeface="Helvetica Neue" charset="0"/>
              </a:rPr>
              <a:t>LIST ITEM 3</a:t>
            </a:r>
            <a:endParaRPr lang="en-US" sz="1100" dirty="0">
              <a:solidFill>
                <a:schemeClr val="accent5">
                  <a:lumMod val="75000"/>
                </a:schemeClr>
              </a:solidFill>
              <a:latin typeface="Helvetica Neue" charset="0"/>
              <a:cs typeface="Helvetica Neue" charset="0"/>
            </a:endParaRPr>
          </a:p>
        </p:txBody>
      </p:sp>
      <p:sp>
        <p:nvSpPr>
          <p:cNvPr id="56" name="Folded Corner 55"/>
          <p:cNvSpPr/>
          <p:nvPr/>
        </p:nvSpPr>
        <p:spPr>
          <a:xfrm>
            <a:off x="4268650" y="3144242"/>
            <a:ext cx="2899791" cy="1263783"/>
          </a:xfrm>
          <a:prstGeom prst="foldedCorner">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57" name="Rectangle 56"/>
          <p:cNvSpPr/>
          <p:nvPr/>
        </p:nvSpPr>
        <p:spPr>
          <a:xfrm>
            <a:off x="4042874" y="3234557"/>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5">
                    <a:lumMod val="50000"/>
                  </a:schemeClr>
                </a:solidFill>
                <a:latin typeface="Gotham Black"/>
                <a:cs typeface="Gotham Black"/>
              </a:rPr>
              <a:t>SUBHEAD FOUR</a:t>
            </a:r>
            <a:endParaRPr lang="en-US" sz="1500" dirty="0">
              <a:solidFill>
                <a:schemeClr val="accent5">
                  <a:lumMod val="50000"/>
                </a:schemeClr>
              </a:solidFill>
              <a:latin typeface="Gotham Black"/>
              <a:cs typeface="Gotham Black"/>
            </a:endParaRPr>
          </a:p>
          <a:p>
            <a:pPr algn="ctr">
              <a:lnSpc>
                <a:spcPct val="130000"/>
              </a:lnSpc>
            </a:pPr>
            <a:r>
              <a:rPr lang="en-US" sz="1100" dirty="0" smtClean="0">
                <a:solidFill>
                  <a:schemeClr val="accent5">
                    <a:lumMod val="50000"/>
                  </a:schemeClr>
                </a:solidFill>
                <a:latin typeface="Helvetica Neue" charset="0"/>
                <a:cs typeface="Helvetica Neue" charset="0"/>
              </a:rPr>
              <a:t>LIST ITEM 1</a:t>
            </a:r>
            <a:endParaRPr lang="en-US" sz="1100" dirty="0">
              <a:solidFill>
                <a:schemeClr val="accent5">
                  <a:lumMod val="50000"/>
                </a:schemeClr>
              </a:solidFill>
              <a:latin typeface="Helvetica Neue" charset="0"/>
              <a:cs typeface="Helvetica Neue" charset="0"/>
            </a:endParaRPr>
          </a:p>
          <a:p>
            <a:pPr algn="ctr"/>
            <a:r>
              <a:rPr lang="en-US" sz="1100" dirty="0" smtClean="0">
                <a:solidFill>
                  <a:schemeClr val="accent5">
                    <a:lumMod val="50000"/>
                  </a:schemeClr>
                </a:solidFill>
                <a:latin typeface="Helvetica Neue" charset="0"/>
                <a:cs typeface="Helvetica Neue" charset="0"/>
              </a:rPr>
              <a:t>LIST ITEM 2</a:t>
            </a:r>
            <a:endParaRPr lang="en-US" sz="1100" dirty="0">
              <a:solidFill>
                <a:schemeClr val="accent5">
                  <a:lumMod val="50000"/>
                </a:schemeClr>
              </a:solidFill>
              <a:latin typeface="Helvetica Neue" charset="0"/>
              <a:cs typeface="Helvetica Neue" charset="0"/>
            </a:endParaRPr>
          </a:p>
          <a:p>
            <a:pPr algn="ctr"/>
            <a:r>
              <a:rPr lang="en-US" sz="1100" dirty="0" smtClean="0">
                <a:solidFill>
                  <a:srgbClr val="73962C"/>
                </a:solidFill>
                <a:latin typeface="Helvetica Neue" charset="0"/>
                <a:cs typeface="Helvetica Neue" charset="0"/>
              </a:rPr>
              <a:t>LIST ITEM 3</a:t>
            </a:r>
          </a:p>
          <a:p>
            <a:pPr algn="ctr"/>
            <a:r>
              <a:rPr lang="en-US" sz="1100" dirty="0" smtClean="0">
                <a:solidFill>
                  <a:srgbClr val="73962C"/>
                </a:solidFill>
                <a:latin typeface="Helvetica Neue" charset="0"/>
                <a:cs typeface="Helvetica Neue" charset="0"/>
              </a:rPr>
              <a:t>LIST ITEM 4</a:t>
            </a:r>
          </a:p>
          <a:p>
            <a:pPr algn="ctr"/>
            <a:r>
              <a:rPr lang="en-US" sz="1100" dirty="0" smtClean="0">
                <a:solidFill>
                  <a:srgbClr val="73962C"/>
                </a:solidFill>
                <a:latin typeface="Helvetica Neue" charset="0"/>
                <a:cs typeface="Helvetica Neue" charset="0"/>
              </a:rPr>
              <a:t>LIST ITEM 5</a:t>
            </a:r>
            <a:endParaRPr lang="en-US" sz="1100" dirty="0">
              <a:solidFill>
                <a:srgbClr val="73962C"/>
              </a:solidFill>
              <a:latin typeface="Helvetica Neue" charset="0"/>
              <a:cs typeface="Helvetica Neue" charset="0"/>
            </a:endParaRPr>
          </a:p>
        </p:txBody>
      </p:sp>
      <p:sp>
        <p:nvSpPr>
          <p:cNvPr id="60" name="Folded Corner 59"/>
          <p:cNvSpPr/>
          <p:nvPr/>
        </p:nvSpPr>
        <p:spPr>
          <a:xfrm>
            <a:off x="8412178" y="1947621"/>
            <a:ext cx="2899791" cy="1094913"/>
          </a:xfrm>
          <a:prstGeom prst="foldedCorner">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61" name="Rectangle 60"/>
          <p:cNvSpPr/>
          <p:nvPr/>
        </p:nvSpPr>
        <p:spPr>
          <a:xfrm>
            <a:off x="8197691" y="1927614"/>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6">
                    <a:lumMod val="50000"/>
                  </a:schemeClr>
                </a:solidFill>
                <a:latin typeface="Gotham Black"/>
                <a:cs typeface="Gotham Black"/>
              </a:rPr>
              <a:t>SUBHEAD FIVE</a:t>
            </a:r>
            <a:endParaRPr lang="en-US" sz="1500" dirty="0">
              <a:solidFill>
                <a:schemeClr val="accent6">
                  <a:lumMod val="50000"/>
                </a:schemeClr>
              </a:solidFill>
              <a:latin typeface="Gotham Black"/>
              <a:cs typeface="Gotham Black"/>
            </a:endParaRPr>
          </a:p>
          <a:p>
            <a:pPr algn="ctr">
              <a:lnSpc>
                <a:spcPct val="130000"/>
              </a:lnSpc>
            </a:pPr>
            <a:r>
              <a:rPr lang="en-US" sz="1100" dirty="0" smtClean="0">
                <a:solidFill>
                  <a:schemeClr val="accent6">
                    <a:lumMod val="50000"/>
                  </a:schemeClr>
                </a:solidFill>
                <a:latin typeface="Helvetica Neue" charset="0"/>
                <a:cs typeface="Helvetica Neue" charset="0"/>
              </a:rPr>
              <a:t>LIST ITEM 1</a:t>
            </a:r>
            <a:endParaRPr lang="en-US" sz="1100" dirty="0">
              <a:solidFill>
                <a:schemeClr val="accent6">
                  <a:lumMod val="50000"/>
                </a:schemeClr>
              </a:solidFill>
              <a:latin typeface="Helvetica Neue" charset="0"/>
              <a:cs typeface="Helvetica Neue" charset="0"/>
            </a:endParaRPr>
          </a:p>
          <a:p>
            <a:pPr algn="ctr"/>
            <a:r>
              <a:rPr lang="en-US" sz="1100" dirty="0" smtClean="0">
                <a:solidFill>
                  <a:schemeClr val="accent6">
                    <a:lumMod val="50000"/>
                  </a:schemeClr>
                </a:solidFill>
                <a:latin typeface="Helvetica Neue" charset="0"/>
                <a:cs typeface="Helvetica Neue" charset="0"/>
              </a:rPr>
              <a:t>LIST ITEM 2</a:t>
            </a:r>
          </a:p>
          <a:p>
            <a:pPr algn="ctr"/>
            <a:r>
              <a:rPr lang="en-US" sz="1100" dirty="0" smtClean="0">
                <a:solidFill>
                  <a:schemeClr val="accent6">
                    <a:lumMod val="50000"/>
                  </a:schemeClr>
                </a:solidFill>
                <a:latin typeface="Helvetica Neue" charset="0"/>
                <a:cs typeface="Helvetica Neue" charset="0"/>
              </a:rPr>
              <a:t>LIST ITEM 3</a:t>
            </a:r>
            <a:endParaRPr lang="en-US" sz="1100" dirty="0">
              <a:solidFill>
                <a:schemeClr val="accent6">
                  <a:lumMod val="50000"/>
                </a:schemeClr>
              </a:solidFill>
              <a:latin typeface="Helvetica Neue" charset="0"/>
              <a:cs typeface="Helvetica Neue" charset="0"/>
            </a:endParaRPr>
          </a:p>
          <a:p>
            <a:pPr algn="ctr"/>
            <a:r>
              <a:rPr lang="en-US" sz="1100" dirty="0" smtClean="0">
                <a:solidFill>
                  <a:schemeClr val="bg1"/>
                </a:solidFill>
                <a:latin typeface="Helvetica Neue" charset="0"/>
                <a:cs typeface="Helvetica Neue" charset="0"/>
              </a:rPr>
              <a:t>LIST ITEM 4</a:t>
            </a:r>
            <a:endParaRPr lang="en-US" sz="1100" dirty="0">
              <a:solidFill>
                <a:schemeClr val="bg1"/>
              </a:solidFill>
              <a:latin typeface="Helvetica Neue" charset="0"/>
              <a:cs typeface="Helvetica Neue" charset="0"/>
            </a:endParaRPr>
          </a:p>
        </p:txBody>
      </p:sp>
      <p:sp>
        <p:nvSpPr>
          <p:cNvPr id="64" name="Folded Corner 63"/>
          <p:cNvSpPr/>
          <p:nvPr/>
        </p:nvSpPr>
        <p:spPr>
          <a:xfrm>
            <a:off x="8412178" y="3166821"/>
            <a:ext cx="2899791" cy="1476180"/>
          </a:xfrm>
          <a:prstGeom prst="foldedCorner">
            <a:avLst>
              <a:gd name="adj" fmla="val 13608"/>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65" name="Rectangle 64"/>
          <p:cNvSpPr/>
          <p:nvPr/>
        </p:nvSpPr>
        <p:spPr>
          <a:xfrm>
            <a:off x="8186402" y="3234557"/>
            <a:ext cx="3317479" cy="14761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lnSpc>
                <a:spcPct val="80000"/>
              </a:lnSpc>
            </a:pPr>
            <a:r>
              <a:rPr lang="en-US" sz="1500" dirty="0" smtClean="0">
                <a:solidFill>
                  <a:srgbClr val="6A7112"/>
                </a:solidFill>
                <a:latin typeface="Gotham Black"/>
                <a:cs typeface="Gotham Black"/>
              </a:rPr>
              <a:t>SUBHEAD SIX</a:t>
            </a:r>
            <a:endParaRPr lang="en-US" sz="1500" dirty="0">
              <a:solidFill>
                <a:srgbClr val="6A7112"/>
              </a:solidFill>
              <a:latin typeface="Gotham Black"/>
              <a:cs typeface="Gotham Black"/>
            </a:endParaRPr>
          </a:p>
          <a:p>
            <a:pPr algn="ctr">
              <a:lnSpc>
                <a:spcPct val="130000"/>
              </a:lnSpc>
            </a:pPr>
            <a:r>
              <a:rPr lang="en-US" sz="1100" dirty="0" smtClean="0">
                <a:solidFill>
                  <a:schemeClr val="accent6">
                    <a:lumMod val="50000"/>
                  </a:schemeClr>
                </a:solidFill>
                <a:latin typeface="Helvetica Neue" charset="0"/>
                <a:cs typeface="Helvetica Neue" charset="0"/>
              </a:rPr>
              <a:t>LIST ITEM 1</a:t>
            </a:r>
          </a:p>
          <a:p>
            <a:pPr algn="ctr"/>
            <a:r>
              <a:rPr lang="en-US" sz="1100" dirty="0" smtClean="0">
                <a:solidFill>
                  <a:schemeClr val="accent6">
                    <a:lumMod val="50000"/>
                  </a:schemeClr>
                </a:solidFill>
                <a:latin typeface="Helvetica Neue" charset="0"/>
                <a:cs typeface="Helvetica Neue" charset="0"/>
              </a:rPr>
              <a:t>LIST ITEM 2</a:t>
            </a:r>
          </a:p>
          <a:p>
            <a:pPr algn="ctr"/>
            <a:r>
              <a:rPr lang="en-US" sz="1100" dirty="0" smtClean="0">
                <a:solidFill>
                  <a:schemeClr val="accent6">
                    <a:lumMod val="50000"/>
                  </a:schemeClr>
                </a:solidFill>
                <a:latin typeface="Helvetica Neue" charset="0"/>
                <a:cs typeface="Helvetica Neue" charset="0"/>
              </a:rPr>
              <a:t>LIST ITEM 3</a:t>
            </a:r>
          </a:p>
          <a:p>
            <a:pPr algn="ctr"/>
            <a:r>
              <a:rPr lang="en-US" sz="1100" dirty="0" smtClean="0">
                <a:solidFill>
                  <a:srgbClr val="6A7112"/>
                </a:solidFill>
                <a:latin typeface="Helvetica Neue" charset="0"/>
                <a:cs typeface="Helvetica Neue" charset="0"/>
              </a:rPr>
              <a:t>LIST ITEM 4</a:t>
            </a:r>
          </a:p>
          <a:p>
            <a:pPr algn="ctr"/>
            <a:r>
              <a:rPr lang="en-US" sz="1100" dirty="0" smtClean="0">
                <a:solidFill>
                  <a:srgbClr val="6A7112"/>
                </a:solidFill>
                <a:latin typeface="Helvetica Neue" charset="0"/>
                <a:cs typeface="Helvetica Neue" charset="0"/>
              </a:rPr>
              <a:t>LIST ITEM 5</a:t>
            </a:r>
            <a:endParaRPr lang="en-US" sz="1100" dirty="0">
              <a:solidFill>
                <a:srgbClr val="6A7112"/>
              </a:solidFill>
              <a:latin typeface="Helvetica Neue" charset="0"/>
              <a:cs typeface="Helvetica Neue" charset="0"/>
            </a:endParaRPr>
          </a:p>
          <a:p>
            <a:pPr algn="ctr"/>
            <a:endParaRPr lang="en-US" sz="1100" dirty="0">
              <a:solidFill>
                <a:srgbClr val="6A7112"/>
              </a:solidFill>
              <a:latin typeface="Helvetica Neue" charset="0"/>
              <a:cs typeface="Helvetica Neue" charset="0"/>
            </a:endParaRPr>
          </a:p>
        </p:txBody>
      </p:sp>
      <p:sp>
        <p:nvSpPr>
          <p:cNvPr id="68" name="Right Arrow Callout 67"/>
          <p:cNvSpPr/>
          <p:nvPr/>
        </p:nvSpPr>
        <p:spPr>
          <a:xfrm>
            <a:off x="4391393" y="4832705"/>
            <a:ext cx="1569143" cy="1907812"/>
          </a:xfrm>
          <a:prstGeom prst="rightArrowCallout">
            <a:avLst>
              <a:gd name="adj1" fmla="val 16228"/>
              <a:gd name="adj2" fmla="val 19717"/>
              <a:gd name="adj3" fmla="val 25000"/>
              <a:gd name="adj4" fmla="val 6066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400" dirty="0">
              <a:latin typeface="Helvetica" charset="0"/>
            </a:endParaRPr>
          </a:p>
        </p:txBody>
      </p:sp>
      <p:sp>
        <p:nvSpPr>
          <p:cNvPr id="73" name="TextBox 72"/>
          <p:cNvSpPr txBox="1"/>
          <p:nvPr/>
        </p:nvSpPr>
        <p:spPr>
          <a:xfrm>
            <a:off x="879698" y="1320215"/>
            <a:ext cx="1626612" cy="353939"/>
          </a:xfrm>
          <a:prstGeom prst="rect">
            <a:avLst/>
          </a:prstGeom>
          <a:noFill/>
        </p:spPr>
        <p:txBody>
          <a:bodyPr wrap="square" lIns="121917" tIns="60958" rIns="121917" bIns="60958" rtlCol="0">
            <a:spAutoFit/>
          </a:bodyPr>
          <a:lstStyle/>
          <a:p>
            <a:pPr algn="ctr"/>
            <a:r>
              <a:rPr lang="en-US" sz="1500" dirty="0" smtClean="0">
                <a:solidFill>
                  <a:schemeClr val="accent1">
                    <a:lumMod val="50000"/>
                  </a:schemeClr>
                </a:solidFill>
                <a:latin typeface="Helvetica Neue" charset="0"/>
                <a:cs typeface="Helvetica Neue" charset="0"/>
              </a:rPr>
              <a:t>HEADLINE</a:t>
            </a:r>
            <a:endParaRPr lang="en-US" sz="1500" dirty="0">
              <a:solidFill>
                <a:schemeClr val="accent1">
                  <a:lumMod val="50000"/>
                </a:schemeClr>
              </a:solidFill>
              <a:latin typeface="Helvetica Neue" charset="0"/>
              <a:cs typeface="Helvetica Neue" charset="0"/>
            </a:endParaRPr>
          </a:p>
        </p:txBody>
      </p:sp>
      <p:sp>
        <p:nvSpPr>
          <p:cNvPr id="75" name="Rectangle 74"/>
          <p:cNvSpPr/>
          <p:nvPr/>
        </p:nvSpPr>
        <p:spPr>
          <a:xfrm>
            <a:off x="1027284" y="1286347"/>
            <a:ext cx="1343376" cy="452147"/>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76" name="TextBox 75"/>
          <p:cNvSpPr txBox="1"/>
          <p:nvPr/>
        </p:nvSpPr>
        <p:spPr>
          <a:xfrm rot="16200000">
            <a:off x="4174013" y="5269722"/>
            <a:ext cx="1687491" cy="1061825"/>
          </a:xfrm>
          <a:prstGeom prst="rect">
            <a:avLst/>
          </a:prstGeom>
          <a:noFill/>
        </p:spPr>
        <p:txBody>
          <a:bodyPr wrap="square" lIns="121917" tIns="60958" rIns="121917" bIns="60958" rtlCol="0">
            <a:spAutoFit/>
          </a:bodyPr>
          <a:lstStyle/>
          <a:p>
            <a:pPr algn="ctr"/>
            <a:r>
              <a:rPr lang="en-US" sz="1400" dirty="0" smtClean="0">
                <a:solidFill>
                  <a:schemeClr val="lt1"/>
                </a:solidFill>
                <a:latin typeface="Helvetica" charset="0"/>
              </a:rPr>
              <a:t>CONNECTOR</a:t>
            </a:r>
          </a:p>
          <a:p>
            <a:pPr algn="ctr"/>
            <a:r>
              <a:rPr lang="en-US" sz="1400" dirty="0" smtClean="0">
                <a:solidFill>
                  <a:schemeClr val="lt1"/>
                </a:solidFill>
                <a:latin typeface="Helvetica" charset="0"/>
              </a:rPr>
              <a:t>ARROW GRAPHIC</a:t>
            </a:r>
            <a:endParaRPr lang="en-US" sz="1400" dirty="0">
              <a:solidFill>
                <a:schemeClr val="lt1"/>
              </a:solidFill>
              <a:latin typeface="Helvetica" charset="0"/>
            </a:endParaRPr>
          </a:p>
          <a:p>
            <a:endParaRPr lang="en-US" dirty="0">
              <a:latin typeface="Helvetica" charset="0"/>
            </a:endParaRPr>
          </a:p>
        </p:txBody>
      </p:sp>
      <p:sp>
        <p:nvSpPr>
          <p:cNvPr id="77" name="Right Arrow Callout 76"/>
          <p:cNvSpPr/>
          <p:nvPr/>
        </p:nvSpPr>
        <p:spPr>
          <a:xfrm rot="5400000">
            <a:off x="6573075" y="4854047"/>
            <a:ext cx="1569143" cy="1907812"/>
          </a:xfrm>
          <a:prstGeom prst="rightArrowCallout">
            <a:avLst>
              <a:gd name="adj1" fmla="val 16228"/>
              <a:gd name="adj2" fmla="val 19717"/>
              <a:gd name="adj3" fmla="val 25000"/>
              <a:gd name="adj4" fmla="val 6066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400" dirty="0">
              <a:latin typeface="Helvetica" charset="0"/>
            </a:endParaRPr>
          </a:p>
        </p:txBody>
      </p:sp>
      <p:sp>
        <p:nvSpPr>
          <p:cNvPr id="78" name="TextBox 77"/>
          <p:cNvSpPr txBox="1"/>
          <p:nvPr/>
        </p:nvSpPr>
        <p:spPr>
          <a:xfrm>
            <a:off x="6498911" y="5090444"/>
            <a:ext cx="1687491" cy="1492712"/>
          </a:xfrm>
          <a:prstGeom prst="rect">
            <a:avLst/>
          </a:prstGeom>
          <a:noFill/>
        </p:spPr>
        <p:txBody>
          <a:bodyPr wrap="square" lIns="121917" tIns="60958" rIns="121917" bIns="60958" rtlCol="0">
            <a:spAutoFit/>
          </a:bodyPr>
          <a:lstStyle/>
          <a:p>
            <a:pPr algn="ctr"/>
            <a:r>
              <a:rPr lang="en-US" sz="1400" dirty="0" smtClean="0">
                <a:solidFill>
                  <a:schemeClr val="lt1"/>
                </a:solidFill>
                <a:latin typeface="Helvetica" charset="0"/>
              </a:rPr>
              <a:t>CONNECTOR</a:t>
            </a:r>
          </a:p>
          <a:p>
            <a:pPr algn="ctr"/>
            <a:r>
              <a:rPr lang="en-US" sz="1400" dirty="0" smtClean="0">
                <a:solidFill>
                  <a:schemeClr val="lt1"/>
                </a:solidFill>
                <a:latin typeface="Helvetica" charset="0"/>
              </a:rPr>
              <a:t>ARROW GRAPHIC</a:t>
            </a:r>
          </a:p>
          <a:p>
            <a:pPr algn="ctr"/>
            <a:r>
              <a:rPr lang="en-US" sz="1400" dirty="0" smtClean="0">
                <a:solidFill>
                  <a:schemeClr val="lt1"/>
                </a:solidFill>
                <a:latin typeface="Helvetica" charset="0"/>
              </a:rPr>
              <a:t>POINTING DOWN</a:t>
            </a:r>
            <a:endParaRPr lang="en-US" sz="1400" dirty="0">
              <a:solidFill>
                <a:schemeClr val="lt1"/>
              </a:solidFill>
              <a:latin typeface="Helvetica" charset="0"/>
            </a:endParaRPr>
          </a:p>
          <a:p>
            <a:endParaRPr lang="en-US" dirty="0">
              <a:latin typeface="Helvetica" charset="0"/>
            </a:endParaRPr>
          </a:p>
        </p:txBody>
      </p:sp>
    </p:spTree>
    <p:extLst>
      <p:ext uri="{BB962C8B-B14F-4D97-AF65-F5344CB8AC3E}">
        <p14:creationId xmlns:p14="http://schemas.microsoft.com/office/powerpoint/2010/main" val="3442805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V Slide">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23037"/>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17" name="Rectangle 16"/>
          <p:cNvSpPr/>
          <p:nvPr/>
        </p:nvSpPr>
        <p:spPr>
          <a:xfrm>
            <a:off x="0" y="4148668"/>
            <a:ext cx="12192000" cy="1761067"/>
          </a:xfrm>
          <a:prstGeom prst="rect">
            <a:avLst/>
          </a:prstGeom>
          <a:solidFill>
            <a:srgbClr val="D0DD2A"/>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pic>
        <p:nvPicPr>
          <p:cNvPr id="18" name="Picture 17" descr="blackTV_templat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6844" y="1167651"/>
            <a:ext cx="9358312" cy="5593135"/>
          </a:xfrm>
          <a:prstGeom prst="rect">
            <a:avLst/>
          </a:prstGeom>
        </p:spPr>
      </p:pic>
    </p:spTree>
    <p:extLst>
      <p:ext uri="{BB962C8B-B14F-4D97-AF65-F5344CB8AC3E}">
        <p14:creationId xmlns:p14="http://schemas.microsoft.com/office/powerpoint/2010/main" val="1644670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891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nd Card">
    <p:spTree>
      <p:nvGrpSpPr>
        <p:cNvPr id="1" name=""/>
        <p:cNvGrpSpPr/>
        <p:nvPr/>
      </p:nvGrpSpPr>
      <p:grpSpPr>
        <a:xfrm>
          <a:off x="0" y="0"/>
          <a:ext cx="0" cy="0"/>
          <a:chOff x="0" y="0"/>
          <a:chExt cx="0" cy="0"/>
        </a:xfrm>
      </p:grpSpPr>
      <p:pic>
        <p:nvPicPr>
          <p:cNvPr id="3" name="Picture 7" descr="Comcast_pos_RGB_Digital.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62630" y="2693407"/>
            <a:ext cx="4066741" cy="147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7" descr="Comcast_pos_RGB_Digital.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62630" y="2693407"/>
            <a:ext cx="4066741" cy="147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79126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Opening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753103" y="3353644"/>
            <a:ext cx="3467100" cy="490331"/>
          </a:xfrm>
          <a:prstGeom prst="rect">
            <a:avLst/>
          </a:prstGeom>
        </p:spPr>
        <p:txBody>
          <a:bodyPr vert="horz" lIns="121917" tIns="60958" rIns="121917" bIns="60958"/>
          <a:lstStyle>
            <a:lvl1pPr marL="0" indent="0" algn="r">
              <a:buFontTx/>
              <a:buNone/>
              <a:defRPr sz="2400" b="0" i="0" baseline="0">
                <a:solidFill>
                  <a:schemeClr val="tx1">
                    <a:lumMod val="60000"/>
                    <a:lumOff val="40000"/>
                  </a:schemeClr>
                </a:solidFill>
                <a:latin typeface="Helvetica" charset="0"/>
                <a:cs typeface="Helvetica" charset="0"/>
              </a:defRPr>
            </a:lvl1pPr>
          </a:lstStyle>
          <a:p>
            <a:pPr lvl="0"/>
            <a:r>
              <a:rPr lang="en-US" dirty="0" smtClean="0"/>
              <a:t>Click to edit Master text styles</a:t>
            </a:r>
          </a:p>
        </p:txBody>
      </p:sp>
      <p:sp>
        <p:nvSpPr>
          <p:cNvPr id="11" name="Text Placeholder 9"/>
          <p:cNvSpPr>
            <a:spLocks noGrp="1"/>
          </p:cNvSpPr>
          <p:nvPr>
            <p:ph type="body" sz="quarter" idx="11" hasCustomPrompt="1"/>
          </p:nvPr>
        </p:nvSpPr>
        <p:spPr>
          <a:xfrm>
            <a:off x="7753103" y="3791808"/>
            <a:ext cx="3467100" cy="490331"/>
          </a:xfrm>
          <a:prstGeom prst="rect">
            <a:avLst/>
          </a:prstGeom>
        </p:spPr>
        <p:txBody>
          <a:bodyPr vert="horz" lIns="121917" tIns="60958" rIns="121917" bIns="60958"/>
          <a:lstStyle>
            <a:lvl1pPr marL="0" indent="0" algn="r">
              <a:buFontTx/>
              <a:buNone/>
              <a:defRPr sz="2400" b="0" i="1" baseline="0">
                <a:solidFill>
                  <a:schemeClr val="tx1">
                    <a:lumMod val="60000"/>
                    <a:lumOff val="40000"/>
                  </a:schemeClr>
                </a:solidFill>
                <a:latin typeface="Helvetica" charset="0"/>
                <a:cs typeface="Helvetica" charset="0"/>
              </a:defRPr>
            </a:lvl1pPr>
          </a:lstStyle>
          <a:p>
            <a:pPr lvl="0"/>
            <a:r>
              <a:rPr lang="en-US" dirty="0" smtClean="0"/>
              <a:t>	</a:t>
            </a:r>
          </a:p>
        </p:txBody>
      </p:sp>
      <p:sp>
        <p:nvSpPr>
          <p:cNvPr id="2" name="Title 1"/>
          <p:cNvSpPr>
            <a:spLocks noGrp="1"/>
          </p:cNvSpPr>
          <p:nvPr>
            <p:ph type="title" hasCustomPrompt="1"/>
          </p:nvPr>
        </p:nvSpPr>
        <p:spPr>
          <a:xfrm>
            <a:off x="4354040" y="2519705"/>
            <a:ext cx="6932709" cy="665667"/>
          </a:xfrm>
          <a:prstGeom prst="rect">
            <a:avLst/>
          </a:prstGeom>
        </p:spPr>
        <p:txBody>
          <a:bodyPr vert="horz" lIns="121917" tIns="60958" rIns="121917" bIns="60958"/>
          <a:lstStyle>
            <a:lvl1pPr algn="r">
              <a:defRPr sz="3700" b="0" i="0">
                <a:solidFill>
                  <a:schemeClr val="accent3"/>
                </a:solidFill>
                <a:latin typeface="Helvetica Bold" charset="0"/>
                <a:cs typeface="Helvetica Bold" charset="0"/>
              </a:defRPr>
            </a:lvl1pPr>
          </a:lstStyle>
          <a:p>
            <a:r>
              <a:rPr lang="en-US" dirty="0" smtClean="0"/>
              <a:t>CLICK TO ADD TITLE</a:t>
            </a:r>
            <a:endParaRPr lang="en-US" dirty="0"/>
          </a:p>
        </p:txBody>
      </p:sp>
      <p:cxnSp>
        <p:nvCxnSpPr>
          <p:cNvPr id="4" name="Straight Connector 3"/>
          <p:cNvCxnSpPr/>
          <p:nvPr/>
        </p:nvCxnSpPr>
        <p:spPr>
          <a:xfrm>
            <a:off x="5351757" y="3250648"/>
            <a:ext cx="5996611"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pic>
        <p:nvPicPr>
          <p:cNvPr id="6" name="Picture 5" descr="comcast_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1065" y="5753569"/>
            <a:ext cx="1739041" cy="978211"/>
          </a:xfrm>
          <a:prstGeom prst="rect">
            <a:avLst/>
          </a:prstGeom>
        </p:spPr>
      </p:pic>
      <p:sp>
        <p:nvSpPr>
          <p:cNvPr id="7" name="Rectangle 6"/>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pic>
        <p:nvPicPr>
          <p:cNvPr id="8" name="Picture 7" descr="compass_logo_large.em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39800" y="1212103"/>
            <a:ext cx="4097867" cy="4079240"/>
          </a:xfrm>
          <a:prstGeom prst="rect">
            <a:avLst/>
          </a:prstGeom>
        </p:spPr>
      </p:pic>
    </p:spTree>
    <p:extLst>
      <p:ext uri="{BB962C8B-B14F-4D97-AF65-F5344CB8AC3E}">
        <p14:creationId xmlns:p14="http://schemas.microsoft.com/office/powerpoint/2010/main" val="402113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Rectangle 5"/>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2" name="Title 1"/>
          <p:cNvSpPr>
            <a:spLocks noGrp="1"/>
          </p:cNvSpPr>
          <p:nvPr>
            <p:ph type="title" hasCustomPrompt="1"/>
          </p:nvPr>
        </p:nvSpPr>
        <p:spPr>
          <a:xfrm>
            <a:off x="1101521" y="305424"/>
            <a:ext cx="9886331" cy="572112"/>
          </a:xfrm>
          <a:prstGeom prst="rect">
            <a:avLst/>
          </a:prstGeom>
        </p:spPr>
        <p:txBody>
          <a:bodyPr lIns="121917" tIns="60958" rIns="121917" bIns="60958"/>
          <a:lstStyle>
            <a:lvl1pPr algn="l">
              <a:defRPr sz="2700" b="0" i="0" baseline="0">
                <a:solidFill>
                  <a:schemeClr val="accent3"/>
                </a:solidFill>
                <a:latin typeface="Helvetica Neue" charset="0"/>
                <a:cs typeface="Helvetica Neue" charset="0"/>
              </a:defRPr>
            </a:lvl1pPr>
          </a:lstStyle>
          <a:p>
            <a:r>
              <a:rPr lang="en-US" dirty="0" smtClean="0"/>
              <a:t>CLICK TO EDIT TITLE</a:t>
            </a:r>
            <a:endParaRPr lang="en-US" dirty="0"/>
          </a:p>
        </p:txBody>
      </p:sp>
      <p:sp>
        <p:nvSpPr>
          <p:cNvPr id="7" name="Rectangle 6"/>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8" name="Straight Connector 7"/>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1" name="Picture 10"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2" name="Picture 11"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Tree>
    <p:extLst>
      <p:ext uri="{BB962C8B-B14F-4D97-AF65-F5344CB8AC3E}">
        <p14:creationId xmlns:p14="http://schemas.microsoft.com/office/powerpoint/2010/main" val="3130760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Only w/subhead">
    <p:spTree>
      <p:nvGrpSpPr>
        <p:cNvPr id="1" name=""/>
        <p:cNvGrpSpPr/>
        <p:nvPr/>
      </p:nvGrpSpPr>
      <p:grpSpPr>
        <a:xfrm>
          <a:off x="0" y="0"/>
          <a:ext cx="0" cy="0"/>
          <a:chOff x="0" y="0"/>
          <a:chExt cx="0" cy="0"/>
        </a:xfrm>
      </p:grpSpPr>
      <p:sp>
        <p:nvSpPr>
          <p:cNvPr id="6" name="Rectangle 5"/>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2" name="Title 1"/>
          <p:cNvSpPr>
            <a:spLocks noGrp="1"/>
          </p:cNvSpPr>
          <p:nvPr>
            <p:ph type="title" hasCustomPrompt="1"/>
          </p:nvPr>
        </p:nvSpPr>
        <p:spPr>
          <a:xfrm>
            <a:off x="1101522" y="305424"/>
            <a:ext cx="3999293" cy="572112"/>
          </a:xfrm>
          <a:prstGeom prst="rect">
            <a:avLst/>
          </a:prstGeom>
        </p:spPr>
        <p:txBody>
          <a:bodyPr lIns="121917" tIns="60958" rIns="121917" bIns="60958"/>
          <a:lstStyle>
            <a:lvl1pPr algn="l">
              <a:defRPr sz="2700" b="0" i="0" baseline="0">
                <a:solidFill>
                  <a:schemeClr val="accent3"/>
                </a:solidFill>
                <a:latin typeface="Helvetica Neue" charset="0"/>
                <a:cs typeface="Helvetica Neue" charset="0"/>
              </a:defRPr>
            </a:lvl1pPr>
          </a:lstStyle>
          <a:p>
            <a:r>
              <a:rPr lang="en-US" dirty="0" smtClean="0"/>
              <a:t>CLICK TO EDIT TITLE</a:t>
            </a:r>
            <a:endParaRPr lang="en-US" dirty="0"/>
          </a:p>
        </p:txBody>
      </p:sp>
      <p:sp>
        <p:nvSpPr>
          <p:cNvPr id="7" name="Rectangle 6"/>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8" name="Straight Connector 7"/>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pic>
        <p:nvPicPr>
          <p:cNvPr id="11" name="Picture 10"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2" name="Picture 11"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cxnSp>
        <p:nvCxnSpPr>
          <p:cNvPr id="10" name="Straight Connector 9"/>
          <p:cNvCxnSpPr/>
          <p:nvPr/>
        </p:nvCxnSpPr>
        <p:spPr>
          <a:xfrm>
            <a:off x="5100815"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4" name="Text Placeholder 3"/>
          <p:cNvSpPr>
            <a:spLocks noGrp="1"/>
          </p:cNvSpPr>
          <p:nvPr>
            <p:ph type="body" sz="quarter" idx="10"/>
          </p:nvPr>
        </p:nvSpPr>
        <p:spPr>
          <a:xfrm>
            <a:off x="5210059" y="344736"/>
            <a:ext cx="6392411" cy="504187"/>
          </a:xfrm>
          <a:prstGeom prst="rect">
            <a:avLst/>
          </a:prstGeom>
        </p:spPr>
        <p:txBody>
          <a:bodyPr vert="horz" lIns="121917" tIns="60958" rIns="121917" bIns="60958" anchor="ctr"/>
          <a:lstStyle>
            <a:lvl1pPr marL="0" indent="0">
              <a:lnSpc>
                <a:spcPct val="90000"/>
              </a:lnSpc>
              <a:buFontTx/>
              <a:buNone/>
              <a:defRPr sz="1300" b="0" i="0">
                <a:solidFill>
                  <a:schemeClr val="tx2"/>
                </a:solidFill>
                <a:latin typeface="Helvetica Neue" charset="0"/>
                <a:cs typeface="Helvetica Neue" charset="0"/>
              </a:defRPr>
            </a:lvl1pPr>
            <a:lvl2pPr>
              <a:defRPr sz="1300" b="0" i="0">
                <a:latin typeface="Gotham Medium"/>
                <a:cs typeface="Gotham Medium"/>
              </a:defRPr>
            </a:lvl2pPr>
            <a:lvl3pPr>
              <a:defRPr sz="1300" b="0" i="0">
                <a:latin typeface="Gotham Medium"/>
                <a:cs typeface="Gotham Medium"/>
              </a:defRPr>
            </a:lvl3pPr>
            <a:lvl4pPr>
              <a:defRPr sz="1300" b="0" i="0">
                <a:latin typeface="Gotham Medium"/>
                <a:cs typeface="Gotham Medium"/>
              </a:defRPr>
            </a:lvl4pPr>
            <a:lvl5pPr>
              <a:defRPr sz="1300" b="0" i="0">
                <a:latin typeface="Gotham Medium"/>
                <a:cs typeface="Gotham Medium"/>
              </a:defRPr>
            </a:lvl5pPr>
          </a:lstStyle>
          <a:p>
            <a:pPr lvl="0"/>
            <a:r>
              <a:rPr lang="en-US" dirty="0" smtClean="0"/>
              <a:t>Click to edit Master text styles</a:t>
            </a:r>
          </a:p>
        </p:txBody>
      </p:sp>
    </p:spTree>
    <p:extLst>
      <p:ext uri="{BB962C8B-B14F-4D97-AF65-F5344CB8AC3E}">
        <p14:creationId xmlns:p14="http://schemas.microsoft.com/office/powerpoint/2010/main" val="845331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Main Slide Layout">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3" name="Picture 12"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0" indent="0">
              <a:buFontTx/>
              <a:buNone/>
              <a:defRPr sz="2100" b="0" i="0">
                <a:solidFill>
                  <a:schemeClr val="accent1"/>
                </a:solidFill>
                <a:latin typeface="Helvetica Neue" charset="0"/>
                <a:cs typeface="Helvetica Neue" charset="0"/>
              </a:defRPr>
            </a:lvl1pPr>
            <a:lvl2pPr marL="990575" indent="-380990">
              <a:buClr>
                <a:schemeClr val="accent4"/>
              </a:buClr>
              <a:buFont typeface="Arial"/>
              <a:buChar char="•"/>
              <a:defRPr sz="1700" b="0" i="0">
                <a:latin typeface="Helvetica" charset="0"/>
                <a:cs typeface="Helvetica" charset="0"/>
              </a:defRPr>
            </a:lvl2pPr>
            <a:lvl3pPr marL="1676358" indent="-457189">
              <a:buClr>
                <a:schemeClr val="accent4"/>
              </a:buClr>
              <a:buFont typeface="+mj-lt"/>
              <a:buAutoNum type="arabicPeriod"/>
              <a:defRPr sz="1700" b="0" i="0">
                <a:latin typeface="Helvetica" charset="0"/>
                <a:cs typeface="Helvetica" charset="0"/>
              </a:defRPr>
            </a:lvl3pPr>
            <a:lvl4pPr marL="2285943" indent="-457189">
              <a:buClr>
                <a:schemeClr val="accent4"/>
              </a:buClr>
              <a:buFont typeface="+mj-lt"/>
              <a:buAutoNum type="alphaLcParenR"/>
              <a:defRPr sz="1700" b="0" i="0">
                <a:latin typeface="Helvetica" charset="0"/>
                <a:cs typeface="Helvetica" charset="0"/>
              </a:defRPr>
            </a:lvl4pPr>
            <a:lvl5pPr marL="2743131" indent="-304792">
              <a:buClr>
                <a:schemeClr val="accent4"/>
              </a:buClr>
              <a:buFont typeface="Courier New"/>
              <a:buChar char="o"/>
              <a:defRPr sz="1700" b="0" i="0">
                <a:latin typeface="Helvetica" charset="0"/>
                <a:cs typeface="Helvetica"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94519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Numbered List">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3" name="Picture 12"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457189" indent="-457189">
              <a:buClr>
                <a:schemeClr val="accent4"/>
              </a:buClr>
              <a:buFont typeface="+mj-lt"/>
              <a:buAutoNum type="arabicPeriod"/>
              <a:defRPr sz="1700" b="0" i="0">
                <a:solidFill>
                  <a:schemeClr val="tx2"/>
                </a:solidFill>
                <a:latin typeface="Helvetica" charset="0"/>
                <a:cs typeface="Helvetica" charset="0"/>
              </a:defRPr>
            </a:lvl1pPr>
            <a:lvl2pPr marL="990575" indent="-380990">
              <a:buClr>
                <a:schemeClr val="accent4"/>
              </a:buClr>
              <a:buFont typeface="Arial"/>
              <a:buChar char="•"/>
              <a:defRPr sz="1700" b="0" i="0">
                <a:solidFill>
                  <a:srgbClr val="5F5F5F"/>
                </a:solidFill>
                <a:latin typeface="Helvetica" charset="0"/>
                <a:cs typeface="Helvetica" charset="0"/>
              </a:defRPr>
            </a:lvl2pPr>
            <a:lvl3pPr marL="1676358" indent="-457189">
              <a:buClr>
                <a:schemeClr val="accent4"/>
              </a:buClr>
              <a:buFont typeface="+mj-lt"/>
              <a:buAutoNum type="alphaLcParenR"/>
              <a:defRPr sz="1700" b="0" i="0">
                <a:solidFill>
                  <a:srgbClr val="5F5F5F"/>
                </a:solidFill>
                <a:latin typeface="Helvetica" charset="0"/>
                <a:cs typeface="Helvetica" charset="0"/>
              </a:defRPr>
            </a:lvl3pPr>
            <a:lvl4pPr marL="2285943" indent="-457189">
              <a:buClr>
                <a:schemeClr val="accent4"/>
              </a:buClr>
              <a:buFont typeface="Courier New"/>
              <a:buChar char="o"/>
              <a:defRPr sz="1700" b="0" i="0">
                <a:solidFill>
                  <a:srgbClr val="5F5F5F"/>
                </a:solidFill>
                <a:latin typeface="Helvetica" charset="0"/>
                <a:cs typeface="Helvetica" charset="0"/>
              </a:defRPr>
            </a:lvl4pPr>
            <a:lvl5pPr marL="2743131" indent="-304792">
              <a:buClr>
                <a:schemeClr val="accent4"/>
              </a:buClr>
              <a:buFont typeface="Courier New"/>
              <a:buChar char="o"/>
              <a:defRPr sz="1700" b="0" i="0">
                <a:solidFill>
                  <a:srgbClr val="5F5F5F"/>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64768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Bulleted List">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3" name="Picture 12"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14" name="Content Placeholder 3"/>
          <p:cNvSpPr>
            <a:spLocks noGrp="1"/>
          </p:cNvSpPr>
          <p:nvPr>
            <p:ph sz="quarter" idx="14"/>
          </p:nvPr>
        </p:nvSpPr>
        <p:spPr>
          <a:xfrm>
            <a:off x="812800" y="1532467"/>
            <a:ext cx="10651067" cy="4488864"/>
          </a:xfrm>
          <a:prstGeom prst="rect">
            <a:avLst/>
          </a:prstGeom>
        </p:spPr>
        <p:txBody>
          <a:bodyPr vert="horz" lIns="121917" tIns="60958" rIns="121917" bIns="60958"/>
          <a:lstStyle>
            <a:lvl1pPr marL="457189" indent="-457189">
              <a:lnSpc>
                <a:spcPct val="130000"/>
              </a:lnSpc>
              <a:buClr>
                <a:schemeClr val="accent4"/>
              </a:buClr>
              <a:buFont typeface="Arial"/>
              <a:buChar char="•"/>
              <a:defRPr sz="1700" b="0" i="0">
                <a:solidFill>
                  <a:schemeClr val="tx2"/>
                </a:solidFill>
                <a:latin typeface="Helvetica" charset="0"/>
                <a:cs typeface="Helvetica" charset="0"/>
              </a:defRPr>
            </a:lvl1pPr>
            <a:lvl2pPr marL="990575" indent="-380990">
              <a:lnSpc>
                <a:spcPct val="130000"/>
              </a:lnSpc>
              <a:buClr>
                <a:schemeClr val="accent4"/>
              </a:buClr>
              <a:buFont typeface="Arial"/>
              <a:buChar char="•"/>
              <a:defRPr sz="1700" b="0" i="0">
                <a:solidFill>
                  <a:srgbClr val="5F5F5F"/>
                </a:solidFill>
                <a:latin typeface="Helvetica" charset="0"/>
                <a:cs typeface="Helvetica" charset="0"/>
              </a:defRPr>
            </a:lvl2pPr>
            <a:lvl3pPr marL="1676358" indent="-457189">
              <a:lnSpc>
                <a:spcPct val="130000"/>
              </a:lnSpc>
              <a:buClr>
                <a:schemeClr val="accent4"/>
              </a:buClr>
              <a:buFont typeface="Arial"/>
              <a:buChar char="•"/>
              <a:defRPr sz="1700" b="0" i="0">
                <a:solidFill>
                  <a:srgbClr val="5F5F5F"/>
                </a:solidFill>
                <a:latin typeface="Helvetica" charset="0"/>
                <a:cs typeface="Helvetica" charset="0"/>
              </a:defRPr>
            </a:lvl3pPr>
            <a:lvl4pPr marL="2285943" indent="-457189">
              <a:lnSpc>
                <a:spcPct val="130000"/>
              </a:lnSpc>
              <a:buClr>
                <a:schemeClr val="accent4"/>
              </a:buClr>
              <a:buFont typeface="Arial"/>
              <a:buChar char="•"/>
              <a:defRPr sz="1700" b="0" i="0">
                <a:solidFill>
                  <a:srgbClr val="5F5F5F"/>
                </a:solidFill>
                <a:latin typeface="Helvetica" charset="0"/>
                <a:cs typeface="Helvetica" charset="0"/>
              </a:defRPr>
            </a:lvl4pPr>
            <a:lvl5pPr marL="2743131" indent="-304792">
              <a:buClr>
                <a:schemeClr val="accent4"/>
              </a:buClr>
              <a:buFont typeface="Courier New"/>
              <a:buChar char="o"/>
              <a:defRPr sz="1700" b="0" i="0">
                <a:solidFill>
                  <a:srgbClr val="5F5F5F"/>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61300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Bulleted Lists">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7" name="Text Placeholder 6"/>
          <p:cNvSpPr>
            <a:spLocks noGrp="1"/>
          </p:cNvSpPr>
          <p:nvPr>
            <p:ph type="body" sz="quarter" idx="15" hasCustomPrompt="1"/>
          </p:nvPr>
        </p:nvSpPr>
        <p:spPr>
          <a:xfrm>
            <a:off x="1041400" y="1597241"/>
            <a:ext cx="4441472" cy="446617"/>
          </a:xfrm>
          <a:prstGeom prst="rect">
            <a:avLst/>
          </a:prstGeom>
        </p:spPr>
        <p:txBody>
          <a:bodyPr vert="horz" lIns="121917" tIns="60958" rIns="121917" bIns="60958"/>
          <a:lstStyle>
            <a:lvl1pPr marL="0" indent="0">
              <a:buFontTx/>
              <a:buNone/>
              <a:defRPr sz="2100" b="0" i="0">
                <a:solidFill>
                  <a:srgbClr val="02A8DF"/>
                </a:solidFill>
                <a:latin typeface="Helvetica Neue" charset="0"/>
                <a:cs typeface="Helvetica Neue" charset="0"/>
              </a:defRPr>
            </a:lvl1pPr>
          </a:lstStyle>
          <a:p>
            <a:pPr lvl="0"/>
            <a:r>
              <a:rPr lang="en-US" dirty="0" smtClean="0"/>
              <a:t>CLICK TO EDIT</a:t>
            </a:r>
          </a:p>
        </p:txBody>
      </p:sp>
      <p:sp>
        <p:nvSpPr>
          <p:cNvPr id="15" name="Text Placeholder 14"/>
          <p:cNvSpPr>
            <a:spLocks noGrp="1"/>
          </p:cNvSpPr>
          <p:nvPr>
            <p:ph type="body" sz="quarter" idx="16"/>
          </p:nvPr>
        </p:nvSpPr>
        <p:spPr>
          <a:xfrm>
            <a:off x="1041401" y="2097618"/>
            <a:ext cx="4440767" cy="3829631"/>
          </a:xfrm>
          <a:prstGeom prst="rect">
            <a:avLst/>
          </a:prstGeom>
        </p:spPr>
        <p:txBody>
          <a:bodyPr vert="horz" lIns="121917" tIns="60958" rIns="121917" bIns="60958"/>
          <a:lstStyle>
            <a:lvl1pPr>
              <a:lnSpc>
                <a:spcPct val="100000"/>
              </a:lnSpc>
              <a:spcAft>
                <a:spcPts val="400"/>
              </a:spcAft>
              <a:buClr>
                <a:schemeClr val="accent4"/>
              </a:buClr>
              <a:defRPr sz="1700" b="0" i="0" spc="0">
                <a:latin typeface="Helvetica" charset="0"/>
                <a:cs typeface="Helvetica" charset="0"/>
              </a:defRPr>
            </a:lvl1pPr>
          </a:lstStyle>
          <a:p>
            <a:pPr lvl="0"/>
            <a:r>
              <a:rPr lang="en-US" dirty="0" smtClean="0"/>
              <a:t>Click to edit Master text styles</a:t>
            </a:r>
          </a:p>
        </p:txBody>
      </p:sp>
      <p:sp>
        <p:nvSpPr>
          <p:cNvPr id="18" name="Text Placeholder 6"/>
          <p:cNvSpPr>
            <a:spLocks noGrp="1"/>
          </p:cNvSpPr>
          <p:nvPr>
            <p:ph type="body" sz="quarter" idx="17" hasCustomPrompt="1"/>
          </p:nvPr>
        </p:nvSpPr>
        <p:spPr>
          <a:xfrm>
            <a:off x="6163060" y="1610097"/>
            <a:ext cx="4441472" cy="446617"/>
          </a:xfrm>
          <a:prstGeom prst="rect">
            <a:avLst/>
          </a:prstGeom>
        </p:spPr>
        <p:txBody>
          <a:bodyPr vert="horz" lIns="121917" tIns="60958" rIns="121917" bIns="60958"/>
          <a:lstStyle>
            <a:lvl1pPr marL="0" indent="0">
              <a:buFontTx/>
              <a:buNone/>
              <a:defRPr sz="2100" b="0" i="0">
                <a:solidFill>
                  <a:srgbClr val="02A8DF"/>
                </a:solidFill>
                <a:latin typeface="Helvetica Neue" charset="0"/>
                <a:cs typeface="Helvetica Neue" charset="0"/>
              </a:defRPr>
            </a:lvl1pPr>
          </a:lstStyle>
          <a:p>
            <a:pPr lvl="0"/>
            <a:r>
              <a:rPr lang="en-US" dirty="0" smtClean="0"/>
              <a:t>CLICK TO EDIT</a:t>
            </a:r>
          </a:p>
        </p:txBody>
      </p:sp>
      <p:sp>
        <p:nvSpPr>
          <p:cNvPr id="20" name="Text Placeholder 14"/>
          <p:cNvSpPr>
            <a:spLocks noGrp="1"/>
          </p:cNvSpPr>
          <p:nvPr>
            <p:ph type="body" sz="quarter" idx="18"/>
          </p:nvPr>
        </p:nvSpPr>
        <p:spPr>
          <a:xfrm>
            <a:off x="6163061" y="2110474"/>
            <a:ext cx="4440767" cy="3816775"/>
          </a:xfrm>
          <a:prstGeom prst="rect">
            <a:avLst/>
          </a:prstGeom>
        </p:spPr>
        <p:txBody>
          <a:bodyPr vert="horz" lIns="121917" tIns="60958" rIns="121917" bIns="60958"/>
          <a:lstStyle>
            <a:lvl1pPr>
              <a:spcAft>
                <a:spcPts val="400"/>
              </a:spcAft>
              <a:buClr>
                <a:schemeClr val="accent4"/>
              </a:buClr>
              <a:defRPr sz="1700" b="0" i="0">
                <a:latin typeface="Helvetica" charset="0"/>
                <a:cs typeface="Helvetica" charset="0"/>
              </a:defRPr>
            </a:lvl1pPr>
          </a:lstStyle>
          <a:p>
            <a:pPr lvl="0"/>
            <a:r>
              <a:rPr lang="en-US" dirty="0" smtClean="0"/>
              <a:t>Click to edit Master text styles</a:t>
            </a:r>
          </a:p>
        </p:txBody>
      </p:sp>
    </p:spTree>
    <p:extLst>
      <p:ext uri="{BB962C8B-B14F-4D97-AF65-F5344CB8AC3E}">
        <p14:creationId xmlns:p14="http://schemas.microsoft.com/office/powerpoint/2010/main" val="2280645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Just Headlines">
    <p:spTree>
      <p:nvGrpSpPr>
        <p:cNvPr id="1" name=""/>
        <p:cNvGrpSpPr/>
        <p:nvPr/>
      </p:nvGrpSpPr>
      <p:grpSpPr>
        <a:xfrm>
          <a:off x="0" y="0"/>
          <a:ext cx="0" cy="0"/>
          <a:chOff x="0" y="0"/>
          <a:chExt cx="0" cy="0"/>
        </a:xfrm>
      </p:grpSpPr>
      <p:sp>
        <p:nvSpPr>
          <p:cNvPr id="4" name="Text Placeholder 3"/>
          <p:cNvSpPr>
            <a:spLocks noGrp="1"/>
          </p:cNvSpPr>
          <p:nvPr>
            <p:ph type="body" sz="quarter" idx="14" hasCustomPrompt="1"/>
          </p:nvPr>
        </p:nvSpPr>
        <p:spPr>
          <a:xfrm>
            <a:off x="1068278" y="14640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ONE</a:t>
            </a:r>
          </a:p>
        </p:txBody>
      </p:sp>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10494"/>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pic>
        <p:nvPicPr>
          <p:cNvPr id="13" name="Picture 12" descr="comcast_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58212" y="6363636"/>
            <a:ext cx="860169" cy="483845"/>
          </a:xfrm>
          <a:prstGeom prst="rect">
            <a:avLst/>
          </a:prstGeom>
        </p:spPr>
      </p:pic>
      <p:sp>
        <p:nvSpPr>
          <p:cNvPr id="21" name="Text Placeholder 3"/>
          <p:cNvSpPr>
            <a:spLocks noGrp="1"/>
          </p:cNvSpPr>
          <p:nvPr>
            <p:ph type="body" sz="quarter" idx="15" hasCustomPrompt="1"/>
          </p:nvPr>
        </p:nvSpPr>
        <p:spPr>
          <a:xfrm>
            <a:off x="1068278" y="24978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TWO</a:t>
            </a:r>
          </a:p>
        </p:txBody>
      </p:sp>
      <p:sp>
        <p:nvSpPr>
          <p:cNvPr id="22" name="Text Placeholder 3"/>
          <p:cNvSpPr>
            <a:spLocks noGrp="1"/>
          </p:cNvSpPr>
          <p:nvPr>
            <p:ph type="body" sz="quarter" idx="16" hasCustomPrompt="1"/>
          </p:nvPr>
        </p:nvSpPr>
        <p:spPr>
          <a:xfrm>
            <a:off x="1068278" y="35316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THREE</a:t>
            </a:r>
          </a:p>
        </p:txBody>
      </p:sp>
      <p:sp>
        <p:nvSpPr>
          <p:cNvPr id="23" name="Text Placeholder 3"/>
          <p:cNvSpPr>
            <a:spLocks noGrp="1"/>
          </p:cNvSpPr>
          <p:nvPr>
            <p:ph type="body" sz="quarter" idx="17" hasCustomPrompt="1"/>
          </p:nvPr>
        </p:nvSpPr>
        <p:spPr>
          <a:xfrm>
            <a:off x="1068278" y="45654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FOUR</a:t>
            </a:r>
          </a:p>
        </p:txBody>
      </p:sp>
      <p:sp>
        <p:nvSpPr>
          <p:cNvPr id="24" name="Text Placeholder 3"/>
          <p:cNvSpPr>
            <a:spLocks noGrp="1"/>
          </p:cNvSpPr>
          <p:nvPr>
            <p:ph type="body" sz="quarter" idx="18" hasCustomPrompt="1"/>
          </p:nvPr>
        </p:nvSpPr>
        <p:spPr>
          <a:xfrm>
            <a:off x="1068278" y="5599297"/>
            <a:ext cx="9616017" cy="533400"/>
          </a:xfrm>
          <a:prstGeom prst="rect">
            <a:avLst/>
          </a:prstGeom>
        </p:spPr>
        <p:txBody>
          <a:bodyPr vert="horz" lIns="121917" tIns="60958" rIns="121917" bIns="60958"/>
          <a:lstStyle>
            <a:lvl1pPr marL="0" indent="0">
              <a:buFontTx/>
              <a:buNone/>
              <a:defRPr sz="2700" b="0" i="0">
                <a:solidFill>
                  <a:schemeClr val="accent1"/>
                </a:solidFill>
                <a:latin typeface="Helvetica Neue" charset="0"/>
                <a:cs typeface="Helvetica Neue" charset="0"/>
              </a:defRPr>
            </a:lvl1pPr>
          </a:lstStyle>
          <a:p>
            <a:pPr lvl="0"/>
            <a:r>
              <a:rPr lang="en-US" dirty="0" smtClean="0"/>
              <a:t>SUBHEAD FIVE</a:t>
            </a:r>
          </a:p>
        </p:txBody>
      </p:sp>
    </p:spTree>
    <p:extLst>
      <p:ext uri="{BB962C8B-B14F-4D97-AF65-F5344CB8AC3E}">
        <p14:creationId xmlns:p14="http://schemas.microsoft.com/office/powerpoint/2010/main" val="974949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Chart Graphics #3">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23037"/>
            <a:ext cx="9048044"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 CHART GRAPHICS #3</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41" name="Rectangle 40"/>
          <p:cNvSpPr/>
          <p:nvPr/>
        </p:nvSpPr>
        <p:spPr>
          <a:xfrm>
            <a:off x="0" y="1146109"/>
            <a:ext cx="3386667" cy="118533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4" name="Folded Corner 43"/>
          <p:cNvSpPr/>
          <p:nvPr/>
        </p:nvSpPr>
        <p:spPr>
          <a:xfrm>
            <a:off x="419143" y="3917598"/>
            <a:ext cx="2583707" cy="1104719"/>
          </a:xfrm>
          <a:prstGeom prst="foldedCorne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7" name="Folded Corner 46"/>
          <p:cNvSpPr/>
          <p:nvPr/>
        </p:nvSpPr>
        <p:spPr>
          <a:xfrm>
            <a:off x="419143" y="1907824"/>
            <a:ext cx="2583707" cy="1822873"/>
          </a:xfrm>
          <a:prstGeom prst="foldedCorner">
            <a:avLst>
              <a:gd name="adj" fmla="val 13571"/>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48" name="Rectangle 47"/>
          <p:cNvSpPr/>
          <p:nvPr/>
        </p:nvSpPr>
        <p:spPr>
          <a:xfrm>
            <a:off x="419143" y="1991623"/>
            <a:ext cx="2583707" cy="168262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1">
                    <a:lumMod val="50000"/>
                  </a:schemeClr>
                </a:solidFill>
                <a:latin typeface="Gotham Black"/>
                <a:cs typeface="Gotham Black"/>
              </a:rPr>
              <a:t>SUBHEAD ONE</a:t>
            </a:r>
          </a:p>
          <a:p>
            <a:pPr algn="ctr">
              <a:lnSpc>
                <a:spcPct val="140000"/>
              </a:lnSpc>
            </a:pPr>
            <a:r>
              <a:rPr lang="en-US" sz="1100" dirty="0" smtClean="0">
                <a:solidFill>
                  <a:schemeClr val="accent1">
                    <a:lumMod val="50000"/>
                  </a:schemeClr>
                </a:solidFill>
                <a:latin typeface="Helvetica Neue" charset="0"/>
                <a:cs typeface="Helvetica Neue" charset="0"/>
              </a:rPr>
              <a:t>LIST ITEM 1</a:t>
            </a:r>
          </a:p>
          <a:p>
            <a:pPr algn="ctr"/>
            <a:r>
              <a:rPr lang="en-US" sz="1100" dirty="0" smtClean="0">
                <a:solidFill>
                  <a:schemeClr val="accent1">
                    <a:lumMod val="50000"/>
                  </a:schemeClr>
                </a:solidFill>
                <a:latin typeface="Helvetica Neue" charset="0"/>
                <a:cs typeface="Helvetica Neue" charset="0"/>
              </a:rPr>
              <a:t>LIST ITEM 2</a:t>
            </a:r>
          </a:p>
          <a:p>
            <a:pPr algn="ctr"/>
            <a:r>
              <a:rPr lang="en-US" sz="1100" dirty="0" smtClean="0">
                <a:solidFill>
                  <a:schemeClr val="accent1">
                    <a:lumMod val="50000"/>
                  </a:schemeClr>
                </a:solidFill>
                <a:latin typeface="Helvetica Neue" charset="0"/>
                <a:cs typeface="Helvetica Neue" charset="0"/>
              </a:rPr>
              <a:t>LIST ITEM 3</a:t>
            </a:r>
          </a:p>
          <a:p>
            <a:pPr algn="ctr"/>
            <a:r>
              <a:rPr lang="en-US" sz="1100" dirty="0" smtClean="0">
                <a:solidFill>
                  <a:schemeClr val="accent1">
                    <a:lumMod val="50000"/>
                  </a:schemeClr>
                </a:solidFill>
                <a:latin typeface="Helvetica Neue" charset="0"/>
                <a:cs typeface="Helvetica Neue" charset="0"/>
              </a:rPr>
              <a:t>LIST ITEM 4</a:t>
            </a:r>
          </a:p>
          <a:p>
            <a:pPr algn="ctr"/>
            <a:r>
              <a:rPr lang="en-US" sz="1100" dirty="0" smtClean="0">
                <a:solidFill>
                  <a:schemeClr val="accent1">
                    <a:lumMod val="50000"/>
                  </a:schemeClr>
                </a:solidFill>
                <a:latin typeface="Helvetica Neue" charset="0"/>
                <a:cs typeface="Helvetica Neue" charset="0"/>
              </a:rPr>
              <a:t>LIST ITEM 5</a:t>
            </a:r>
          </a:p>
          <a:p>
            <a:pPr algn="ctr"/>
            <a:r>
              <a:rPr lang="en-US" sz="1100" dirty="0" smtClean="0">
                <a:solidFill>
                  <a:srgbClr val="31ADC1"/>
                </a:solidFill>
                <a:latin typeface="Helvetica Neue" charset="0"/>
                <a:cs typeface="Helvetica Neue" charset="0"/>
              </a:rPr>
              <a:t>LIST ITEM 6</a:t>
            </a:r>
          </a:p>
          <a:p>
            <a:pPr algn="ctr"/>
            <a:r>
              <a:rPr lang="en-US" sz="1100" dirty="0" smtClean="0">
                <a:solidFill>
                  <a:srgbClr val="31ADC1"/>
                </a:solidFill>
                <a:latin typeface="Helvetica Neue" charset="0"/>
                <a:cs typeface="Helvetica Neue" charset="0"/>
              </a:rPr>
              <a:t>LIST ITEM 7</a:t>
            </a:r>
            <a:endParaRPr lang="en-US" sz="1100" dirty="0">
              <a:solidFill>
                <a:srgbClr val="31ADC1"/>
              </a:solidFill>
              <a:latin typeface="Helvetica Neue" charset="0"/>
              <a:cs typeface="Helvetica Neue" charset="0"/>
            </a:endParaRPr>
          </a:p>
        </p:txBody>
      </p:sp>
      <p:sp>
        <p:nvSpPr>
          <p:cNvPr id="51" name="Rectangle 50"/>
          <p:cNvSpPr/>
          <p:nvPr/>
        </p:nvSpPr>
        <p:spPr>
          <a:xfrm>
            <a:off x="419143" y="3955232"/>
            <a:ext cx="2583707" cy="97987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1">
                    <a:lumMod val="50000"/>
                  </a:schemeClr>
                </a:solidFill>
                <a:latin typeface="Gotham Black"/>
                <a:cs typeface="Gotham Black"/>
              </a:rPr>
              <a:t>SUBHEAD TWO</a:t>
            </a:r>
          </a:p>
          <a:p>
            <a:pPr algn="ctr">
              <a:lnSpc>
                <a:spcPct val="140000"/>
              </a:lnSpc>
            </a:pPr>
            <a:r>
              <a:rPr lang="en-US" sz="1100" dirty="0" smtClean="0">
                <a:solidFill>
                  <a:schemeClr val="accent1">
                    <a:lumMod val="50000"/>
                  </a:schemeClr>
                </a:solidFill>
                <a:latin typeface="Helvetica Neue" charset="0"/>
                <a:cs typeface="Helvetica Neue" charset="0"/>
              </a:rPr>
              <a:t>LIST ITEM 1</a:t>
            </a:r>
          </a:p>
          <a:p>
            <a:pPr algn="ctr"/>
            <a:r>
              <a:rPr lang="en-US" sz="1100" dirty="0" smtClean="0">
                <a:solidFill>
                  <a:schemeClr val="accent2">
                    <a:lumMod val="75000"/>
                  </a:schemeClr>
                </a:solidFill>
                <a:latin typeface="Helvetica Neue" charset="0"/>
                <a:cs typeface="Helvetica Neue" charset="0"/>
              </a:rPr>
              <a:t>LIST ITEM 2</a:t>
            </a:r>
          </a:p>
          <a:p>
            <a:pPr algn="ctr"/>
            <a:r>
              <a:rPr lang="en-US" sz="1100" dirty="0" smtClean="0">
                <a:solidFill>
                  <a:schemeClr val="accent2">
                    <a:lumMod val="75000"/>
                  </a:schemeClr>
                </a:solidFill>
                <a:latin typeface="Helvetica Neue" charset="0"/>
                <a:cs typeface="Helvetica Neue" charset="0"/>
              </a:rPr>
              <a:t>LIST ITEM 3</a:t>
            </a:r>
            <a:endParaRPr lang="en-US" sz="1100" dirty="0">
              <a:solidFill>
                <a:schemeClr val="accent2">
                  <a:lumMod val="75000"/>
                </a:schemeClr>
              </a:solidFill>
              <a:latin typeface="Helvetica Neue" charset="0"/>
              <a:cs typeface="Helvetica Neue" charset="0"/>
            </a:endParaRPr>
          </a:p>
        </p:txBody>
      </p:sp>
      <p:sp>
        <p:nvSpPr>
          <p:cNvPr id="52" name="Folded Corner 51"/>
          <p:cNvSpPr/>
          <p:nvPr/>
        </p:nvSpPr>
        <p:spPr>
          <a:xfrm>
            <a:off x="4268650" y="1925042"/>
            <a:ext cx="2899791" cy="1094913"/>
          </a:xfrm>
          <a:prstGeom prst="foldedCorner">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53" name="Rectangle 52"/>
          <p:cNvSpPr/>
          <p:nvPr/>
        </p:nvSpPr>
        <p:spPr>
          <a:xfrm>
            <a:off x="4054163" y="1916325"/>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rgbClr val="4C641D"/>
                </a:solidFill>
                <a:latin typeface="Gotham Black"/>
                <a:cs typeface="Gotham Black"/>
              </a:rPr>
              <a:t>SUBHEAD THREE</a:t>
            </a:r>
            <a:endParaRPr lang="en-US" sz="1500" dirty="0">
              <a:solidFill>
                <a:srgbClr val="4C641D"/>
              </a:solidFill>
              <a:latin typeface="Gotham Black"/>
              <a:cs typeface="Gotham Black"/>
            </a:endParaRPr>
          </a:p>
          <a:p>
            <a:pPr algn="ctr">
              <a:lnSpc>
                <a:spcPct val="130000"/>
              </a:lnSpc>
            </a:pPr>
            <a:r>
              <a:rPr lang="en-US" sz="1100" dirty="0" smtClean="0">
                <a:solidFill>
                  <a:srgbClr val="4C641D"/>
                </a:solidFill>
                <a:latin typeface="Helvetica Neue" charset="0"/>
                <a:cs typeface="Helvetica Neue" charset="0"/>
              </a:rPr>
              <a:t>LIST ITEM 1</a:t>
            </a:r>
            <a:endParaRPr lang="en-US" sz="1100" dirty="0">
              <a:solidFill>
                <a:srgbClr val="4C641D"/>
              </a:solidFill>
              <a:latin typeface="Helvetica Neue" charset="0"/>
              <a:cs typeface="Helvetica Neue" charset="0"/>
            </a:endParaRPr>
          </a:p>
          <a:p>
            <a:pPr algn="ctr"/>
            <a:r>
              <a:rPr lang="en-US" sz="1100" dirty="0" smtClean="0">
                <a:solidFill>
                  <a:srgbClr val="4C641D"/>
                </a:solidFill>
                <a:latin typeface="Helvetica Neue" charset="0"/>
                <a:cs typeface="Helvetica Neue" charset="0"/>
              </a:rPr>
              <a:t>LIST ITEM 2</a:t>
            </a:r>
            <a:endParaRPr lang="en-US" sz="1100" dirty="0">
              <a:solidFill>
                <a:srgbClr val="4C641D"/>
              </a:solidFill>
              <a:latin typeface="Helvetica Neue" charset="0"/>
              <a:cs typeface="Helvetica Neue" charset="0"/>
            </a:endParaRPr>
          </a:p>
          <a:p>
            <a:pPr algn="ctr"/>
            <a:r>
              <a:rPr lang="en-US" sz="1100" dirty="0" smtClean="0">
                <a:solidFill>
                  <a:schemeClr val="accent5">
                    <a:lumMod val="75000"/>
                  </a:schemeClr>
                </a:solidFill>
                <a:latin typeface="Helvetica Neue" charset="0"/>
                <a:cs typeface="Helvetica Neue" charset="0"/>
              </a:rPr>
              <a:t>LIST ITEM 3</a:t>
            </a:r>
            <a:endParaRPr lang="en-US" sz="1100" dirty="0">
              <a:solidFill>
                <a:schemeClr val="accent5">
                  <a:lumMod val="75000"/>
                </a:schemeClr>
              </a:solidFill>
              <a:latin typeface="Helvetica Neue" charset="0"/>
              <a:cs typeface="Helvetica Neue" charset="0"/>
            </a:endParaRPr>
          </a:p>
        </p:txBody>
      </p:sp>
      <p:sp>
        <p:nvSpPr>
          <p:cNvPr id="56" name="Folded Corner 55"/>
          <p:cNvSpPr/>
          <p:nvPr/>
        </p:nvSpPr>
        <p:spPr>
          <a:xfrm>
            <a:off x="4268650" y="3144242"/>
            <a:ext cx="2899791" cy="1263783"/>
          </a:xfrm>
          <a:prstGeom prst="foldedCorner">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57" name="Rectangle 56"/>
          <p:cNvSpPr/>
          <p:nvPr/>
        </p:nvSpPr>
        <p:spPr>
          <a:xfrm>
            <a:off x="4042874" y="3234557"/>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5">
                    <a:lumMod val="50000"/>
                  </a:schemeClr>
                </a:solidFill>
                <a:latin typeface="Gotham Black"/>
                <a:cs typeface="Gotham Black"/>
              </a:rPr>
              <a:t>SUBHEAD FOUR</a:t>
            </a:r>
            <a:endParaRPr lang="en-US" sz="1500" dirty="0">
              <a:solidFill>
                <a:schemeClr val="accent5">
                  <a:lumMod val="50000"/>
                </a:schemeClr>
              </a:solidFill>
              <a:latin typeface="Gotham Black"/>
              <a:cs typeface="Gotham Black"/>
            </a:endParaRPr>
          </a:p>
          <a:p>
            <a:pPr algn="ctr">
              <a:lnSpc>
                <a:spcPct val="130000"/>
              </a:lnSpc>
            </a:pPr>
            <a:r>
              <a:rPr lang="en-US" sz="1100" dirty="0" smtClean="0">
                <a:solidFill>
                  <a:schemeClr val="accent5">
                    <a:lumMod val="50000"/>
                  </a:schemeClr>
                </a:solidFill>
                <a:latin typeface="Helvetica Neue" charset="0"/>
                <a:cs typeface="Helvetica Neue" charset="0"/>
              </a:rPr>
              <a:t>LIST ITEM 1</a:t>
            </a:r>
            <a:endParaRPr lang="en-US" sz="1100" dirty="0">
              <a:solidFill>
                <a:schemeClr val="accent5">
                  <a:lumMod val="50000"/>
                </a:schemeClr>
              </a:solidFill>
              <a:latin typeface="Helvetica Neue" charset="0"/>
              <a:cs typeface="Helvetica Neue" charset="0"/>
            </a:endParaRPr>
          </a:p>
          <a:p>
            <a:pPr algn="ctr"/>
            <a:r>
              <a:rPr lang="en-US" sz="1100" dirty="0" smtClean="0">
                <a:solidFill>
                  <a:schemeClr val="accent5">
                    <a:lumMod val="50000"/>
                  </a:schemeClr>
                </a:solidFill>
                <a:latin typeface="Helvetica Neue" charset="0"/>
                <a:cs typeface="Helvetica Neue" charset="0"/>
              </a:rPr>
              <a:t>LIST ITEM 2</a:t>
            </a:r>
            <a:endParaRPr lang="en-US" sz="1100" dirty="0">
              <a:solidFill>
                <a:schemeClr val="accent5">
                  <a:lumMod val="50000"/>
                </a:schemeClr>
              </a:solidFill>
              <a:latin typeface="Helvetica Neue" charset="0"/>
              <a:cs typeface="Helvetica Neue" charset="0"/>
            </a:endParaRPr>
          </a:p>
          <a:p>
            <a:pPr algn="ctr"/>
            <a:r>
              <a:rPr lang="en-US" sz="1100" dirty="0" smtClean="0">
                <a:solidFill>
                  <a:srgbClr val="73962C"/>
                </a:solidFill>
                <a:latin typeface="Helvetica Neue" charset="0"/>
                <a:cs typeface="Helvetica Neue" charset="0"/>
              </a:rPr>
              <a:t>LIST ITEM 3</a:t>
            </a:r>
          </a:p>
          <a:p>
            <a:pPr algn="ctr"/>
            <a:r>
              <a:rPr lang="en-US" sz="1100" dirty="0" smtClean="0">
                <a:solidFill>
                  <a:srgbClr val="73962C"/>
                </a:solidFill>
                <a:latin typeface="Helvetica Neue" charset="0"/>
                <a:cs typeface="Helvetica Neue" charset="0"/>
              </a:rPr>
              <a:t>LIST ITEM 4</a:t>
            </a:r>
          </a:p>
          <a:p>
            <a:pPr algn="ctr"/>
            <a:r>
              <a:rPr lang="en-US" sz="1100" dirty="0" smtClean="0">
                <a:solidFill>
                  <a:srgbClr val="73962C"/>
                </a:solidFill>
                <a:latin typeface="Helvetica Neue" charset="0"/>
                <a:cs typeface="Helvetica Neue" charset="0"/>
              </a:rPr>
              <a:t>LIST ITEM 5</a:t>
            </a:r>
            <a:endParaRPr lang="en-US" sz="1100" dirty="0">
              <a:solidFill>
                <a:srgbClr val="73962C"/>
              </a:solidFill>
              <a:latin typeface="Helvetica Neue" charset="0"/>
              <a:cs typeface="Helvetica Neue" charset="0"/>
            </a:endParaRPr>
          </a:p>
        </p:txBody>
      </p:sp>
      <p:sp>
        <p:nvSpPr>
          <p:cNvPr id="60" name="Folded Corner 59"/>
          <p:cNvSpPr/>
          <p:nvPr/>
        </p:nvSpPr>
        <p:spPr>
          <a:xfrm>
            <a:off x="8412178" y="1947621"/>
            <a:ext cx="2899791" cy="1094913"/>
          </a:xfrm>
          <a:prstGeom prst="foldedCorner">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61" name="Rectangle 60"/>
          <p:cNvSpPr/>
          <p:nvPr/>
        </p:nvSpPr>
        <p:spPr>
          <a:xfrm>
            <a:off x="8197691" y="1927614"/>
            <a:ext cx="3317479" cy="11262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en-US" sz="1500" dirty="0" smtClean="0">
                <a:solidFill>
                  <a:schemeClr val="accent6">
                    <a:lumMod val="50000"/>
                  </a:schemeClr>
                </a:solidFill>
                <a:latin typeface="Gotham Black"/>
                <a:cs typeface="Gotham Black"/>
              </a:rPr>
              <a:t>SUBHEAD FIVE</a:t>
            </a:r>
            <a:endParaRPr lang="en-US" sz="1500" dirty="0">
              <a:solidFill>
                <a:schemeClr val="accent6">
                  <a:lumMod val="50000"/>
                </a:schemeClr>
              </a:solidFill>
              <a:latin typeface="Gotham Black"/>
              <a:cs typeface="Gotham Black"/>
            </a:endParaRPr>
          </a:p>
          <a:p>
            <a:pPr algn="ctr">
              <a:lnSpc>
                <a:spcPct val="130000"/>
              </a:lnSpc>
            </a:pPr>
            <a:r>
              <a:rPr lang="en-US" sz="1100" dirty="0" smtClean="0">
                <a:solidFill>
                  <a:schemeClr val="accent6">
                    <a:lumMod val="50000"/>
                  </a:schemeClr>
                </a:solidFill>
                <a:latin typeface="Helvetica Neue" charset="0"/>
                <a:cs typeface="Helvetica Neue" charset="0"/>
              </a:rPr>
              <a:t>LIST ITEM 1</a:t>
            </a:r>
            <a:endParaRPr lang="en-US" sz="1100" dirty="0">
              <a:solidFill>
                <a:schemeClr val="accent6">
                  <a:lumMod val="50000"/>
                </a:schemeClr>
              </a:solidFill>
              <a:latin typeface="Helvetica Neue" charset="0"/>
              <a:cs typeface="Helvetica Neue" charset="0"/>
            </a:endParaRPr>
          </a:p>
          <a:p>
            <a:pPr algn="ctr"/>
            <a:r>
              <a:rPr lang="en-US" sz="1100" dirty="0" smtClean="0">
                <a:solidFill>
                  <a:schemeClr val="accent6">
                    <a:lumMod val="50000"/>
                  </a:schemeClr>
                </a:solidFill>
                <a:latin typeface="Helvetica Neue" charset="0"/>
                <a:cs typeface="Helvetica Neue" charset="0"/>
              </a:rPr>
              <a:t>LIST ITEM 2</a:t>
            </a:r>
          </a:p>
          <a:p>
            <a:pPr algn="ctr"/>
            <a:r>
              <a:rPr lang="en-US" sz="1100" dirty="0" smtClean="0">
                <a:solidFill>
                  <a:schemeClr val="accent6">
                    <a:lumMod val="50000"/>
                  </a:schemeClr>
                </a:solidFill>
                <a:latin typeface="Helvetica Neue" charset="0"/>
                <a:cs typeface="Helvetica Neue" charset="0"/>
              </a:rPr>
              <a:t>LIST ITEM 3</a:t>
            </a:r>
            <a:endParaRPr lang="en-US" sz="1100" dirty="0">
              <a:solidFill>
                <a:schemeClr val="accent6">
                  <a:lumMod val="50000"/>
                </a:schemeClr>
              </a:solidFill>
              <a:latin typeface="Helvetica Neue" charset="0"/>
              <a:cs typeface="Helvetica Neue" charset="0"/>
            </a:endParaRPr>
          </a:p>
          <a:p>
            <a:pPr algn="ctr"/>
            <a:r>
              <a:rPr lang="en-US" sz="1100" dirty="0" smtClean="0">
                <a:solidFill>
                  <a:schemeClr val="bg1"/>
                </a:solidFill>
                <a:latin typeface="Helvetica Neue" charset="0"/>
                <a:cs typeface="Helvetica Neue" charset="0"/>
              </a:rPr>
              <a:t>LIST ITEM 4</a:t>
            </a:r>
            <a:endParaRPr lang="en-US" sz="1100" dirty="0">
              <a:solidFill>
                <a:schemeClr val="bg1"/>
              </a:solidFill>
              <a:latin typeface="Helvetica Neue" charset="0"/>
              <a:cs typeface="Helvetica Neue" charset="0"/>
            </a:endParaRPr>
          </a:p>
        </p:txBody>
      </p:sp>
      <p:sp>
        <p:nvSpPr>
          <p:cNvPr id="64" name="Folded Corner 63"/>
          <p:cNvSpPr/>
          <p:nvPr/>
        </p:nvSpPr>
        <p:spPr>
          <a:xfrm>
            <a:off x="8412178" y="3166821"/>
            <a:ext cx="2899791" cy="1476180"/>
          </a:xfrm>
          <a:prstGeom prst="foldedCorner">
            <a:avLst>
              <a:gd name="adj" fmla="val 13608"/>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100" dirty="0">
              <a:latin typeface="Helvetica Neue" charset="0"/>
              <a:cs typeface="Helvetica Neue" charset="0"/>
            </a:endParaRPr>
          </a:p>
        </p:txBody>
      </p:sp>
      <p:sp>
        <p:nvSpPr>
          <p:cNvPr id="65" name="Rectangle 64"/>
          <p:cNvSpPr/>
          <p:nvPr/>
        </p:nvSpPr>
        <p:spPr>
          <a:xfrm>
            <a:off x="8186402" y="3234557"/>
            <a:ext cx="3317479" cy="14761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lnSpc>
                <a:spcPct val="80000"/>
              </a:lnSpc>
            </a:pPr>
            <a:r>
              <a:rPr lang="en-US" sz="1500" dirty="0" smtClean="0">
                <a:solidFill>
                  <a:srgbClr val="6A7112"/>
                </a:solidFill>
                <a:latin typeface="Gotham Black"/>
                <a:cs typeface="Gotham Black"/>
              </a:rPr>
              <a:t>SUBHEAD SIX</a:t>
            </a:r>
            <a:endParaRPr lang="en-US" sz="1500" dirty="0">
              <a:solidFill>
                <a:srgbClr val="6A7112"/>
              </a:solidFill>
              <a:latin typeface="Gotham Black"/>
              <a:cs typeface="Gotham Black"/>
            </a:endParaRPr>
          </a:p>
          <a:p>
            <a:pPr algn="ctr">
              <a:lnSpc>
                <a:spcPct val="130000"/>
              </a:lnSpc>
            </a:pPr>
            <a:r>
              <a:rPr lang="en-US" sz="1100" dirty="0" smtClean="0">
                <a:solidFill>
                  <a:schemeClr val="accent6">
                    <a:lumMod val="50000"/>
                  </a:schemeClr>
                </a:solidFill>
                <a:latin typeface="Helvetica Neue" charset="0"/>
                <a:cs typeface="Helvetica Neue" charset="0"/>
              </a:rPr>
              <a:t>LIST ITEM 1</a:t>
            </a:r>
          </a:p>
          <a:p>
            <a:pPr algn="ctr"/>
            <a:r>
              <a:rPr lang="en-US" sz="1100" dirty="0" smtClean="0">
                <a:solidFill>
                  <a:schemeClr val="accent6">
                    <a:lumMod val="50000"/>
                  </a:schemeClr>
                </a:solidFill>
                <a:latin typeface="Helvetica Neue" charset="0"/>
                <a:cs typeface="Helvetica Neue" charset="0"/>
              </a:rPr>
              <a:t>LIST ITEM 2</a:t>
            </a:r>
          </a:p>
          <a:p>
            <a:pPr algn="ctr"/>
            <a:r>
              <a:rPr lang="en-US" sz="1100" dirty="0" smtClean="0">
                <a:solidFill>
                  <a:schemeClr val="accent6">
                    <a:lumMod val="50000"/>
                  </a:schemeClr>
                </a:solidFill>
                <a:latin typeface="Helvetica Neue" charset="0"/>
                <a:cs typeface="Helvetica Neue" charset="0"/>
              </a:rPr>
              <a:t>LIST ITEM 3</a:t>
            </a:r>
          </a:p>
          <a:p>
            <a:pPr algn="ctr"/>
            <a:r>
              <a:rPr lang="en-US" sz="1100" dirty="0" smtClean="0">
                <a:solidFill>
                  <a:srgbClr val="6A7112"/>
                </a:solidFill>
                <a:latin typeface="Helvetica Neue" charset="0"/>
                <a:cs typeface="Helvetica Neue" charset="0"/>
              </a:rPr>
              <a:t>LIST ITEM 4</a:t>
            </a:r>
          </a:p>
          <a:p>
            <a:pPr algn="ctr"/>
            <a:r>
              <a:rPr lang="en-US" sz="1100" dirty="0" smtClean="0">
                <a:solidFill>
                  <a:srgbClr val="6A7112"/>
                </a:solidFill>
                <a:latin typeface="Helvetica Neue" charset="0"/>
                <a:cs typeface="Helvetica Neue" charset="0"/>
              </a:rPr>
              <a:t>LIST ITEM 5</a:t>
            </a:r>
            <a:endParaRPr lang="en-US" sz="1100" dirty="0">
              <a:solidFill>
                <a:srgbClr val="6A7112"/>
              </a:solidFill>
              <a:latin typeface="Helvetica Neue" charset="0"/>
              <a:cs typeface="Helvetica Neue" charset="0"/>
            </a:endParaRPr>
          </a:p>
          <a:p>
            <a:pPr algn="ctr"/>
            <a:endParaRPr lang="en-US" sz="1100" dirty="0">
              <a:solidFill>
                <a:srgbClr val="6A7112"/>
              </a:solidFill>
              <a:latin typeface="Helvetica Neue" charset="0"/>
              <a:cs typeface="Helvetica Neue" charset="0"/>
            </a:endParaRPr>
          </a:p>
        </p:txBody>
      </p:sp>
      <p:sp>
        <p:nvSpPr>
          <p:cNvPr id="68" name="Right Arrow Callout 67"/>
          <p:cNvSpPr/>
          <p:nvPr/>
        </p:nvSpPr>
        <p:spPr>
          <a:xfrm>
            <a:off x="4391393" y="4832705"/>
            <a:ext cx="1569143" cy="1907812"/>
          </a:xfrm>
          <a:prstGeom prst="rightArrowCallout">
            <a:avLst>
              <a:gd name="adj1" fmla="val 16228"/>
              <a:gd name="adj2" fmla="val 19717"/>
              <a:gd name="adj3" fmla="val 25000"/>
              <a:gd name="adj4" fmla="val 6066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400" dirty="0">
              <a:latin typeface="Helvetica" charset="0"/>
            </a:endParaRPr>
          </a:p>
        </p:txBody>
      </p:sp>
      <p:sp>
        <p:nvSpPr>
          <p:cNvPr id="73" name="TextBox 72"/>
          <p:cNvSpPr txBox="1"/>
          <p:nvPr/>
        </p:nvSpPr>
        <p:spPr>
          <a:xfrm>
            <a:off x="879698" y="1320215"/>
            <a:ext cx="1626612" cy="353939"/>
          </a:xfrm>
          <a:prstGeom prst="rect">
            <a:avLst/>
          </a:prstGeom>
          <a:noFill/>
        </p:spPr>
        <p:txBody>
          <a:bodyPr wrap="square" lIns="121917" tIns="60958" rIns="121917" bIns="60958" rtlCol="0">
            <a:spAutoFit/>
          </a:bodyPr>
          <a:lstStyle/>
          <a:p>
            <a:pPr algn="ctr"/>
            <a:r>
              <a:rPr lang="en-US" sz="1500" dirty="0" smtClean="0">
                <a:solidFill>
                  <a:schemeClr val="accent1">
                    <a:lumMod val="50000"/>
                  </a:schemeClr>
                </a:solidFill>
                <a:latin typeface="Helvetica Neue" charset="0"/>
                <a:cs typeface="Helvetica Neue" charset="0"/>
              </a:rPr>
              <a:t>HEADLINE</a:t>
            </a:r>
            <a:endParaRPr lang="en-US" sz="1500" dirty="0">
              <a:solidFill>
                <a:schemeClr val="accent1">
                  <a:lumMod val="50000"/>
                </a:schemeClr>
              </a:solidFill>
              <a:latin typeface="Helvetica Neue" charset="0"/>
              <a:cs typeface="Helvetica Neue" charset="0"/>
            </a:endParaRPr>
          </a:p>
        </p:txBody>
      </p:sp>
      <p:sp>
        <p:nvSpPr>
          <p:cNvPr id="75" name="Rectangle 74"/>
          <p:cNvSpPr/>
          <p:nvPr/>
        </p:nvSpPr>
        <p:spPr>
          <a:xfrm>
            <a:off x="1027284" y="1286347"/>
            <a:ext cx="1343376" cy="452147"/>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76" name="TextBox 75"/>
          <p:cNvSpPr txBox="1"/>
          <p:nvPr/>
        </p:nvSpPr>
        <p:spPr>
          <a:xfrm rot="16200000">
            <a:off x="4174013" y="5269722"/>
            <a:ext cx="1687491" cy="1061825"/>
          </a:xfrm>
          <a:prstGeom prst="rect">
            <a:avLst/>
          </a:prstGeom>
          <a:noFill/>
        </p:spPr>
        <p:txBody>
          <a:bodyPr wrap="square" lIns="121917" tIns="60958" rIns="121917" bIns="60958" rtlCol="0">
            <a:spAutoFit/>
          </a:bodyPr>
          <a:lstStyle/>
          <a:p>
            <a:pPr algn="ctr"/>
            <a:r>
              <a:rPr lang="en-US" sz="1400" dirty="0" smtClean="0">
                <a:solidFill>
                  <a:schemeClr val="lt1"/>
                </a:solidFill>
                <a:latin typeface="Helvetica" charset="0"/>
              </a:rPr>
              <a:t>CONNECTOR</a:t>
            </a:r>
          </a:p>
          <a:p>
            <a:pPr algn="ctr"/>
            <a:r>
              <a:rPr lang="en-US" sz="1400" dirty="0" smtClean="0">
                <a:solidFill>
                  <a:schemeClr val="lt1"/>
                </a:solidFill>
                <a:latin typeface="Helvetica" charset="0"/>
              </a:rPr>
              <a:t>ARROW GRAPHIC</a:t>
            </a:r>
            <a:endParaRPr lang="en-US" sz="1400" dirty="0">
              <a:solidFill>
                <a:schemeClr val="lt1"/>
              </a:solidFill>
              <a:latin typeface="Helvetica" charset="0"/>
            </a:endParaRPr>
          </a:p>
          <a:p>
            <a:endParaRPr lang="en-US" dirty="0">
              <a:latin typeface="Helvetica" charset="0"/>
            </a:endParaRPr>
          </a:p>
        </p:txBody>
      </p:sp>
      <p:sp>
        <p:nvSpPr>
          <p:cNvPr id="77" name="Right Arrow Callout 76"/>
          <p:cNvSpPr/>
          <p:nvPr/>
        </p:nvSpPr>
        <p:spPr>
          <a:xfrm rot="5400000">
            <a:off x="6573075" y="4854047"/>
            <a:ext cx="1569143" cy="1907812"/>
          </a:xfrm>
          <a:prstGeom prst="rightArrowCallout">
            <a:avLst>
              <a:gd name="adj1" fmla="val 16228"/>
              <a:gd name="adj2" fmla="val 19717"/>
              <a:gd name="adj3" fmla="val 25000"/>
              <a:gd name="adj4" fmla="val 6066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sz="1400" dirty="0">
              <a:latin typeface="Helvetica" charset="0"/>
            </a:endParaRPr>
          </a:p>
        </p:txBody>
      </p:sp>
      <p:sp>
        <p:nvSpPr>
          <p:cNvPr id="78" name="TextBox 77"/>
          <p:cNvSpPr txBox="1"/>
          <p:nvPr/>
        </p:nvSpPr>
        <p:spPr>
          <a:xfrm>
            <a:off x="6498911" y="5090444"/>
            <a:ext cx="1687491" cy="1492712"/>
          </a:xfrm>
          <a:prstGeom prst="rect">
            <a:avLst/>
          </a:prstGeom>
          <a:noFill/>
        </p:spPr>
        <p:txBody>
          <a:bodyPr wrap="square" lIns="121917" tIns="60958" rIns="121917" bIns="60958" rtlCol="0">
            <a:spAutoFit/>
          </a:bodyPr>
          <a:lstStyle/>
          <a:p>
            <a:pPr algn="ctr"/>
            <a:r>
              <a:rPr lang="en-US" sz="1400" dirty="0" smtClean="0">
                <a:solidFill>
                  <a:schemeClr val="lt1"/>
                </a:solidFill>
                <a:latin typeface="Helvetica" charset="0"/>
              </a:rPr>
              <a:t>CONNECTOR</a:t>
            </a:r>
          </a:p>
          <a:p>
            <a:pPr algn="ctr"/>
            <a:r>
              <a:rPr lang="en-US" sz="1400" dirty="0" smtClean="0">
                <a:solidFill>
                  <a:schemeClr val="lt1"/>
                </a:solidFill>
                <a:latin typeface="Helvetica" charset="0"/>
              </a:rPr>
              <a:t>ARROW GRAPHIC</a:t>
            </a:r>
          </a:p>
          <a:p>
            <a:pPr algn="ctr"/>
            <a:r>
              <a:rPr lang="en-US" sz="1400" dirty="0" smtClean="0">
                <a:solidFill>
                  <a:schemeClr val="lt1"/>
                </a:solidFill>
                <a:latin typeface="Helvetica" charset="0"/>
              </a:rPr>
              <a:t>POINTING DOWN</a:t>
            </a:r>
            <a:endParaRPr lang="en-US" sz="1400" dirty="0">
              <a:solidFill>
                <a:schemeClr val="lt1"/>
              </a:solidFill>
              <a:latin typeface="Helvetica" charset="0"/>
            </a:endParaRPr>
          </a:p>
          <a:p>
            <a:endParaRPr lang="en-US" dirty="0">
              <a:latin typeface="Helvetica" charset="0"/>
            </a:endParaRPr>
          </a:p>
        </p:txBody>
      </p:sp>
    </p:spTree>
    <p:extLst>
      <p:ext uri="{BB962C8B-B14F-4D97-AF65-F5344CB8AC3E}">
        <p14:creationId xmlns:p14="http://schemas.microsoft.com/office/powerpoint/2010/main" val="3442805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V Slide">
    <p:spTree>
      <p:nvGrpSpPr>
        <p:cNvPr id="1" name=""/>
        <p:cNvGrpSpPr/>
        <p:nvPr/>
      </p:nvGrpSpPr>
      <p:grpSpPr>
        <a:xfrm>
          <a:off x="0" y="0"/>
          <a:ext cx="0" cy="0"/>
          <a:chOff x="0" y="0"/>
          <a:chExt cx="0" cy="0"/>
        </a:xfrm>
      </p:grpSpPr>
      <p:sp>
        <p:nvSpPr>
          <p:cNvPr id="8" name="Rectangle 7"/>
          <p:cNvSpPr/>
          <p:nvPr/>
        </p:nvSpPr>
        <p:spPr>
          <a:xfrm>
            <a:off x="4" y="221436"/>
            <a:ext cx="12205657" cy="726392"/>
          </a:xfrm>
          <a:prstGeom prst="rect">
            <a:avLst/>
          </a:prstGeom>
          <a:solidFill>
            <a:srgbClr val="E6E6E6"/>
          </a:solidFill>
          <a:ln>
            <a:noFill/>
          </a:ln>
          <a:effectLst>
            <a:outerShdw blurRad="193675" dist="25400" dir="5400000" algn="t" rotWithShape="0">
              <a:prstClr val="black">
                <a:alpha val="34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sp>
        <p:nvSpPr>
          <p:cNvPr id="10" name="Rectangle 9"/>
          <p:cNvSpPr/>
          <p:nvPr/>
        </p:nvSpPr>
        <p:spPr>
          <a:xfrm>
            <a:off x="4" y="2"/>
            <a:ext cx="12205657" cy="221436"/>
          </a:xfrm>
          <a:prstGeom prst="rect">
            <a:avLst/>
          </a:prstGeom>
          <a:solidFill>
            <a:srgbClr val="E07E6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cxnSp>
        <p:nvCxnSpPr>
          <p:cNvPr id="11" name="Straight Connector 10"/>
          <p:cNvCxnSpPr/>
          <p:nvPr/>
        </p:nvCxnSpPr>
        <p:spPr>
          <a:xfrm>
            <a:off x="0" y="947828"/>
            <a:ext cx="12344400" cy="0"/>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89471" y="221436"/>
            <a:ext cx="0" cy="726392"/>
          </a:xfrm>
          <a:prstGeom prst="line">
            <a:avLst/>
          </a:prstGeom>
          <a:ln w="3175" cmpd="sng">
            <a:solidFill>
              <a:srgbClr val="88969A"/>
            </a:solidFill>
            <a:prstDash val="dash"/>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3" hasCustomPrompt="1"/>
          </p:nvPr>
        </p:nvSpPr>
        <p:spPr>
          <a:xfrm>
            <a:off x="1100667" y="323037"/>
            <a:ext cx="7823200" cy="554500"/>
          </a:xfrm>
          <a:prstGeom prst="rect">
            <a:avLst/>
          </a:prstGeom>
        </p:spPr>
        <p:txBody>
          <a:bodyPr vert="horz" lIns="121917" tIns="60958" rIns="121917" bIns="60958"/>
          <a:lstStyle>
            <a:lvl1pPr marL="0" indent="0">
              <a:buNone/>
              <a:defRPr sz="2700" b="0" i="0" baseline="0">
                <a:solidFill>
                  <a:srgbClr val="DA5126"/>
                </a:solidFill>
                <a:latin typeface="Helvetica Neue" charset="0"/>
                <a:cs typeface="Helvetica Neue" charset="0"/>
              </a:defRPr>
            </a:lvl1pPr>
          </a:lstStyle>
          <a:p>
            <a:pPr lvl="0"/>
            <a:r>
              <a:rPr lang="en-US" dirty="0" smtClean="0"/>
              <a:t>CLICK TO EDIT TITLE</a:t>
            </a:r>
          </a:p>
        </p:txBody>
      </p:sp>
      <p:pic>
        <p:nvPicPr>
          <p:cNvPr id="2" name="Picture 1" descr="compass_logo_small.em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4927" y="279665"/>
            <a:ext cx="597872" cy="597872"/>
          </a:xfrm>
          <a:prstGeom prst="rect">
            <a:avLst/>
          </a:prstGeom>
        </p:spPr>
      </p:pic>
      <p:sp>
        <p:nvSpPr>
          <p:cNvPr id="17" name="Rectangle 16"/>
          <p:cNvSpPr/>
          <p:nvPr/>
        </p:nvSpPr>
        <p:spPr>
          <a:xfrm>
            <a:off x="0" y="4148668"/>
            <a:ext cx="12192000" cy="1761067"/>
          </a:xfrm>
          <a:prstGeom prst="rect">
            <a:avLst/>
          </a:prstGeom>
          <a:solidFill>
            <a:srgbClr val="D0DD2A"/>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Helvetica" charset="0"/>
            </a:endParaRPr>
          </a:p>
        </p:txBody>
      </p:sp>
      <p:pic>
        <p:nvPicPr>
          <p:cNvPr id="18" name="Picture 17" descr="blackTV_templat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6844" y="1167651"/>
            <a:ext cx="9358312" cy="5593135"/>
          </a:xfrm>
          <a:prstGeom prst="rect">
            <a:avLst/>
          </a:prstGeom>
        </p:spPr>
      </p:pic>
    </p:spTree>
    <p:extLst>
      <p:ext uri="{BB962C8B-B14F-4D97-AF65-F5344CB8AC3E}">
        <p14:creationId xmlns:p14="http://schemas.microsoft.com/office/powerpoint/2010/main" val="1644670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End Card">
    <p:spTree>
      <p:nvGrpSpPr>
        <p:cNvPr id="1" name=""/>
        <p:cNvGrpSpPr/>
        <p:nvPr/>
      </p:nvGrpSpPr>
      <p:grpSpPr>
        <a:xfrm>
          <a:off x="0" y="0"/>
          <a:ext cx="0" cy="0"/>
          <a:chOff x="0" y="0"/>
          <a:chExt cx="0" cy="0"/>
        </a:xfrm>
      </p:grpSpPr>
      <p:pic>
        <p:nvPicPr>
          <p:cNvPr id="3" name="Picture 7" descr="Comcast_pos_RGB_Digital.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62630" y="2693407"/>
            <a:ext cx="4066741" cy="147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7912610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0087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Lst>
  <p:timing>
    <p:tnLst>
      <p:par>
        <p:cTn id="1" dur="indefinite" restart="never" nodeType="tmRoot"/>
      </p:par>
    </p:tnLst>
  </p:timing>
  <p:txStyles>
    <p:titleStyle>
      <a:lvl1pPr algn="ctr" defTabSz="609585"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300"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00"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700"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7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tags" Target="../tags/tag1.xml"/><Relationship Id="rId2"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png"/><Relationship Id="rId7" Type="http://schemas.microsoft.com/office/2007/relationships/hdphoto" Target="../media/hdphoto1.wdp"/><Relationship Id="rId8" Type="http://schemas.openxmlformats.org/officeDocument/2006/relationships/image" Target="../media/image15.png"/><Relationship Id="rId9" Type="http://schemas.openxmlformats.org/officeDocument/2006/relationships/image" Target="../media/image16.jpeg"/><Relationship Id="rId10" Type="http://schemas.microsoft.com/office/2007/relationships/hdphoto" Target="../media/hdphoto2.wdp"/><Relationship Id="rId1" Type="http://schemas.openxmlformats.org/officeDocument/2006/relationships/tags" Target="../tags/tag2.xml"/><Relationship Id="rId2"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5.png"/><Relationship Id="rId5" Type="http://schemas.openxmlformats.org/officeDocument/2006/relationships/image" Target="../media/image17.tiff"/><Relationship Id="rId6" Type="http://schemas.openxmlformats.org/officeDocument/2006/relationships/image" Target="../media/image14.png"/><Relationship Id="rId7" Type="http://schemas.microsoft.com/office/2007/relationships/hdphoto" Target="../media/hdphoto1.wdp"/><Relationship Id="rId8" Type="http://schemas.openxmlformats.org/officeDocument/2006/relationships/image" Target="../media/image12.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150.png"/><Relationship Id="rId5" Type="http://schemas.openxmlformats.org/officeDocument/2006/relationships/image" Target="../media/image17.png"/><Relationship Id="rId1" Type="http://schemas.openxmlformats.org/officeDocument/2006/relationships/tags" Target="../tags/tag7.xml"/><Relationship Id="rId2"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5" Type="http://schemas.openxmlformats.org/officeDocument/2006/relationships/image" Target="../media/image20.emf"/><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emf"/><Relationship Id="rId5"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241.png"/><Relationship Id="rId5" Type="http://schemas.openxmlformats.org/officeDocument/2006/relationships/image" Target="../media/image25.tiff"/><Relationship Id="rId6" Type="http://schemas.openxmlformats.org/officeDocument/2006/relationships/image" Target="../media/image26.tiff"/><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7" Type="http://schemas.openxmlformats.org/officeDocument/2006/relationships/image" Target="../media/image1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240.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170.png"/><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35130" y="3251582"/>
            <a:ext cx="4061243" cy="1557968"/>
          </a:xfrm>
        </p:spPr>
        <p:txBody>
          <a:bodyPr/>
          <a:lstStyle/>
          <a:p>
            <a:pPr algn="l"/>
            <a:r>
              <a:rPr lang="en-US" b="1" i="0" u="sng" dirty="0" smtClean="0">
                <a:solidFill>
                  <a:schemeClr val="tx1"/>
                </a:solidFill>
              </a:rPr>
              <a:t>Ferhan Ture</a:t>
            </a:r>
            <a:r>
              <a:rPr lang="en-US" b="1" i="0" dirty="0" smtClean="0">
                <a:solidFill>
                  <a:schemeClr val="tx1"/>
                </a:solidFill>
              </a:rPr>
              <a:t> </a:t>
            </a:r>
            <a:r>
              <a:rPr lang="en-US" b="1" dirty="0" smtClean="0">
                <a:solidFill>
                  <a:schemeClr val="tx1"/>
                </a:solidFill>
              </a:rPr>
              <a:t>&amp;</a:t>
            </a:r>
            <a:r>
              <a:rPr lang="en-US" b="1" dirty="0">
                <a:solidFill>
                  <a:schemeClr val="tx1"/>
                </a:solidFill>
              </a:rPr>
              <a:t> </a:t>
            </a:r>
            <a:r>
              <a:rPr lang="en-US" b="1" i="0" dirty="0" smtClean="0">
                <a:solidFill>
                  <a:schemeClr val="tx1"/>
                </a:solidFill>
              </a:rPr>
              <a:t>Oliver </a:t>
            </a:r>
            <a:r>
              <a:rPr lang="en-US" b="1" i="0" dirty="0" err="1" smtClean="0">
                <a:solidFill>
                  <a:schemeClr val="tx1"/>
                </a:solidFill>
              </a:rPr>
              <a:t>Jojic</a:t>
            </a: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p:txBody>
      </p:sp>
      <p:sp>
        <p:nvSpPr>
          <p:cNvPr id="4" name="Title 3"/>
          <p:cNvSpPr>
            <a:spLocks noGrp="1"/>
          </p:cNvSpPr>
          <p:nvPr>
            <p:ph type="title"/>
          </p:nvPr>
        </p:nvSpPr>
        <p:spPr>
          <a:xfrm>
            <a:off x="4716620" y="1624642"/>
            <a:ext cx="6995531" cy="1747837"/>
          </a:xfrm>
        </p:spPr>
        <p:txBody>
          <a:bodyPr>
            <a:noAutofit/>
          </a:bodyPr>
          <a:lstStyle/>
          <a:p>
            <a:pPr algn="ctr"/>
            <a:r>
              <a:rPr lang="en-US" sz="3300" b="1" dirty="0"/>
              <a:t>“Ask Your TV”</a:t>
            </a:r>
            <a:br>
              <a:rPr lang="en-US" sz="3300" b="1" dirty="0"/>
            </a:br>
            <a:r>
              <a:rPr lang="en-US" sz="3300" b="1" dirty="0"/>
              <a:t>Real-Time Question Answering with Recurrent Neural Networks</a:t>
            </a: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r="-2481"/>
          <a:stretch/>
        </p:blipFill>
        <p:spPr>
          <a:xfrm>
            <a:off x="9431166" y="3317732"/>
            <a:ext cx="2116655" cy="728759"/>
          </a:xfrm>
          <a:prstGeom prst="rect">
            <a:avLst/>
          </a:prstGeom>
        </p:spPr>
      </p:pic>
      <p:sp>
        <p:nvSpPr>
          <p:cNvPr id="9" name="Rectangle 8"/>
          <p:cNvSpPr/>
          <p:nvPr/>
        </p:nvSpPr>
        <p:spPr>
          <a:xfrm>
            <a:off x="9116582" y="4071121"/>
            <a:ext cx="2955106" cy="400110"/>
          </a:xfrm>
          <a:prstGeom prst="rect">
            <a:avLst/>
          </a:prstGeom>
        </p:spPr>
        <p:txBody>
          <a:bodyPr wrap="none">
            <a:spAutoFit/>
          </a:bodyPr>
          <a:lstStyle/>
          <a:p>
            <a:r>
              <a:rPr lang="en-US" sz="2000" dirty="0" err="1">
                <a:latin typeface="Courier"/>
                <a:cs typeface="Courier"/>
              </a:rPr>
              <a:t>dclabs.comcast.com</a:t>
            </a:r>
            <a:endParaRPr lang="en-US" sz="2000" dirty="0">
              <a:latin typeface="Courier"/>
              <a:cs typeface="Courier"/>
            </a:endParaRPr>
          </a:p>
        </p:txBody>
      </p:sp>
      <p:sp>
        <p:nvSpPr>
          <p:cNvPr id="10" name="Rectangle 9"/>
          <p:cNvSpPr/>
          <p:nvPr/>
        </p:nvSpPr>
        <p:spPr>
          <a:xfrm>
            <a:off x="4197931" y="3675222"/>
            <a:ext cx="6096000" cy="904863"/>
          </a:xfrm>
          <a:prstGeom prst="rect">
            <a:avLst/>
          </a:prstGeom>
        </p:spPr>
        <p:txBody>
          <a:bodyPr>
            <a:spAutoFit/>
          </a:bodyPr>
          <a:lstStyle/>
          <a:p>
            <a:pPr lvl="0" algn="ctr" defTabSz="609585">
              <a:spcBef>
                <a:spcPct val="20000"/>
              </a:spcBef>
            </a:pPr>
            <a:r>
              <a:rPr lang="en-US" sz="2400" dirty="0" smtClean="0">
                <a:solidFill>
                  <a:srgbClr val="404040"/>
                </a:solidFill>
                <a:latin typeface="Helvetica" charset="0"/>
                <a:cs typeface="Helvetica" charset="0"/>
              </a:rPr>
              <a:t>SIGIR Industry </a:t>
            </a:r>
            <a:r>
              <a:rPr lang="en-US" sz="2400" dirty="0">
                <a:solidFill>
                  <a:srgbClr val="404040"/>
                </a:solidFill>
                <a:latin typeface="Helvetica" charset="0"/>
                <a:cs typeface="Helvetica" charset="0"/>
              </a:rPr>
              <a:t>Track</a:t>
            </a:r>
          </a:p>
          <a:p>
            <a:pPr lvl="0" algn="ctr" defTabSz="609585">
              <a:spcBef>
                <a:spcPct val="20000"/>
              </a:spcBef>
            </a:pPr>
            <a:r>
              <a:rPr lang="en-US" sz="2400" i="1" dirty="0">
                <a:solidFill>
                  <a:srgbClr val="404040"/>
                </a:solidFill>
                <a:latin typeface="Helvetica" charset="0"/>
                <a:cs typeface="Helvetica" charset="0"/>
              </a:rPr>
              <a:t>July 20, 2016</a:t>
            </a:r>
          </a:p>
        </p:txBody>
      </p:sp>
      <p:cxnSp>
        <p:nvCxnSpPr>
          <p:cNvPr id="11" name="Straight Connector 10"/>
          <p:cNvCxnSpPr/>
          <p:nvPr/>
        </p:nvCxnSpPr>
        <p:spPr>
          <a:xfrm>
            <a:off x="9103214" y="3242461"/>
            <a:ext cx="0" cy="122877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5898167"/>
      </p:ext>
    </p:extLst>
  </p:cSld>
  <p:clrMapOvr>
    <a:masterClrMapping/>
  </p:clrMapOvr>
  <mc:AlternateContent xmlns:mc="http://schemas.openxmlformats.org/markup-compatibility/2006" xmlns:p14="http://schemas.microsoft.com/office/powerpoint/2010/main">
    <mc:Choice Requires="p14">
      <p:transition spd="slow" p14:dur="2000" advTm="42700"/>
    </mc:Choice>
    <mc:Fallback xmlns="">
      <p:transition spd="slow" advTm="427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92632" y="1499347"/>
            <a:ext cx="11367673" cy="4832092"/>
          </a:xfrm>
          <a:prstGeom prst="rect">
            <a:avLst/>
          </a:prstGeom>
        </p:spPr>
        <p:txBody>
          <a:bodyPr wrap="square" anchor="ctr">
            <a:spAutoFit/>
          </a:bodyPr>
          <a:lstStyle/>
          <a:p>
            <a:pPr algn="ctr"/>
            <a:endParaRPr lang="en-US" sz="4400" dirty="0">
              <a:latin typeface="Helvetica" charset="0"/>
            </a:endParaRPr>
          </a:p>
          <a:p>
            <a:pPr algn="ctr"/>
            <a:endParaRPr lang="en-US" sz="4400" dirty="0" smtClean="0">
              <a:latin typeface="Helvetica" charset="0"/>
            </a:endParaRPr>
          </a:p>
          <a:p>
            <a:pPr algn="ctr"/>
            <a:r>
              <a:rPr lang="en-US" sz="4400" dirty="0">
                <a:latin typeface="Helvetica" charset="0"/>
              </a:rPr>
              <a:t>Big </a:t>
            </a:r>
            <a:r>
              <a:rPr lang="en-US" sz="4400" dirty="0" smtClean="0">
                <a:latin typeface="Helvetica" charset="0"/>
              </a:rPr>
              <a:t>Companies</a:t>
            </a:r>
            <a:endParaRPr lang="en-US" sz="4400" dirty="0">
              <a:latin typeface="Helvetica" charset="0"/>
            </a:endParaRPr>
          </a:p>
          <a:p>
            <a:pPr algn="ctr"/>
            <a:r>
              <a:rPr lang="en-US" sz="4400" dirty="0" smtClean="0">
                <a:latin typeface="Helvetica" charset="0"/>
              </a:rPr>
              <a:t>Big Data </a:t>
            </a:r>
          </a:p>
          <a:p>
            <a:pPr algn="ctr"/>
            <a:endParaRPr lang="en-US" sz="4400" dirty="0">
              <a:latin typeface="Helvetica" charset="0"/>
            </a:endParaRPr>
          </a:p>
          <a:p>
            <a:pPr algn="ctr"/>
            <a:endParaRPr lang="en-US" sz="4400" dirty="0" smtClean="0">
              <a:latin typeface="Helvetica" charset="0"/>
            </a:endParaRPr>
          </a:p>
          <a:p>
            <a:pPr algn="ctr"/>
            <a:endParaRPr lang="en-US" sz="4400" dirty="0">
              <a:latin typeface="Helvetica" charset="0"/>
            </a:endParaRPr>
          </a:p>
        </p:txBody>
      </p:sp>
      <p:grpSp>
        <p:nvGrpSpPr>
          <p:cNvPr id="11" name="Group 10"/>
          <p:cNvGrpSpPr/>
          <p:nvPr/>
        </p:nvGrpSpPr>
        <p:grpSpPr>
          <a:xfrm>
            <a:off x="4156538" y="3975722"/>
            <a:ext cx="3954929" cy="870817"/>
            <a:chOff x="4156538" y="3975722"/>
            <a:chExt cx="3954929" cy="870817"/>
          </a:xfrm>
        </p:grpSpPr>
        <p:cxnSp>
          <p:nvCxnSpPr>
            <p:cNvPr id="7" name="Straight Connector 6"/>
            <p:cNvCxnSpPr/>
            <p:nvPr/>
          </p:nvCxnSpPr>
          <p:spPr>
            <a:xfrm>
              <a:off x="5035703" y="3975722"/>
              <a:ext cx="2286000" cy="0"/>
            </a:xfrm>
            <a:prstGeom prst="line">
              <a:avLst/>
            </a:prstGeom>
            <a:ln w="57150" cmpd="sng">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156538" y="4200208"/>
              <a:ext cx="3954929" cy="646331"/>
            </a:xfrm>
            <a:prstGeom prst="rect">
              <a:avLst/>
            </a:prstGeom>
          </p:spPr>
          <p:txBody>
            <a:bodyPr wrap="none">
              <a:spAutoFit/>
            </a:bodyPr>
            <a:lstStyle/>
            <a:p>
              <a:pPr algn="ctr"/>
              <a:r>
                <a:rPr lang="en-US" sz="3600" b="1" i="1" dirty="0" smtClean="0">
                  <a:latin typeface="Helvetica" charset="0"/>
                </a:rPr>
                <a:t>No Labeled Data!</a:t>
              </a:r>
              <a:endParaRPr lang="en-US" sz="3600" b="1" i="1" dirty="0">
                <a:latin typeface="Helvetica" charset="0"/>
              </a:endParaRPr>
            </a:p>
          </p:txBody>
        </p:sp>
      </p:grpSp>
      <p:grpSp>
        <p:nvGrpSpPr>
          <p:cNvPr id="18" name="Group 17"/>
          <p:cNvGrpSpPr/>
          <p:nvPr/>
        </p:nvGrpSpPr>
        <p:grpSpPr>
          <a:xfrm>
            <a:off x="4181114" y="1240518"/>
            <a:ext cx="4023360" cy="2072095"/>
            <a:chOff x="4181114" y="1240518"/>
            <a:chExt cx="4023360" cy="2072095"/>
          </a:xfrm>
        </p:grpSpPr>
        <p:cxnSp>
          <p:nvCxnSpPr>
            <p:cNvPr id="4" name="Straight Connector 3"/>
            <p:cNvCxnSpPr/>
            <p:nvPr/>
          </p:nvCxnSpPr>
          <p:spPr>
            <a:xfrm>
              <a:off x="4181114" y="3312613"/>
              <a:ext cx="4023360" cy="0"/>
            </a:xfrm>
            <a:prstGeom prst="line">
              <a:avLst/>
            </a:prstGeom>
            <a:ln w="57150" cmpd="sng">
              <a:solidFill>
                <a:srgbClr val="C00000"/>
              </a:soli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38920" y="1240518"/>
              <a:ext cx="1746228" cy="1746228"/>
            </a:xfrm>
            <a:prstGeom prst="rect">
              <a:avLst/>
            </a:prstGeom>
          </p:spPr>
        </p:pic>
        <p:pic>
          <p:nvPicPr>
            <p:cNvPr id="17" name="Picture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2937" y="1240518"/>
              <a:ext cx="1746228" cy="1746228"/>
            </a:xfrm>
            <a:prstGeom prst="rect">
              <a:avLst/>
            </a:prstGeom>
          </p:spPr>
        </p:pic>
      </p:grpSp>
      <p:sp>
        <p:nvSpPr>
          <p:cNvPr id="19" name="Freeform 18"/>
          <p:cNvSpPr/>
          <p:nvPr/>
        </p:nvSpPr>
        <p:spPr>
          <a:xfrm>
            <a:off x="4123766" y="3125296"/>
            <a:ext cx="4177553" cy="139185"/>
          </a:xfrm>
          <a:custGeom>
            <a:avLst/>
            <a:gdLst>
              <a:gd name="connsiteX0" fmla="*/ 0 w 4177553"/>
              <a:gd name="connsiteY0" fmla="*/ 101998 h 139185"/>
              <a:gd name="connsiteX1" fmla="*/ 1990165 w 4177553"/>
              <a:gd name="connsiteY1" fmla="*/ 12351 h 139185"/>
              <a:gd name="connsiteX2" fmla="*/ 2617694 w 4177553"/>
              <a:gd name="connsiteY2" fmla="*/ 12351 h 139185"/>
              <a:gd name="connsiteX3" fmla="*/ 3101789 w 4177553"/>
              <a:gd name="connsiteY3" fmla="*/ 119928 h 139185"/>
              <a:gd name="connsiteX4" fmla="*/ 3998259 w 4177553"/>
              <a:gd name="connsiteY4" fmla="*/ 137857 h 139185"/>
              <a:gd name="connsiteX5" fmla="*/ 4177553 w 4177553"/>
              <a:gd name="connsiteY5" fmla="*/ 137857 h 13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7553" h="139185">
                <a:moveTo>
                  <a:pt x="0" y="101998"/>
                </a:moveTo>
                <a:lnTo>
                  <a:pt x="1990165" y="12351"/>
                </a:lnTo>
                <a:cubicBezTo>
                  <a:pt x="2426447" y="-2590"/>
                  <a:pt x="2432423" y="-5578"/>
                  <a:pt x="2617694" y="12351"/>
                </a:cubicBezTo>
                <a:cubicBezTo>
                  <a:pt x="2802965" y="30280"/>
                  <a:pt x="2871695" y="99010"/>
                  <a:pt x="3101789" y="119928"/>
                </a:cubicBezTo>
                <a:cubicBezTo>
                  <a:pt x="3331883" y="140846"/>
                  <a:pt x="3818965" y="134869"/>
                  <a:pt x="3998259" y="137857"/>
                </a:cubicBezTo>
                <a:cubicBezTo>
                  <a:pt x="4177553" y="140845"/>
                  <a:pt x="4177553" y="137857"/>
                  <a:pt x="4177553" y="137857"/>
                </a:cubicBezTo>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61417652"/>
      </p:ext>
    </p:extLst>
  </p:cSld>
  <p:clrMapOvr>
    <a:masterClrMapping/>
  </p:clrMapOvr>
  <mc:AlternateContent xmlns:mc="http://schemas.openxmlformats.org/markup-compatibility/2006" xmlns:p14="http://schemas.microsoft.com/office/powerpoint/2010/main">
    <mc:Choice Requires="p14">
      <p:transition spd="slow" p14:dur="2000" advTm="30606"/>
    </mc:Choice>
    <mc:Fallback xmlns="">
      <p:transition spd="slow" advTm="306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ontent Placeholder 2"/>
          <p:cNvSpPr>
            <a:spLocks noGrp="1"/>
          </p:cNvSpPr>
          <p:nvPr>
            <p:ph sz="quarter" idx="14"/>
          </p:nvPr>
        </p:nvSpPr>
        <p:spPr>
          <a:xfrm>
            <a:off x="523371" y="6166697"/>
            <a:ext cx="1050424" cy="385582"/>
          </a:xfrm>
        </p:spPr>
        <p:txBody>
          <a:bodyPr>
            <a:noAutofit/>
          </a:bodyPr>
          <a:lstStyle/>
          <a:p>
            <a:r>
              <a:rPr lang="en-US" sz="2000" i="1" dirty="0" smtClean="0">
                <a:solidFill>
                  <a:schemeClr val="tx1"/>
                </a:solidFill>
              </a:rPr>
              <a:t>“HBO”</a:t>
            </a:r>
            <a:endParaRPr lang="en-US" sz="2000" i="1" dirty="0">
              <a:solidFill>
                <a:schemeClr val="tx1"/>
              </a:solidFill>
            </a:endParaRPr>
          </a:p>
        </p:txBody>
      </p:sp>
      <p:sp>
        <p:nvSpPr>
          <p:cNvPr id="34" name="TextBox 33"/>
          <p:cNvSpPr txBox="1"/>
          <p:nvPr/>
        </p:nvSpPr>
        <p:spPr>
          <a:xfrm>
            <a:off x="9176727" y="3341696"/>
            <a:ext cx="1375698" cy="871905"/>
          </a:xfrm>
          <a:prstGeom prst="rect">
            <a:avLst/>
          </a:prstGeom>
          <a:noFill/>
        </p:spPr>
        <p:txBody>
          <a:bodyPr wrap="none" rtlCol="0">
            <a:spAutoFit/>
          </a:bodyPr>
          <a:lstStyle/>
          <a:p>
            <a:r>
              <a:rPr lang="en-US" sz="2533" dirty="0">
                <a:solidFill>
                  <a:schemeClr val="bg1"/>
                </a:solidFill>
                <a:latin typeface="Helvetica" charset="0"/>
              </a:rPr>
              <a:t>Answer</a:t>
            </a:r>
          </a:p>
          <a:p>
            <a:r>
              <a:rPr lang="en-US" sz="2533" dirty="0">
                <a:solidFill>
                  <a:schemeClr val="bg1"/>
                </a:solidFill>
                <a:latin typeface="Helvetica" charset="0"/>
              </a:rPr>
              <a:t>Selector</a:t>
            </a:r>
          </a:p>
        </p:txBody>
      </p:sp>
      <p:sp>
        <p:nvSpPr>
          <p:cNvPr id="35" name="TextBox 34"/>
          <p:cNvSpPr txBox="1"/>
          <p:nvPr/>
        </p:nvSpPr>
        <p:spPr>
          <a:xfrm>
            <a:off x="242886" y="1310950"/>
            <a:ext cx="2201565" cy="482120"/>
          </a:xfrm>
          <a:prstGeom prst="rect">
            <a:avLst/>
          </a:prstGeom>
          <a:noFill/>
        </p:spPr>
        <p:txBody>
          <a:bodyPr wrap="none" rtlCol="0">
            <a:spAutoFit/>
          </a:bodyPr>
          <a:lstStyle/>
          <a:p>
            <a:r>
              <a:rPr lang="en-US" sz="2533" b="1" dirty="0" smtClean="0">
                <a:latin typeface="Helvetica" charset="0"/>
              </a:rPr>
              <a:t>Voice remote</a:t>
            </a:r>
            <a:endParaRPr lang="en-US" sz="2533" b="1" dirty="0">
              <a:latin typeface="Helvetica" charset="0"/>
            </a:endParaRPr>
          </a:p>
        </p:txBody>
      </p:sp>
      <p:pic>
        <p:nvPicPr>
          <p:cNvPr id="30" name="Picture 2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2886" y="2377456"/>
            <a:ext cx="2116124" cy="3789240"/>
          </a:xfrm>
          <a:prstGeom prst="rect">
            <a:avLst/>
          </a:prstGeom>
        </p:spPr>
      </p:pic>
      <p:grpSp>
        <p:nvGrpSpPr>
          <p:cNvPr id="74" name="Group 73"/>
          <p:cNvGrpSpPr/>
          <p:nvPr/>
        </p:nvGrpSpPr>
        <p:grpSpPr>
          <a:xfrm>
            <a:off x="2429211" y="1310950"/>
            <a:ext cx="2639556" cy="3444099"/>
            <a:chOff x="2429211" y="1008247"/>
            <a:chExt cx="2639556" cy="3444099"/>
          </a:xfrm>
        </p:grpSpPr>
        <p:cxnSp>
          <p:nvCxnSpPr>
            <p:cNvPr id="60" name="Elbow Connector 59"/>
            <p:cNvCxnSpPr/>
            <p:nvPr/>
          </p:nvCxnSpPr>
          <p:spPr>
            <a:xfrm flipV="1">
              <a:off x="4061088" y="4183736"/>
              <a:ext cx="953636"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65" name="Group 64"/>
            <p:cNvGrpSpPr/>
            <p:nvPr/>
          </p:nvGrpSpPr>
          <p:grpSpPr>
            <a:xfrm>
              <a:off x="2429211" y="1008247"/>
              <a:ext cx="1631877" cy="3444099"/>
              <a:chOff x="2429211" y="1008247"/>
              <a:chExt cx="1631877" cy="3444099"/>
            </a:xfrm>
          </p:grpSpPr>
          <p:pic>
            <p:nvPicPr>
              <p:cNvPr id="33" name="Shape 6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429211" y="3921621"/>
                <a:ext cx="1631877" cy="530725"/>
              </a:xfrm>
              <a:prstGeom prst="rect">
                <a:avLst/>
              </a:prstGeom>
              <a:noFill/>
              <a:ln>
                <a:noFill/>
              </a:ln>
            </p:spPr>
          </p:pic>
          <p:sp>
            <p:nvSpPr>
              <p:cNvPr id="31" name="Rectangle 30"/>
              <p:cNvSpPr/>
              <p:nvPr/>
            </p:nvSpPr>
            <p:spPr>
              <a:xfrm>
                <a:off x="2810574" y="1008247"/>
                <a:ext cx="869149" cy="481670"/>
              </a:xfrm>
              <a:prstGeom prst="rect">
                <a:avLst/>
              </a:prstGeom>
            </p:spPr>
            <p:txBody>
              <a:bodyPr wrap="none">
                <a:spAutoFit/>
              </a:bodyPr>
              <a:lstStyle/>
              <a:p>
                <a:r>
                  <a:rPr lang="en-US" sz="2530" b="1" dirty="0" smtClean="0">
                    <a:latin typeface="Helvetica" charset="0"/>
                  </a:rPr>
                  <a:t>ASR</a:t>
                </a:r>
                <a:endParaRPr lang="en-US" sz="2530" b="1" dirty="0">
                  <a:latin typeface="Helvetica" charset="0"/>
                </a:endParaRPr>
              </a:p>
            </p:txBody>
          </p:sp>
        </p:grpSp>
        <p:sp>
          <p:nvSpPr>
            <p:cNvPr id="67" name="Content Placeholder 2"/>
            <p:cNvSpPr txBox="1">
              <a:spLocks/>
            </p:cNvSpPr>
            <p:nvPr/>
          </p:nvSpPr>
          <p:spPr>
            <a:xfrm>
              <a:off x="4128643" y="3761699"/>
              <a:ext cx="940124" cy="385582"/>
            </a:xfrm>
            <a:prstGeom prst="rect">
              <a:avLst/>
            </a:prstGeom>
          </p:spPr>
          <p:txBody>
            <a:bodyPr vert="horz" lIns="121917" tIns="60958" rIns="121917" bIns="60958">
              <a:noAutofit/>
            </a:bodyPr>
            <a:lstStyle>
              <a:lvl1pPr marL="0" indent="0" algn="l" defTabSz="609585" rtl="0" eaLnBrk="1" latinLnBrk="0" hangingPunct="1">
                <a:spcBef>
                  <a:spcPct val="20000"/>
                </a:spcBef>
                <a:buFontTx/>
                <a:buNone/>
                <a:defRPr sz="2100" b="0" i="0" kern="1200">
                  <a:solidFill>
                    <a:schemeClr val="accent1"/>
                  </a:solidFill>
                  <a:latin typeface="Gotham Medium"/>
                  <a:ea typeface="+mn-ea"/>
                  <a:cs typeface="Gotham Medium"/>
                </a:defRPr>
              </a:lvl1pPr>
              <a:lvl2pPr marL="990575" indent="-380990" algn="l" defTabSz="609585" rtl="0" eaLnBrk="1" latinLnBrk="0" hangingPunct="1">
                <a:spcBef>
                  <a:spcPct val="20000"/>
                </a:spcBef>
                <a:buClr>
                  <a:schemeClr val="accent4"/>
                </a:buClr>
                <a:buFont typeface="Arial"/>
                <a:buChar char="•"/>
                <a:defRPr sz="1700" b="0" i="0" kern="1200">
                  <a:solidFill>
                    <a:schemeClr val="tx1"/>
                  </a:solidFill>
                  <a:latin typeface="Gotham Book"/>
                  <a:ea typeface="+mn-ea"/>
                  <a:cs typeface="Gotham Book"/>
                </a:defRPr>
              </a:lvl2pPr>
              <a:lvl3pPr marL="1676358" indent="-457189" algn="l" defTabSz="609585" rtl="0" eaLnBrk="1" latinLnBrk="0" hangingPunct="1">
                <a:spcBef>
                  <a:spcPct val="20000"/>
                </a:spcBef>
                <a:buClr>
                  <a:schemeClr val="accent4"/>
                </a:buClr>
                <a:buFont typeface="+mj-lt"/>
                <a:buAutoNum type="arabicPeriod"/>
                <a:defRPr sz="1700" b="0" i="0" kern="1200">
                  <a:solidFill>
                    <a:schemeClr val="tx1"/>
                  </a:solidFill>
                  <a:latin typeface="Gotham Book"/>
                  <a:ea typeface="+mn-ea"/>
                  <a:cs typeface="Gotham Book"/>
                </a:defRPr>
              </a:lvl3pPr>
              <a:lvl4pPr marL="2285943" indent="-457189" algn="l" defTabSz="609585" rtl="0" eaLnBrk="1" latinLnBrk="0" hangingPunct="1">
                <a:spcBef>
                  <a:spcPct val="20000"/>
                </a:spcBef>
                <a:buClr>
                  <a:schemeClr val="accent4"/>
                </a:buClr>
                <a:buFont typeface="+mj-lt"/>
                <a:buAutoNum type="alphaLcParenR"/>
                <a:defRPr sz="1700" b="0" i="0" kern="1200">
                  <a:solidFill>
                    <a:schemeClr val="tx1"/>
                  </a:solidFill>
                  <a:latin typeface="Gotham Book"/>
                  <a:ea typeface="+mn-ea"/>
                  <a:cs typeface="Gotham Book"/>
                </a:defRPr>
              </a:lvl4pPr>
              <a:lvl5pPr marL="2743131" indent="-304792" algn="l" defTabSz="609585" rtl="0" eaLnBrk="1" latinLnBrk="0" hangingPunct="1">
                <a:spcBef>
                  <a:spcPct val="20000"/>
                </a:spcBef>
                <a:buClr>
                  <a:schemeClr val="accent4"/>
                </a:buClr>
                <a:buFont typeface="Courier New"/>
                <a:buChar char="o"/>
                <a:defRPr sz="1700" b="0" i="0" kern="1200">
                  <a:solidFill>
                    <a:schemeClr val="tx1"/>
                  </a:solidFill>
                  <a:latin typeface="Gotham Book"/>
                  <a:ea typeface="+mn-ea"/>
                  <a:cs typeface="Gotham Book"/>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a:lstStyle>
            <a:p>
              <a:r>
                <a:rPr lang="en-US" sz="2000" i="1" dirty="0" smtClean="0">
                  <a:solidFill>
                    <a:schemeClr val="tx1"/>
                  </a:solidFill>
                  <a:latin typeface="Helvetica Neue" charset="0"/>
                  <a:cs typeface="Helvetica Neue" charset="0"/>
                </a:rPr>
                <a:t>query</a:t>
              </a:r>
              <a:endParaRPr lang="en-US" sz="2000" i="1" dirty="0">
                <a:solidFill>
                  <a:schemeClr val="tx1"/>
                </a:solidFill>
                <a:latin typeface="Helvetica Neue" charset="0"/>
                <a:cs typeface="Helvetica Neue" charset="0"/>
              </a:endParaRPr>
            </a:p>
          </p:txBody>
        </p:sp>
      </p:grpSp>
      <p:sp>
        <p:nvSpPr>
          <p:cNvPr id="36" name="Title 1"/>
          <p:cNvSpPr>
            <a:spLocks noGrp="1"/>
          </p:cNvSpPr>
          <p:nvPr>
            <p:ph type="title"/>
          </p:nvPr>
        </p:nvSpPr>
        <p:spPr>
          <a:xfrm>
            <a:off x="1152834" y="154452"/>
            <a:ext cx="9886331" cy="572112"/>
          </a:xfrm>
        </p:spPr>
        <p:txBody>
          <a:bodyPr/>
          <a:lstStyle/>
          <a:p>
            <a:r>
              <a:rPr lang="en-US" dirty="0"/>
              <a:t>X1 </a:t>
            </a:r>
            <a:r>
              <a:rPr lang="en-US" dirty="0" smtClean="0"/>
              <a:t>Smart TV with Voice</a:t>
            </a:r>
            <a:endParaRPr lang="en-US" dirty="0"/>
          </a:p>
        </p:txBody>
      </p:sp>
      <p:grpSp>
        <p:nvGrpSpPr>
          <p:cNvPr id="19" name="Group 18"/>
          <p:cNvGrpSpPr/>
          <p:nvPr/>
        </p:nvGrpSpPr>
        <p:grpSpPr>
          <a:xfrm>
            <a:off x="4795860" y="1316740"/>
            <a:ext cx="2855090" cy="5169211"/>
            <a:chOff x="4795860" y="1014037"/>
            <a:chExt cx="2855090" cy="5169211"/>
          </a:xfrm>
        </p:grpSpPr>
        <p:grpSp>
          <p:nvGrpSpPr>
            <p:cNvPr id="130" name="Group 129"/>
            <p:cNvGrpSpPr/>
            <p:nvPr/>
          </p:nvGrpSpPr>
          <p:grpSpPr>
            <a:xfrm>
              <a:off x="4795860" y="1014037"/>
              <a:ext cx="2855090" cy="5169211"/>
              <a:chOff x="4795860" y="1014037"/>
              <a:chExt cx="2855090" cy="5169211"/>
            </a:xfrm>
          </p:grpSpPr>
          <p:sp>
            <p:nvSpPr>
              <p:cNvPr id="76" name="Rectangle 75"/>
              <p:cNvSpPr/>
              <p:nvPr/>
            </p:nvSpPr>
            <p:spPr>
              <a:xfrm>
                <a:off x="5014724" y="2687046"/>
                <a:ext cx="1765397" cy="3496202"/>
              </a:xfrm>
              <a:prstGeom prst="rect">
                <a:avLst/>
              </a:prstGeom>
              <a:solidFill>
                <a:schemeClr val="bg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6" name="Rectangle 5"/>
              <p:cNvSpPr/>
              <p:nvPr/>
            </p:nvSpPr>
            <p:spPr>
              <a:xfrm>
                <a:off x="5428400" y="2789648"/>
                <a:ext cx="1002842"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7" name="Rectangle 6"/>
              <p:cNvSpPr/>
              <p:nvPr/>
            </p:nvSpPr>
            <p:spPr>
              <a:xfrm>
                <a:off x="5415521" y="5453684"/>
                <a:ext cx="101572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cxnSp>
            <p:nvCxnSpPr>
              <p:cNvPr id="24" name="Elbow Connector 23"/>
              <p:cNvCxnSpPr>
                <a:endCxn id="6" idx="1"/>
              </p:cNvCxnSpPr>
              <p:nvPr/>
            </p:nvCxnSpPr>
            <p:spPr>
              <a:xfrm rot="5400000" flipH="1" flipV="1">
                <a:off x="4756851" y="3508019"/>
                <a:ext cx="1072419" cy="270679"/>
              </a:xfrm>
              <a:prstGeom prst="bentConnector2">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7" name="Elbow Connector 26"/>
              <p:cNvCxnSpPr>
                <a:endCxn id="7" idx="1"/>
              </p:cNvCxnSpPr>
              <p:nvPr/>
            </p:nvCxnSpPr>
            <p:spPr>
              <a:xfrm rot="16200000" flipH="1">
                <a:off x="4492562" y="4848225"/>
                <a:ext cx="1591616" cy="254301"/>
              </a:xfrm>
              <a:prstGeom prst="bentConnector2">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7" name="Elbow Connector 56"/>
              <p:cNvCxnSpPr/>
              <p:nvPr/>
            </p:nvCxnSpPr>
            <p:spPr>
              <a:xfrm>
                <a:off x="5151674" y="4956055"/>
                <a:ext cx="290237"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5415521" y="3604061"/>
                <a:ext cx="1015721" cy="630936"/>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53" name="Rectangle 52"/>
              <p:cNvSpPr/>
              <p:nvPr/>
            </p:nvSpPr>
            <p:spPr>
              <a:xfrm>
                <a:off x="5415521" y="4596684"/>
                <a:ext cx="101572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25" name="TextBox 24"/>
              <p:cNvSpPr txBox="1"/>
              <p:nvPr/>
            </p:nvSpPr>
            <p:spPr>
              <a:xfrm>
                <a:off x="4795860" y="1014037"/>
                <a:ext cx="2255041" cy="482120"/>
              </a:xfrm>
              <a:prstGeom prst="rect">
                <a:avLst/>
              </a:prstGeom>
              <a:noFill/>
            </p:spPr>
            <p:txBody>
              <a:bodyPr wrap="none" rtlCol="0">
                <a:spAutoFit/>
              </a:bodyPr>
              <a:lstStyle/>
              <a:p>
                <a:r>
                  <a:rPr lang="en-US" sz="2533" b="1" dirty="0" smtClean="0">
                    <a:latin typeface="Helvetica" charset="0"/>
                  </a:rPr>
                  <a:t>NLP modules</a:t>
                </a:r>
                <a:endParaRPr lang="en-US" sz="2533" b="1" dirty="0">
                  <a:latin typeface="Helvetica" charset="0"/>
                </a:endParaRPr>
              </a:p>
            </p:txBody>
          </p:sp>
          <p:cxnSp>
            <p:nvCxnSpPr>
              <p:cNvPr id="68" name="Elbow Connector 67"/>
              <p:cNvCxnSpPr/>
              <p:nvPr/>
            </p:nvCxnSpPr>
            <p:spPr>
              <a:xfrm>
                <a:off x="6776021" y="4196793"/>
                <a:ext cx="804672"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75" name="Content Placeholder 2"/>
              <p:cNvSpPr txBox="1">
                <a:spLocks/>
              </p:cNvSpPr>
              <p:nvPr/>
            </p:nvSpPr>
            <p:spPr>
              <a:xfrm>
                <a:off x="6710826" y="3736364"/>
                <a:ext cx="940124" cy="385582"/>
              </a:xfrm>
              <a:prstGeom prst="rect">
                <a:avLst/>
              </a:prstGeom>
            </p:spPr>
            <p:txBody>
              <a:bodyPr vert="horz" lIns="121917" tIns="60958" rIns="121917" bIns="60958">
                <a:noAutofit/>
              </a:bodyPr>
              <a:lstStyle>
                <a:lvl1pPr marL="0" indent="0" algn="l" defTabSz="609585" rtl="0" eaLnBrk="1" latinLnBrk="0" hangingPunct="1">
                  <a:spcBef>
                    <a:spcPct val="20000"/>
                  </a:spcBef>
                  <a:buFontTx/>
                  <a:buNone/>
                  <a:defRPr sz="2100" b="0" i="0" kern="1200">
                    <a:solidFill>
                      <a:schemeClr val="accent1"/>
                    </a:solidFill>
                    <a:latin typeface="Gotham Medium"/>
                    <a:ea typeface="+mn-ea"/>
                    <a:cs typeface="Gotham Medium"/>
                  </a:defRPr>
                </a:lvl1pPr>
                <a:lvl2pPr marL="990575" indent="-380990" algn="l" defTabSz="609585" rtl="0" eaLnBrk="1" latinLnBrk="0" hangingPunct="1">
                  <a:spcBef>
                    <a:spcPct val="20000"/>
                  </a:spcBef>
                  <a:buClr>
                    <a:schemeClr val="accent4"/>
                  </a:buClr>
                  <a:buFont typeface="Arial"/>
                  <a:buChar char="•"/>
                  <a:defRPr sz="1700" b="0" i="0" kern="1200">
                    <a:solidFill>
                      <a:schemeClr val="tx1"/>
                    </a:solidFill>
                    <a:latin typeface="Gotham Book"/>
                    <a:ea typeface="+mn-ea"/>
                    <a:cs typeface="Gotham Book"/>
                  </a:defRPr>
                </a:lvl2pPr>
                <a:lvl3pPr marL="1676358" indent="-457189" algn="l" defTabSz="609585" rtl="0" eaLnBrk="1" latinLnBrk="0" hangingPunct="1">
                  <a:spcBef>
                    <a:spcPct val="20000"/>
                  </a:spcBef>
                  <a:buClr>
                    <a:schemeClr val="accent4"/>
                  </a:buClr>
                  <a:buFont typeface="+mj-lt"/>
                  <a:buAutoNum type="arabicPeriod"/>
                  <a:defRPr sz="1700" b="0" i="0" kern="1200">
                    <a:solidFill>
                      <a:schemeClr val="tx1"/>
                    </a:solidFill>
                    <a:latin typeface="Gotham Book"/>
                    <a:ea typeface="+mn-ea"/>
                    <a:cs typeface="Gotham Book"/>
                  </a:defRPr>
                </a:lvl3pPr>
                <a:lvl4pPr marL="2285943" indent="-457189" algn="l" defTabSz="609585" rtl="0" eaLnBrk="1" latinLnBrk="0" hangingPunct="1">
                  <a:spcBef>
                    <a:spcPct val="20000"/>
                  </a:spcBef>
                  <a:buClr>
                    <a:schemeClr val="accent4"/>
                  </a:buClr>
                  <a:buFont typeface="+mj-lt"/>
                  <a:buAutoNum type="alphaLcParenR"/>
                  <a:defRPr sz="1700" b="0" i="0" kern="1200">
                    <a:solidFill>
                      <a:schemeClr val="tx1"/>
                    </a:solidFill>
                    <a:latin typeface="Gotham Book"/>
                    <a:ea typeface="+mn-ea"/>
                    <a:cs typeface="Gotham Book"/>
                  </a:defRPr>
                </a:lvl4pPr>
                <a:lvl5pPr marL="2743131" indent="-304792" algn="l" defTabSz="609585" rtl="0" eaLnBrk="1" latinLnBrk="0" hangingPunct="1">
                  <a:spcBef>
                    <a:spcPct val="20000"/>
                  </a:spcBef>
                  <a:buClr>
                    <a:schemeClr val="accent4"/>
                  </a:buClr>
                  <a:buFont typeface="Courier New"/>
                  <a:buChar char="o"/>
                  <a:defRPr sz="1700" b="0" i="0" kern="1200">
                    <a:solidFill>
                      <a:schemeClr val="tx1"/>
                    </a:solidFill>
                    <a:latin typeface="Gotham Book"/>
                    <a:ea typeface="+mn-ea"/>
                    <a:cs typeface="Gotham Book"/>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a:lstStyle>
              <a:p>
                <a:r>
                  <a:rPr lang="en-US" sz="2000" i="1" dirty="0" smtClean="0">
                    <a:solidFill>
                      <a:schemeClr val="tx1"/>
                    </a:solidFill>
                    <a:latin typeface="Helvetica Neue" charset="0"/>
                    <a:cs typeface="Helvetica Neue" charset="0"/>
                  </a:rPr>
                  <a:t>action</a:t>
                </a:r>
                <a:endParaRPr lang="en-US" sz="2000" i="1" dirty="0">
                  <a:solidFill>
                    <a:schemeClr val="tx1"/>
                  </a:solidFill>
                  <a:latin typeface="Helvetica Neue" charset="0"/>
                  <a:cs typeface="Helvetica Neue" charset="0"/>
                </a:endParaRPr>
              </a:p>
            </p:txBody>
          </p:sp>
          <p:cxnSp>
            <p:nvCxnSpPr>
              <p:cNvPr id="90" name="Elbow Connector 89"/>
              <p:cNvCxnSpPr>
                <a:endCxn id="52" idx="1"/>
              </p:cNvCxnSpPr>
              <p:nvPr/>
            </p:nvCxnSpPr>
            <p:spPr>
              <a:xfrm flipV="1">
                <a:off x="5161220" y="3919529"/>
                <a:ext cx="254301"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6" name="Elbow Connector 95"/>
              <p:cNvCxnSpPr>
                <a:stCxn id="6" idx="3"/>
              </p:cNvCxnSpPr>
              <p:nvPr/>
            </p:nvCxnSpPr>
            <p:spPr>
              <a:xfrm>
                <a:off x="6431242" y="3107148"/>
                <a:ext cx="254302" cy="1106453"/>
              </a:xfrm>
              <a:prstGeom prst="bentConnector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0" name="Elbow Connector 99"/>
              <p:cNvCxnSpPr>
                <a:stCxn id="7" idx="3"/>
              </p:cNvCxnSpPr>
              <p:nvPr/>
            </p:nvCxnSpPr>
            <p:spPr>
              <a:xfrm flipV="1">
                <a:off x="6431242" y="4187811"/>
                <a:ext cx="254307" cy="1583373"/>
              </a:xfrm>
              <a:prstGeom prst="bentConnector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6" name="Elbow Connector 105"/>
              <p:cNvCxnSpPr/>
              <p:nvPr/>
            </p:nvCxnSpPr>
            <p:spPr>
              <a:xfrm>
                <a:off x="6428232" y="3912681"/>
                <a:ext cx="356616" cy="283464"/>
              </a:xfrm>
              <a:prstGeom prst="bentConnector3">
                <a:avLst>
                  <a:gd name="adj1" fmla="val 7184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9" name="Elbow Connector 108"/>
              <p:cNvCxnSpPr>
                <a:endCxn id="53" idx="3"/>
              </p:cNvCxnSpPr>
              <p:nvPr/>
            </p:nvCxnSpPr>
            <p:spPr>
              <a:xfrm rot="10800000">
                <a:off x="6431243" y="4926884"/>
                <a:ext cx="254301" cy="0"/>
              </a:xfrm>
              <a:prstGeom prst="bentConnector3">
                <a:avLst>
                  <a:gd name="adj1" fmla="val 50000"/>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47" name="Elbow Connector 46"/>
            <p:cNvCxnSpPr/>
            <p:nvPr/>
          </p:nvCxnSpPr>
          <p:spPr>
            <a:xfrm>
              <a:off x="4995674" y="4183736"/>
              <a:ext cx="165546" cy="0"/>
            </a:xfrm>
            <a:prstGeom prst="bentConnector3">
              <a:avLst>
                <a:gd name="adj1" fmla="val 50000"/>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 name="Group 1"/>
          <p:cNvGrpSpPr/>
          <p:nvPr/>
        </p:nvGrpSpPr>
        <p:grpSpPr>
          <a:xfrm>
            <a:off x="7396633" y="1309795"/>
            <a:ext cx="4637910" cy="4001931"/>
            <a:chOff x="7432491" y="1327724"/>
            <a:chExt cx="4637910" cy="4001931"/>
          </a:xfrm>
        </p:grpSpPr>
        <p:grpSp>
          <p:nvGrpSpPr>
            <p:cNvPr id="66" name="Group 65"/>
            <p:cNvGrpSpPr/>
            <p:nvPr/>
          </p:nvGrpSpPr>
          <p:grpSpPr>
            <a:xfrm>
              <a:off x="7432491" y="1327724"/>
              <a:ext cx="4637910" cy="4001931"/>
              <a:chOff x="7554090" y="1101662"/>
              <a:chExt cx="4637910" cy="4001931"/>
            </a:xfrm>
          </p:grpSpPr>
          <p:cxnSp>
            <p:nvCxnSpPr>
              <p:cNvPr id="41" name="Elbow Connector 40"/>
              <p:cNvCxnSpPr/>
              <p:nvPr/>
            </p:nvCxnSpPr>
            <p:spPr>
              <a:xfrm>
                <a:off x="8012030" y="4282381"/>
                <a:ext cx="1437762"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22000" b="74667" l="2500" r="100000"/>
                        </a14:imgEffect>
                      </a14:imgLayer>
                    </a14:imgProps>
                  </a:ext>
                  <a:ext uri="{28A0092B-C50C-407E-A947-70E740481C1C}">
                    <a14:useLocalDpi xmlns:a14="http://schemas.microsoft.com/office/drawing/2010/main"/>
                  </a:ext>
                </a:extLst>
              </a:blip>
              <a:srcRect t="19830" b="19662"/>
              <a:stretch/>
            </p:blipFill>
            <p:spPr>
              <a:xfrm>
                <a:off x="7692481" y="3878079"/>
                <a:ext cx="1250073" cy="759424"/>
              </a:xfrm>
              <a:prstGeom prst="rect">
                <a:avLst/>
              </a:prstGeom>
            </p:spPr>
          </p:pic>
          <p:sp>
            <p:nvSpPr>
              <p:cNvPr id="58" name="TextBox 57"/>
              <p:cNvSpPr txBox="1"/>
              <p:nvPr/>
            </p:nvSpPr>
            <p:spPr>
              <a:xfrm>
                <a:off x="7554090" y="1101662"/>
                <a:ext cx="2005677" cy="482120"/>
              </a:xfrm>
              <a:prstGeom prst="rect">
                <a:avLst/>
              </a:prstGeom>
              <a:noFill/>
            </p:spPr>
            <p:txBody>
              <a:bodyPr wrap="none" rtlCol="0">
                <a:spAutoFit/>
              </a:bodyPr>
              <a:lstStyle/>
              <a:p>
                <a:r>
                  <a:rPr lang="en-US" sz="2533" b="1" dirty="0" smtClean="0">
                    <a:latin typeface="Helvetica" charset="0"/>
                  </a:rPr>
                  <a:t>Set-top Box</a:t>
                </a:r>
                <a:endParaRPr lang="en-US" sz="2533" b="1" dirty="0">
                  <a:latin typeface="Helvetica" charset="0"/>
                </a:endParaRPr>
              </a:p>
            </p:txBody>
          </p:sp>
          <p:pic>
            <p:nvPicPr>
              <p:cNvPr id="39" name="Shape 82"/>
              <p:cNvPicPr preferRelativeResize="0"/>
              <p:nvPr/>
            </p:nvPicPr>
            <p:blipFill>
              <a:blip r:embed="rId8">
                <a:alphaModFix/>
              </a:blip>
              <a:stretch>
                <a:fillRect/>
              </a:stretch>
            </p:blipFill>
            <p:spPr>
              <a:xfrm>
                <a:off x="9347509" y="3310692"/>
                <a:ext cx="2844491" cy="1792901"/>
              </a:xfrm>
              <a:prstGeom prst="rect">
                <a:avLst/>
              </a:prstGeom>
              <a:noFill/>
              <a:ln>
                <a:noFill/>
              </a:ln>
            </p:spPr>
          </p:pic>
          <p:sp>
            <p:nvSpPr>
              <p:cNvPr id="40" name="TextBox 39"/>
              <p:cNvSpPr txBox="1"/>
              <p:nvPr/>
            </p:nvSpPr>
            <p:spPr>
              <a:xfrm>
                <a:off x="10325424" y="1101662"/>
                <a:ext cx="599844" cy="482120"/>
              </a:xfrm>
              <a:prstGeom prst="rect">
                <a:avLst/>
              </a:prstGeom>
              <a:noFill/>
            </p:spPr>
            <p:txBody>
              <a:bodyPr wrap="none" rtlCol="0">
                <a:spAutoFit/>
              </a:bodyPr>
              <a:lstStyle/>
              <a:p>
                <a:r>
                  <a:rPr lang="en-US" sz="2533" b="1" dirty="0" smtClean="0">
                    <a:latin typeface="Helvetica" charset="0"/>
                  </a:rPr>
                  <a:t>TV</a:t>
                </a:r>
                <a:endParaRPr lang="en-US" sz="2533" b="1" dirty="0">
                  <a:latin typeface="Helvetica" charset="0"/>
                </a:endParaRPr>
              </a:p>
            </p:txBody>
          </p:sp>
        </p:grpSp>
        <p:sp>
          <p:nvSpPr>
            <p:cNvPr id="42" name="Rectangle 41"/>
            <p:cNvSpPr/>
            <p:nvPr/>
          </p:nvSpPr>
          <p:spPr>
            <a:xfrm>
              <a:off x="9366865" y="3604552"/>
              <a:ext cx="2572887" cy="1424713"/>
            </a:xfrm>
            <a:prstGeom prst="rect">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9563738" y="3691499"/>
              <a:ext cx="2255651" cy="1225818"/>
            </a:xfrm>
            <a:prstGeom prst="rect">
              <a:avLst/>
            </a:prstGeom>
          </p:spPr>
        </p:pic>
      </p:grpSp>
    </p:spTree>
    <p:custDataLst>
      <p:tags r:id="rId1"/>
    </p:custDataLst>
    <p:extLst>
      <p:ext uri="{BB962C8B-B14F-4D97-AF65-F5344CB8AC3E}">
        <p14:creationId xmlns:p14="http://schemas.microsoft.com/office/powerpoint/2010/main" val="222508179"/>
      </p:ext>
    </p:extLst>
  </p:cSld>
  <p:clrMapOvr>
    <a:masterClrMapping/>
  </p:clrMapOvr>
  <mc:AlternateContent xmlns:mc="http://schemas.openxmlformats.org/markup-compatibility/2006" xmlns:p14="http://schemas.microsoft.com/office/powerpoint/2010/main">
    <mc:Choice Requires="p14">
      <p:transition spd="slow" p14:dur="2000" advTm="64624"/>
    </mc:Choice>
    <mc:Fallback xmlns="">
      <p:transition spd="slow" advTm="646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Elbow Connector 70"/>
          <p:cNvCxnSpPr/>
          <p:nvPr/>
        </p:nvCxnSpPr>
        <p:spPr>
          <a:xfrm>
            <a:off x="7854573" y="4508443"/>
            <a:ext cx="1437762"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28" name="Content Placeholder 2"/>
          <p:cNvSpPr>
            <a:spLocks noGrp="1"/>
          </p:cNvSpPr>
          <p:nvPr>
            <p:ph sz="quarter" idx="14"/>
          </p:nvPr>
        </p:nvSpPr>
        <p:spPr>
          <a:xfrm>
            <a:off x="106553" y="6120083"/>
            <a:ext cx="2322658" cy="676119"/>
          </a:xfrm>
        </p:spPr>
        <p:txBody>
          <a:bodyPr>
            <a:noAutofit/>
          </a:bodyPr>
          <a:lstStyle/>
          <a:p>
            <a:r>
              <a:rPr lang="en-US" sz="2000" i="1" dirty="0" smtClean="0">
                <a:solidFill>
                  <a:schemeClr val="tx1"/>
                </a:solidFill>
              </a:rPr>
              <a:t>“who plays the oracle in matrix”</a:t>
            </a:r>
            <a:endParaRPr lang="en-US" sz="2000" i="1" dirty="0">
              <a:solidFill>
                <a:schemeClr val="tx1"/>
              </a:solidFill>
            </a:endParaRPr>
          </a:p>
        </p:txBody>
      </p:sp>
      <p:sp>
        <p:nvSpPr>
          <p:cNvPr id="35" name="TextBox 34"/>
          <p:cNvSpPr txBox="1"/>
          <p:nvPr/>
        </p:nvSpPr>
        <p:spPr>
          <a:xfrm>
            <a:off x="246232" y="1320811"/>
            <a:ext cx="2201565" cy="482120"/>
          </a:xfrm>
          <a:prstGeom prst="rect">
            <a:avLst/>
          </a:prstGeom>
          <a:noFill/>
        </p:spPr>
        <p:txBody>
          <a:bodyPr wrap="none" rtlCol="0">
            <a:spAutoFit/>
          </a:bodyPr>
          <a:lstStyle/>
          <a:p>
            <a:r>
              <a:rPr lang="en-US" sz="2533" b="1" dirty="0" smtClean="0">
                <a:latin typeface="Helvetica" charset="0"/>
              </a:rPr>
              <a:t>Voice remote</a:t>
            </a:r>
            <a:endParaRPr lang="en-US" sz="2533" b="1" dirty="0">
              <a:latin typeface="Helvetica" charset="0"/>
            </a:endParaRPr>
          </a:p>
        </p:txBody>
      </p:sp>
      <p:grpSp>
        <p:nvGrpSpPr>
          <p:cNvPr id="74" name="Group 73"/>
          <p:cNvGrpSpPr/>
          <p:nvPr/>
        </p:nvGrpSpPr>
        <p:grpSpPr>
          <a:xfrm>
            <a:off x="2429211" y="4064241"/>
            <a:ext cx="2639556" cy="690647"/>
            <a:chOff x="2429211" y="3766751"/>
            <a:chExt cx="2639556" cy="690647"/>
          </a:xfrm>
        </p:grpSpPr>
        <p:cxnSp>
          <p:nvCxnSpPr>
            <p:cNvPr id="60" name="Elbow Connector 59"/>
            <p:cNvCxnSpPr>
              <a:stCxn id="33" idx="3"/>
            </p:cNvCxnSpPr>
            <p:nvPr/>
          </p:nvCxnSpPr>
          <p:spPr>
            <a:xfrm flipV="1">
              <a:off x="4061088" y="4187811"/>
              <a:ext cx="953636"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pic>
          <p:nvPicPr>
            <p:cNvPr id="33" name="Shape 6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429211" y="3926673"/>
              <a:ext cx="1631877" cy="530725"/>
            </a:xfrm>
            <a:prstGeom prst="rect">
              <a:avLst/>
            </a:prstGeom>
            <a:noFill/>
            <a:ln>
              <a:noFill/>
            </a:ln>
          </p:spPr>
        </p:pic>
        <p:sp>
          <p:nvSpPr>
            <p:cNvPr id="67" name="Content Placeholder 2"/>
            <p:cNvSpPr txBox="1">
              <a:spLocks/>
            </p:cNvSpPr>
            <p:nvPr/>
          </p:nvSpPr>
          <p:spPr>
            <a:xfrm>
              <a:off x="4128643" y="3766751"/>
              <a:ext cx="940124" cy="385582"/>
            </a:xfrm>
            <a:prstGeom prst="rect">
              <a:avLst/>
            </a:prstGeom>
          </p:spPr>
          <p:txBody>
            <a:bodyPr vert="horz" lIns="121917" tIns="60958" rIns="121917" bIns="60958">
              <a:noAutofit/>
            </a:bodyPr>
            <a:lstStyle>
              <a:lvl1pPr marL="0" indent="0" algn="l" defTabSz="609585" rtl="0" eaLnBrk="1" latinLnBrk="0" hangingPunct="1">
                <a:spcBef>
                  <a:spcPct val="20000"/>
                </a:spcBef>
                <a:buFontTx/>
                <a:buNone/>
                <a:defRPr sz="2100" b="0" i="0" kern="1200">
                  <a:solidFill>
                    <a:schemeClr val="accent1"/>
                  </a:solidFill>
                  <a:latin typeface="Gotham Medium"/>
                  <a:ea typeface="+mn-ea"/>
                  <a:cs typeface="Gotham Medium"/>
                </a:defRPr>
              </a:lvl1pPr>
              <a:lvl2pPr marL="990575" indent="-380990" algn="l" defTabSz="609585" rtl="0" eaLnBrk="1" latinLnBrk="0" hangingPunct="1">
                <a:spcBef>
                  <a:spcPct val="20000"/>
                </a:spcBef>
                <a:buClr>
                  <a:schemeClr val="accent4"/>
                </a:buClr>
                <a:buFont typeface="Arial"/>
                <a:buChar char="•"/>
                <a:defRPr sz="1700" b="0" i="0" kern="1200">
                  <a:solidFill>
                    <a:schemeClr val="tx1"/>
                  </a:solidFill>
                  <a:latin typeface="Gotham Book"/>
                  <a:ea typeface="+mn-ea"/>
                  <a:cs typeface="Gotham Book"/>
                </a:defRPr>
              </a:lvl2pPr>
              <a:lvl3pPr marL="1676358" indent="-457189" algn="l" defTabSz="609585" rtl="0" eaLnBrk="1" latinLnBrk="0" hangingPunct="1">
                <a:spcBef>
                  <a:spcPct val="20000"/>
                </a:spcBef>
                <a:buClr>
                  <a:schemeClr val="accent4"/>
                </a:buClr>
                <a:buFont typeface="+mj-lt"/>
                <a:buAutoNum type="arabicPeriod"/>
                <a:defRPr sz="1700" b="0" i="0" kern="1200">
                  <a:solidFill>
                    <a:schemeClr val="tx1"/>
                  </a:solidFill>
                  <a:latin typeface="Gotham Book"/>
                  <a:ea typeface="+mn-ea"/>
                  <a:cs typeface="Gotham Book"/>
                </a:defRPr>
              </a:lvl3pPr>
              <a:lvl4pPr marL="2285943" indent="-457189" algn="l" defTabSz="609585" rtl="0" eaLnBrk="1" latinLnBrk="0" hangingPunct="1">
                <a:spcBef>
                  <a:spcPct val="20000"/>
                </a:spcBef>
                <a:buClr>
                  <a:schemeClr val="accent4"/>
                </a:buClr>
                <a:buFont typeface="+mj-lt"/>
                <a:buAutoNum type="alphaLcParenR"/>
                <a:defRPr sz="1700" b="0" i="0" kern="1200">
                  <a:solidFill>
                    <a:schemeClr val="tx1"/>
                  </a:solidFill>
                  <a:latin typeface="Gotham Book"/>
                  <a:ea typeface="+mn-ea"/>
                  <a:cs typeface="Gotham Book"/>
                </a:defRPr>
              </a:lvl4pPr>
              <a:lvl5pPr marL="2743131" indent="-304792" algn="l" defTabSz="609585" rtl="0" eaLnBrk="1" latinLnBrk="0" hangingPunct="1">
                <a:spcBef>
                  <a:spcPct val="20000"/>
                </a:spcBef>
                <a:buClr>
                  <a:schemeClr val="accent4"/>
                </a:buClr>
                <a:buFont typeface="Courier New"/>
                <a:buChar char="o"/>
                <a:defRPr sz="1700" b="0" i="0" kern="1200">
                  <a:solidFill>
                    <a:schemeClr val="tx1"/>
                  </a:solidFill>
                  <a:latin typeface="Gotham Book"/>
                  <a:ea typeface="+mn-ea"/>
                  <a:cs typeface="Gotham Book"/>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a:lstStyle>
            <a:p>
              <a:r>
                <a:rPr lang="en-US" sz="2000" i="1" dirty="0" smtClean="0">
                  <a:solidFill>
                    <a:schemeClr val="tx1"/>
                  </a:solidFill>
                  <a:latin typeface="Helvetica Neue" charset="0"/>
                  <a:cs typeface="Helvetica Neue" charset="0"/>
                </a:rPr>
                <a:t>query</a:t>
              </a:r>
              <a:endParaRPr lang="en-US" sz="2000" i="1" dirty="0">
                <a:solidFill>
                  <a:schemeClr val="tx1"/>
                </a:solidFill>
                <a:latin typeface="Helvetica Neue" charset="0"/>
                <a:cs typeface="Helvetica Neue" charset="0"/>
              </a:endParaRPr>
            </a:p>
          </p:txBody>
        </p:sp>
      </p:grpSp>
      <p:grpSp>
        <p:nvGrpSpPr>
          <p:cNvPr id="17" name="Group 16"/>
          <p:cNvGrpSpPr/>
          <p:nvPr/>
        </p:nvGrpSpPr>
        <p:grpSpPr>
          <a:xfrm>
            <a:off x="3285121" y="2023751"/>
            <a:ext cx="5235704" cy="4465358"/>
            <a:chOff x="3285121" y="1698228"/>
            <a:chExt cx="5235704" cy="4465358"/>
          </a:xfrm>
        </p:grpSpPr>
        <p:grpSp>
          <p:nvGrpSpPr>
            <p:cNvPr id="130" name="Group 129"/>
            <p:cNvGrpSpPr/>
            <p:nvPr/>
          </p:nvGrpSpPr>
          <p:grpSpPr>
            <a:xfrm>
              <a:off x="5014724" y="1698228"/>
              <a:ext cx="2636226" cy="4465358"/>
              <a:chOff x="5014724" y="1698228"/>
              <a:chExt cx="2636226" cy="4465358"/>
            </a:xfrm>
          </p:grpSpPr>
          <p:sp>
            <p:nvSpPr>
              <p:cNvPr id="76" name="Rectangle 75"/>
              <p:cNvSpPr/>
              <p:nvPr/>
            </p:nvSpPr>
            <p:spPr>
              <a:xfrm>
                <a:off x="5014724" y="1698228"/>
                <a:ext cx="1765397" cy="4465358"/>
              </a:xfrm>
              <a:prstGeom prst="rect">
                <a:avLst/>
              </a:prstGeom>
              <a:solidFill>
                <a:schemeClr val="bg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6" name="Rectangle 5"/>
              <p:cNvSpPr/>
              <p:nvPr/>
            </p:nvSpPr>
            <p:spPr>
              <a:xfrm>
                <a:off x="5428400" y="2763224"/>
                <a:ext cx="1002842"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7" name="Rectangle 6"/>
              <p:cNvSpPr/>
              <p:nvPr/>
            </p:nvSpPr>
            <p:spPr>
              <a:xfrm>
                <a:off x="5415521" y="5428970"/>
                <a:ext cx="101572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cxnSp>
            <p:nvCxnSpPr>
              <p:cNvPr id="57" name="Elbow Connector 56"/>
              <p:cNvCxnSpPr/>
              <p:nvPr/>
            </p:nvCxnSpPr>
            <p:spPr>
              <a:xfrm>
                <a:off x="5151674" y="4929631"/>
                <a:ext cx="290237"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5415521" y="3581237"/>
                <a:ext cx="101572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53" name="Rectangle 52"/>
              <p:cNvSpPr/>
              <p:nvPr/>
            </p:nvSpPr>
            <p:spPr>
              <a:xfrm>
                <a:off x="5415521" y="4576659"/>
                <a:ext cx="101572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33" dirty="0">
                  <a:latin typeface="Helvetica" charset="0"/>
                </a:endParaRPr>
              </a:p>
            </p:txBody>
          </p:sp>
          <p:sp>
            <p:nvSpPr>
              <p:cNvPr id="75" name="Content Placeholder 2"/>
              <p:cNvSpPr txBox="1">
                <a:spLocks/>
              </p:cNvSpPr>
              <p:nvPr/>
            </p:nvSpPr>
            <p:spPr>
              <a:xfrm>
                <a:off x="6710826" y="3713614"/>
                <a:ext cx="940124" cy="385582"/>
              </a:xfrm>
              <a:prstGeom prst="rect">
                <a:avLst/>
              </a:prstGeom>
            </p:spPr>
            <p:txBody>
              <a:bodyPr vert="horz" lIns="121917" tIns="60958" rIns="121917" bIns="60958">
                <a:noAutofit/>
              </a:bodyPr>
              <a:lstStyle>
                <a:lvl1pPr marL="0" indent="0" algn="l" defTabSz="609585" rtl="0" eaLnBrk="1" latinLnBrk="0" hangingPunct="1">
                  <a:spcBef>
                    <a:spcPct val="20000"/>
                  </a:spcBef>
                  <a:buFontTx/>
                  <a:buNone/>
                  <a:defRPr sz="2100" b="0" i="0" kern="1200">
                    <a:solidFill>
                      <a:schemeClr val="accent1"/>
                    </a:solidFill>
                    <a:latin typeface="Gotham Medium"/>
                    <a:ea typeface="+mn-ea"/>
                    <a:cs typeface="Gotham Medium"/>
                  </a:defRPr>
                </a:lvl1pPr>
                <a:lvl2pPr marL="990575" indent="-380990" algn="l" defTabSz="609585" rtl="0" eaLnBrk="1" latinLnBrk="0" hangingPunct="1">
                  <a:spcBef>
                    <a:spcPct val="20000"/>
                  </a:spcBef>
                  <a:buClr>
                    <a:schemeClr val="accent4"/>
                  </a:buClr>
                  <a:buFont typeface="Arial"/>
                  <a:buChar char="•"/>
                  <a:defRPr sz="1700" b="0" i="0" kern="1200">
                    <a:solidFill>
                      <a:schemeClr val="tx1"/>
                    </a:solidFill>
                    <a:latin typeface="Gotham Book"/>
                    <a:ea typeface="+mn-ea"/>
                    <a:cs typeface="Gotham Book"/>
                  </a:defRPr>
                </a:lvl2pPr>
                <a:lvl3pPr marL="1676358" indent="-457189" algn="l" defTabSz="609585" rtl="0" eaLnBrk="1" latinLnBrk="0" hangingPunct="1">
                  <a:spcBef>
                    <a:spcPct val="20000"/>
                  </a:spcBef>
                  <a:buClr>
                    <a:schemeClr val="accent4"/>
                  </a:buClr>
                  <a:buFont typeface="+mj-lt"/>
                  <a:buAutoNum type="arabicPeriod"/>
                  <a:defRPr sz="1700" b="0" i="0" kern="1200">
                    <a:solidFill>
                      <a:schemeClr val="tx1"/>
                    </a:solidFill>
                    <a:latin typeface="Gotham Book"/>
                    <a:ea typeface="+mn-ea"/>
                    <a:cs typeface="Gotham Book"/>
                  </a:defRPr>
                </a:lvl3pPr>
                <a:lvl4pPr marL="2285943" indent="-457189" algn="l" defTabSz="609585" rtl="0" eaLnBrk="1" latinLnBrk="0" hangingPunct="1">
                  <a:spcBef>
                    <a:spcPct val="20000"/>
                  </a:spcBef>
                  <a:buClr>
                    <a:schemeClr val="accent4"/>
                  </a:buClr>
                  <a:buFont typeface="+mj-lt"/>
                  <a:buAutoNum type="alphaLcParenR"/>
                  <a:defRPr sz="1700" b="0" i="0" kern="1200">
                    <a:solidFill>
                      <a:schemeClr val="tx1"/>
                    </a:solidFill>
                    <a:latin typeface="Gotham Book"/>
                    <a:ea typeface="+mn-ea"/>
                    <a:cs typeface="Gotham Book"/>
                  </a:defRPr>
                </a:lvl4pPr>
                <a:lvl5pPr marL="2743131" indent="-304792" algn="l" defTabSz="609585" rtl="0" eaLnBrk="1" latinLnBrk="0" hangingPunct="1">
                  <a:spcBef>
                    <a:spcPct val="20000"/>
                  </a:spcBef>
                  <a:buClr>
                    <a:schemeClr val="accent4"/>
                  </a:buClr>
                  <a:buFont typeface="Courier New"/>
                  <a:buChar char="o"/>
                  <a:defRPr sz="1700" b="0" i="0" kern="1200">
                    <a:solidFill>
                      <a:schemeClr val="tx1"/>
                    </a:solidFill>
                    <a:latin typeface="Gotham Book"/>
                    <a:ea typeface="+mn-ea"/>
                    <a:cs typeface="Gotham Book"/>
                  </a:defRPr>
                </a:lvl5pPr>
                <a:lvl6pPr marL="3352716" indent="-304792" algn="l" defTabSz="609585" rtl="0" eaLnBrk="1" latinLnBrk="0" hangingPunct="1">
                  <a:spcBef>
                    <a:spcPct val="20000"/>
                  </a:spcBef>
                  <a:buFont typeface="Arial"/>
                  <a:buChar char="•"/>
                  <a:defRPr sz="27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7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7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700" kern="1200">
                    <a:solidFill>
                      <a:schemeClr val="tx1"/>
                    </a:solidFill>
                    <a:latin typeface="+mn-lt"/>
                    <a:ea typeface="+mn-ea"/>
                    <a:cs typeface="+mn-cs"/>
                  </a:defRPr>
                </a:lvl9pPr>
              </a:lstStyle>
              <a:p>
                <a:r>
                  <a:rPr lang="en-US" sz="2000" i="1" dirty="0" smtClean="0">
                    <a:solidFill>
                      <a:schemeClr val="tx1"/>
                    </a:solidFill>
                    <a:latin typeface="Helvetica Neue" charset="0"/>
                    <a:cs typeface="Helvetica Neue" charset="0"/>
                  </a:rPr>
                  <a:t>action</a:t>
                </a:r>
                <a:endParaRPr lang="en-US" sz="2000" i="1" dirty="0">
                  <a:solidFill>
                    <a:schemeClr val="tx1"/>
                  </a:solidFill>
                  <a:latin typeface="Helvetica Neue" charset="0"/>
                  <a:cs typeface="Helvetica Neue" charset="0"/>
                </a:endParaRPr>
              </a:p>
            </p:txBody>
          </p:sp>
          <p:cxnSp>
            <p:nvCxnSpPr>
              <p:cNvPr id="96" name="Elbow Connector 95"/>
              <p:cNvCxnSpPr/>
              <p:nvPr/>
            </p:nvCxnSpPr>
            <p:spPr>
              <a:xfrm>
                <a:off x="6431242" y="3085413"/>
                <a:ext cx="254307" cy="799257"/>
              </a:xfrm>
              <a:prstGeom prst="bentConnector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0" name="Elbow Connector 99"/>
              <p:cNvCxnSpPr>
                <a:stCxn id="7" idx="3"/>
              </p:cNvCxnSpPr>
              <p:nvPr/>
            </p:nvCxnSpPr>
            <p:spPr>
              <a:xfrm flipV="1">
                <a:off x="6431242" y="4129352"/>
                <a:ext cx="254301" cy="1617118"/>
              </a:xfrm>
              <a:prstGeom prst="bentConnector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6" name="Elbow Connector 105"/>
              <p:cNvCxnSpPr/>
              <p:nvPr/>
            </p:nvCxnSpPr>
            <p:spPr>
              <a:xfrm>
                <a:off x="6431242" y="3889861"/>
                <a:ext cx="254302" cy="239490"/>
              </a:xfrm>
              <a:prstGeom prst="bentConnector3">
                <a:avLst>
                  <a:gd name="adj1" fmla="val 99985"/>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9" name="Elbow Connector 108"/>
              <p:cNvCxnSpPr/>
              <p:nvPr/>
            </p:nvCxnSpPr>
            <p:spPr>
              <a:xfrm rot="10800000">
                <a:off x="6431243" y="4902170"/>
                <a:ext cx="254301" cy="0"/>
              </a:xfrm>
              <a:prstGeom prst="bentConnector3">
                <a:avLst>
                  <a:gd name="adj1" fmla="val 50000"/>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36" name="Rectangle 35"/>
            <p:cNvSpPr/>
            <p:nvPr/>
          </p:nvSpPr>
          <p:spPr>
            <a:xfrm>
              <a:off x="5441911" y="1833201"/>
              <a:ext cx="989331" cy="63500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133" dirty="0" smtClean="0">
                  <a:latin typeface="Helvetica" charset="0"/>
                </a:rPr>
                <a:t>QA</a:t>
              </a:r>
              <a:endParaRPr lang="en-US" sz="2533" dirty="0">
                <a:latin typeface="Helvetica" charset="0"/>
              </a:endParaRPr>
            </a:p>
          </p:txBody>
        </p:sp>
        <p:cxnSp>
          <p:nvCxnSpPr>
            <p:cNvPr id="37" name="Elbow Connector 36"/>
            <p:cNvCxnSpPr>
              <a:endCxn id="36" idx="1"/>
            </p:cNvCxnSpPr>
            <p:nvPr/>
          </p:nvCxnSpPr>
          <p:spPr>
            <a:xfrm rot="5400000" flipH="1" flipV="1">
              <a:off x="4821744" y="2486981"/>
              <a:ext cx="956447" cy="283888"/>
            </a:xfrm>
            <a:prstGeom prst="bentConnector2">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8" name="Elbow Connector 37"/>
            <p:cNvCxnSpPr>
              <a:stCxn id="36" idx="3"/>
            </p:cNvCxnSpPr>
            <p:nvPr/>
          </p:nvCxnSpPr>
          <p:spPr>
            <a:xfrm>
              <a:off x="6431242" y="2150701"/>
              <a:ext cx="254307" cy="1026985"/>
            </a:xfrm>
            <a:prstGeom prst="bentConnector2">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77426" y="2028577"/>
              <a:ext cx="1643399" cy="871905"/>
            </a:xfrm>
            <a:prstGeom prst="rect">
              <a:avLst/>
            </a:prstGeom>
            <a:noFill/>
          </p:spPr>
          <p:txBody>
            <a:bodyPr wrap="none" rtlCol="0">
              <a:spAutoFit/>
            </a:bodyPr>
            <a:lstStyle/>
            <a:p>
              <a:r>
                <a:rPr lang="en-US" sz="2533" b="1" dirty="0" smtClean="0">
                  <a:latin typeface="Helvetica" charset="0"/>
                </a:rPr>
                <a:t>Answer </a:t>
              </a:r>
            </a:p>
            <a:p>
              <a:r>
                <a:rPr lang="en-US" sz="2533" dirty="0" smtClean="0">
                  <a:latin typeface="Helvetica" charset="0"/>
                </a:rPr>
                <a:t>(id or text)</a:t>
              </a:r>
              <a:endParaRPr lang="en-US" sz="2533" dirty="0">
                <a:latin typeface="Helvetica" charset="0"/>
              </a:endParaRPr>
            </a:p>
          </p:txBody>
        </p:sp>
        <p:sp>
          <p:nvSpPr>
            <p:cNvPr id="43" name="TextBox 42"/>
            <p:cNvSpPr txBox="1"/>
            <p:nvPr/>
          </p:nvSpPr>
          <p:spPr>
            <a:xfrm>
              <a:off x="3285121" y="2028578"/>
              <a:ext cx="1593706" cy="871905"/>
            </a:xfrm>
            <a:prstGeom prst="rect">
              <a:avLst/>
            </a:prstGeom>
            <a:noFill/>
          </p:spPr>
          <p:txBody>
            <a:bodyPr wrap="none" rtlCol="0">
              <a:spAutoFit/>
            </a:bodyPr>
            <a:lstStyle/>
            <a:p>
              <a:pPr algn="r"/>
              <a:r>
                <a:rPr lang="en-US" sz="2533" b="1" dirty="0" smtClean="0">
                  <a:latin typeface="Helvetica" charset="0"/>
                </a:rPr>
                <a:t>Question</a:t>
              </a:r>
            </a:p>
            <a:p>
              <a:pPr algn="r"/>
              <a:r>
                <a:rPr lang="en-US" sz="2533" dirty="0" smtClean="0">
                  <a:latin typeface="Helvetica" charset="0"/>
                </a:rPr>
                <a:t>(text)</a:t>
              </a:r>
              <a:endParaRPr lang="en-US" sz="2533" dirty="0">
                <a:latin typeface="Helvetica" charset="0"/>
              </a:endParaRPr>
            </a:p>
          </p:txBody>
        </p:sp>
      </p:grpSp>
      <p:sp>
        <p:nvSpPr>
          <p:cNvPr id="45" name="Title 1"/>
          <p:cNvSpPr>
            <a:spLocks noGrp="1"/>
          </p:cNvSpPr>
          <p:nvPr>
            <p:ph type="title"/>
          </p:nvPr>
        </p:nvSpPr>
        <p:spPr>
          <a:xfrm>
            <a:off x="1152834" y="154452"/>
            <a:ext cx="9886331" cy="572112"/>
          </a:xfrm>
        </p:spPr>
        <p:txBody>
          <a:bodyPr/>
          <a:lstStyle/>
          <a:p>
            <a:r>
              <a:rPr lang="en-US" dirty="0" smtClean="0"/>
              <a:t>X1 Smart TV with Voice</a:t>
            </a:r>
            <a:endParaRPr lang="en-US" dirty="0"/>
          </a:p>
        </p:txBody>
      </p:sp>
      <p:grpSp>
        <p:nvGrpSpPr>
          <p:cNvPr id="9" name="Group 8"/>
          <p:cNvGrpSpPr/>
          <p:nvPr/>
        </p:nvGrpSpPr>
        <p:grpSpPr>
          <a:xfrm>
            <a:off x="9185705" y="3534145"/>
            <a:ext cx="2844491" cy="1792901"/>
            <a:chOff x="9190052" y="3720935"/>
            <a:chExt cx="2844491" cy="1792901"/>
          </a:xfrm>
        </p:grpSpPr>
        <p:pic>
          <p:nvPicPr>
            <p:cNvPr id="39" name="Shape 82"/>
            <p:cNvPicPr preferRelativeResize="0"/>
            <p:nvPr/>
          </p:nvPicPr>
          <p:blipFill>
            <a:blip r:embed="rId4">
              <a:alphaModFix/>
            </a:blip>
            <a:stretch>
              <a:fillRect/>
            </a:stretch>
          </p:blipFill>
          <p:spPr>
            <a:xfrm>
              <a:off x="9190052" y="3720935"/>
              <a:ext cx="2844491" cy="1792901"/>
            </a:xfrm>
            <a:prstGeom prst="rect">
              <a:avLst/>
            </a:prstGeom>
            <a:noFill/>
            <a:ln>
              <a:noFill/>
            </a:ln>
          </p:spPr>
        </p:pic>
        <p:sp>
          <p:nvSpPr>
            <p:cNvPr id="3" name="Rectangle 2"/>
            <p:cNvSpPr/>
            <p:nvPr/>
          </p:nvSpPr>
          <p:spPr>
            <a:xfrm>
              <a:off x="9325121" y="3770802"/>
              <a:ext cx="2572887" cy="1424713"/>
            </a:xfrm>
            <a:prstGeom prst="rect">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07359" y="3842390"/>
              <a:ext cx="2253895" cy="1281539"/>
            </a:xfrm>
            <a:prstGeom prst="rect">
              <a:avLst/>
            </a:prstGeom>
          </p:spPr>
        </p:pic>
      </p:grpSp>
      <p:sp>
        <p:nvSpPr>
          <p:cNvPr id="47" name="Rectangle 46"/>
          <p:cNvSpPr/>
          <p:nvPr/>
        </p:nvSpPr>
        <p:spPr>
          <a:xfrm>
            <a:off x="2810574" y="1310950"/>
            <a:ext cx="869149" cy="481670"/>
          </a:xfrm>
          <a:prstGeom prst="rect">
            <a:avLst/>
          </a:prstGeom>
        </p:spPr>
        <p:txBody>
          <a:bodyPr wrap="none">
            <a:spAutoFit/>
          </a:bodyPr>
          <a:lstStyle/>
          <a:p>
            <a:r>
              <a:rPr lang="en-US" sz="2530" b="1" dirty="0" smtClean="0">
                <a:latin typeface="Helvetica" charset="0"/>
              </a:rPr>
              <a:t>ASR</a:t>
            </a:r>
            <a:endParaRPr lang="en-US" sz="2530" b="1" dirty="0">
              <a:latin typeface="Helvetica" charset="0"/>
            </a:endParaRPr>
          </a:p>
        </p:txBody>
      </p:sp>
      <p:sp>
        <p:nvSpPr>
          <p:cNvPr id="48" name="TextBox 47"/>
          <p:cNvSpPr txBox="1"/>
          <p:nvPr/>
        </p:nvSpPr>
        <p:spPr>
          <a:xfrm>
            <a:off x="4795860" y="1316740"/>
            <a:ext cx="2255041" cy="482120"/>
          </a:xfrm>
          <a:prstGeom prst="rect">
            <a:avLst/>
          </a:prstGeom>
          <a:noFill/>
        </p:spPr>
        <p:txBody>
          <a:bodyPr wrap="none" rtlCol="0">
            <a:spAutoFit/>
          </a:bodyPr>
          <a:lstStyle/>
          <a:p>
            <a:r>
              <a:rPr lang="en-US" sz="2533" b="1" dirty="0" smtClean="0">
                <a:latin typeface="Helvetica" charset="0"/>
              </a:rPr>
              <a:t>NLP modules</a:t>
            </a:r>
            <a:endParaRPr lang="en-US" sz="2533" b="1" dirty="0">
              <a:latin typeface="Helvetica" charset="0"/>
            </a:endParaRPr>
          </a:p>
        </p:txBody>
      </p:sp>
      <p:sp>
        <p:nvSpPr>
          <p:cNvPr id="49" name="TextBox 48"/>
          <p:cNvSpPr txBox="1"/>
          <p:nvPr/>
        </p:nvSpPr>
        <p:spPr>
          <a:xfrm>
            <a:off x="7396633" y="1309795"/>
            <a:ext cx="2005677" cy="482120"/>
          </a:xfrm>
          <a:prstGeom prst="rect">
            <a:avLst/>
          </a:prstGeom>
          <a:noFill/>
        </p:spPr>
        <p:txBody>
          <a:bodyPr wrap="none" rtlCol="0">
            <a:spAutoFit/>
          </a:bodyPr>
          <a:lstStyle/>
          <a:p>
            <a:r>
              <a:rPr lang="en-US" sz="2533" b="1" dirty="0" smtClean="0">
                <a:latin typeface="Helvetica" charset="0"/>
              </a:rPr>
              <a:t>Set-top Box</a:t>
            </a:r>
            <a:endParaRPr lang="en-US" sz="2533" b="1" dirty="0">
              <a:latin typeface="Helvetica" charset="0"/>
            </a:endParaRPr>
          </a:p>
        </p:txBody>
      </p:sp>
      <p:sp>
        <p:nvSpPr>
          <p:cNvPr id="50" name="TextBox 49"/>
          <p:cNvSpPr txBox="1"/>
          <p:nvPr/>
        </p:nvSpPr>
        <p:spPr>
          <a:xfrm>
            <a:off x="10167967" y="1309795"/>
            <a:ext cx="599844" cy="482120"/>
          </a:xfrm>
          <a:prstGeom prst="rect">
            <a:avLst/>
          </a:prstGeom>
          <a:noFill/>
        </p:spPr>
        <p:txBody>
          <a:bodyPr wrap="none" rtlCol="0">
            <a:spAutoFit/>
          </a:bodyPr>
          <a:lstStyle/>
          <a:p>
            <a:r>
              <a:rPr lang="en-US" sz="2533" b="1" dirty="0" smtClean="0">
                <a:latin typeface="Helvetica" charset="0"/>
              </a:rPr>
              <a:t>TV</a:t>
            </a:r>
            <a:endParaRPr lang="en-US" sz="2533" b="1" dirty="0">
              <a:latin typeface="Helvetica" charset="0"/>
            </a:endParaRPr>
          </a:p>
        </p:txBody>
      </p:sp>
      <p:pic>
        <p:nvPicPr>
          <p:cNvPr id="59" name="Picture 58"/>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22000" b="74667" l="2500" r="100000"/>
                    </a14:imgEffect>
                  </a14:imgLayer>
                </a14:imgProps>
              </a:ext>
              <a:ext uri="{28A0092B-C50C-407E-A947-70E740481C1C}">
                <a14:useLocalDpi xmlns:a14="http://schemas.microsoft.com/office/drawing/2010/main"/>
              </a:ext>
            </a:extLst>
          </a:blip>
          <a:srcRect t="19830" b="19662"/>
          <a:stretch/>
        </p:blipFill>
        <p:spPr>
          <a:xfrm>
            <a:off x="7535024" y="4087741"/>
            <a:ext cx="1250073" cy="759424"/>
          </a:xfrm>
          <a:prstGeom prst="rect">
            <a:avLst/>
          </a:prstGeom>
        </p:spPr>
      </p:pic>
      <p:pic>
        <p:nvPicPr>
          <p:cNvPr id="46" name="Picture 4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6232" y="2377456"/>
            <a:ext cx="2112778" cy="3789240"/>
          </a:xfrm>
          <a:prstGeom prst="rect">
            <a:avLst/>
          </a:prstGeom>
        </p:spPr>
      </p:pic>
      <p:cxnSp>
        <p:nvCxnSpPr>
          <p:cNvPr id="55" name="Elbow Connector 54"/>
          <p:cNvCxnSpPr/>
          <p:nvPr/>
        </p:nvCxnSpPr>
        <p:spPr>
          <a:xfrm flipV="1">
            <a:off x="6685544" y="4502319"/>
            <a:ext cx="897037"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1" name="Elbow Connector 60"/>
          <p:cNvCxnSpPr/>
          <p:nvPr/>
        </p:nvCxnSpPr>
        <p:spPr>
          <a:xfrm rot="16200000" flipH="1">
            <a:off x="4492562" y="5150928"/>
            <a:ext cx="1591616" cy="254301"/>
          </a:xfrm>
          <a:prstGeom prst="bentConnector2">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3" name="Elbow Connector 62"/>
          <p:cNvCxnSpPr/>
          <p:nvPr/>
        </p:nvCxnSpPr>
        <p:spPr>
          <a:xfrm>
            <a:off x="4995674" y="4486439"/>
            <a:ext cx="165546" cy="0"/>
          </a:xfrm>
          <a:prstGeom prst="bentConnector3">
            <a:avLst>
              <a:gd name="adj1" fmla="val 50000"/>
            </a:avLst>
          </a:prstGeom>
          <a:ln w="28575" cmpd="sng">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4" name="Elbow Connector 63"/>
          <p:cNvCxnSpPr/>
          <p:nvPr/>
        </p:nvCxnSpPr>
        <p:spPr>
          <a:xfrm rot="5400000" flipH="1" flipV="1">
            <a:off x="4756851" y="3810722"/>
            <a:ext cx="1072419" cy="270679"/>
          </a:xfrm>
          <a:prstGeom prst="bentConnector2">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5" name="Elbow Connector 64"/>
          <p:cNvCxnSpPr/>
          <p:nvPr/>
        </p:nvCxnSpPr>
        <p:spPr>
          <a:xfrm>
            <a:off x="5161220" y="4219575"/>
            <a:ext cx="254301" cy="0"/>
          </a:xfrm>
          <a:prstGeom prst="bentConnector3">
            <a:avLst>
              <a:gd name="adj1" fmla="val 50000"/>
            </a:avLst>
          </a:prstGeom>
          <a:ln w="28575" cmpd="sng">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9033333"/>
      </p:ext>
    </p:extLst>
  </p:cSld>
  <p:clrMapOvr>
    <a:masterClrMapping/>
  </p:clrMapOvr>
  <mc:AlternateContent xmlns:mc="http://schemas.openxmlformats.org/markup-compatibility/2006" xmlns:p14="http://schemas.microsoft.com/office/powerpoint/2010/main">
    <mc:Choice Requires="p14">
      <p:transition spd="slow" p14:dur="2000" advTm="10671"/>
    </mc:Choice>
    <mc:Fallback xmlns="">
      <p:transition spd="slow" advTm="1067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a:xfrm>
            <a:off x="812801" y="1532466"/>
            <a:ext cx="10651067" cy="5032721"/>
          </a:xfrm>
        </p:spPr>
        <p:txBody>
          <a:bodyPr/>
          <a:lstStyle/>
          <a:p>
            <a:r>
              <a:rPr lang="en-US" b="1" dirty="0" smtClean="0">
                <a:solidFill>
                  <a:srgbClr val="404040"/>
                </a:solidFill>
              </a:rPr>
              <a:t>Given:</a:t>
            </a:r>
            <a:endParaRPr lang="en-US" dirty="0" smtClean="0">
              <a:solidFill>
                <a:srgbClr val="404040"/>
              </a:solidFill>
            </a:endParaRPr>
          </a:p>
          <a:p>
            <a:pPr marL="342891" indent="-342891">
              <a:buFont typeface="Arial" charset="0"/>
              <a:buChar char="•"/>
            </a:pPr>
            <a:r>
              <a:rPr lang="en-US" dirty="0" smtClean="0">
                <a:solidFill>
                  <a:srgbClr val="404040"/>
                </a:solidFill>
              </a:rPr>
              <a:t>Question in natural-language form </a:t>
            </a:r>
            <a:r>
              <a:rPr lang="en-US" i="1" dirty="0" smtClean="0">
                <a:solidFill>
                  <a:srgbClr val="404040"/>
                </a:solidFill>
              </a:rPr>
              <a:t>q</a:t>
            </a:r>
          </a:p>
          <a:p>
            <a:pPr marL="342891" indent="-342891">
              <a:buFont typeface="Arial" charset="0"/>
              <a:buChar char="•"/>
            </a:pPr>
            <a:r>
              <a:rPr lang="en-US" dirty="0" smtClean="0">
                <a:solidFill>
                  <a:srgbClr val="404040"/>
                </a:solidFill>
              </a:rPr>
              <a:t>Structured knowledge base that </a:t>
            </a:r>
            <a:r>
              <a:rPr lang="en-US" dirty="0">
                <a:solidFill>
                  <a:srgbClr val="404040"/>
                </a:solidFill>
              </a:rPr>
              <a:t>contains </a:t>
            </a:r>
            <a:r>
              <a:rPr lang="en-US" dirty="0" smtClean="0">
                <a:solidFill>
                  <a:srgbClr val="404040"/>
                </a:solidFill>
              </a:rPr>
              <a:t>list of facts</a:t>
            </a:r>
          </a:p>
          <a:p>
            <a:r>
              <a:rPr lang="en-US" dirty="0">
                <a:solidFill>
                  <a:srgbClr val="404040"/>
                </a:solidFill>
              </a:rPr>
              <a:t>	</a:t>
            </a:r>
            <a:r>
              <a:rPr lang="en-US" sz="1600" dirty="0" smtClean="0">
                <a:solidFill>
                  <a:srgbClr val="404040"/>
                </a:solidFill>
                <a:latin typeface="Lucida Console" charset="0"/>
                <a:ea typeface="Lucida Console" charset="0"/>
                <a:cs typeface="Lucida Console" charset="0"/>
              </a:rPr>
              <a:t>[ </a:t>
            </a:r>
            <a:r>
              <a:rPr lang="en-US" sz="1600" dirty="0">
                <a:solidFill>
                  <a:srgbClr val="404040"/>
                </a:solidFill>
                <a:latin typeface="Lucida Console" charset="0"/>
                <a:ea typeface="Lucida Console" charset="0"/>
                <a:cs typeface="Lucida Console" charset="0"/>
              </a:rPr>
              <a:t>subject – relation – (attribute) – object </a:t>
            </a:r>
            <a:r>
              <a:rPr lang="en-US" sz="1600" dirty="0" smtClean="0">
                <a:solidFill>
                  <a:srgbClr val="404040"/>
                </a:solidFill>
                <a:latin typeface="Lucida Console" charset="0"/>
                <a:ea typeface="Lucida Console" charset="0"/>
                <a:cs typeface="Lucida Console" charset="0"/>
              </a:rPr>
              <a:t>]</a:t>
            </a:r>
          </a:p>
          <a:p>
            <a:pPr marL="342891" indent="-342891">
              <a:buFont typeface="Arial" charset="0"/>
              <a:buChar char="•"/>
            </a:pPr>
            <a:endParaRPr lang="en-US" dirty="0">
              <a:solidFill>
                <a:srgbClr val="404040"/>
              </a:solidFill>
            </a:endParaRPr>
          </a:p>
          <a:p>
            <a:r>
              <a:rPr lang="en-US" b="1" dirty="0" smtClean="0">
                <a:solidFill>
                  <a:srgbClr val="404040"/>
                </a:solidFill>
              </a:rPr>
              <a:t>Return: </a:t>
            </a:r>
            <a:endParaRPr lang="en-US" b="1" dirty="0">
              <a:solidFill>
                <a:srgbClr val="404040"/>
              </a:solidFill>
            </a:endParaRPr>
          </a:p>
          <a:p>
            <a:r>
              <a:rPr lang="en-US" b="1" dirty="0" smtClean="0">
                <a:solidFill>
                  <a:srgbClr val="404040"/>
                </a:solidFill>
              </a:rPr>
              <a:t>		</a:t>
            </a:r>
            <a:r>
              <a:rPr lang="en-US" dirty="0" smtClean="0">
                <a:solidFill>
                  <a:srgbClr val="404040"/>
                </a:solidFill>
              </a:rPr>
              <a:t>Answer to </a:t>
            </a:r>
            <a:r>
              <a:rPr lang="en-US" i="1" dirty="0" smtClean="0">
                <a:solidFill>
                  <a:srgbClr val="404040"/>
                </a:solidFill>
              </a:rPr>
              <a:t>q</a:t>
            </a:r>
          </a:p>
          <a:p>
            <a:endParaRPr lang="en-US" i="1" dirty="0">
              <a:solidFill>
                <a:srgbClr val="404040"/>
              </a:solidFill>
            </a:endParaRPr>
          </a:p>
          <a:p>
            <a:r>
              <a:rPr lang="en-US" b="1" dirty="0" smtClean="0">
                <a:solidFill>
                  <a:srgbClr val="404040"/>
                </a:solidFill>
              </a:rPr>
              <a:t>Assuming:</a:t>
            </a:r>
          </a:p>
          <a:p>
            <a:pPr marL="342900" indent="-342900">
              <a:buFont typeface="Arial" charset="0"/>
              <a:buChar char="•"/>
            </a:pPr>
            <a:r>
              <a:rPr lang="en-US" i="1" dirty="0" smtClean="0">
                <a:solidFill>
                  <a:srgbClr val="404040"/>
                </a:solidFill>
              </a:rPr>
              <a:t>q</a:t>
            </a:r>
            <a:r>
              <a:rPr lang="en-US" dirty="0" smtClean="0">
                <a:solidFill>
                  <a:srgbClr val="404040"/>
                </a:solidFill>
              </a:rPr>
              <a:t> answerable by a single fact.</a:t>
            </a:r>
          </a:p>
          <a:p>
            <a:pPr marL="342900" indent="-342900">
              <a:buFont typeface="Arial" charset="0"/>
              <a:buChar char="•"/>
            </a:pPr>
            <a:r>
              <a:rPr lang="en-US" dirty="0" smtClean="0">
                <a:solidFill>
                  <a:srgbClr val="404040"/>
                </a:solidFill>
              </a:rPr>
              <a:t>Source entity mentioned in </a:t>
            </a:r>
            <a:r>
              <a:rPr lang="en-US" i="1" dirty="0" smtClean="0">
                <a:solidFill>
                  <a:srgbClr val="404040"/>
                </a:solidFill>
              </a:rPr>
              <a:t>q</a:t>
            </a:r>
            <a:r>
              <a:rPr lang="en-US" dirty="0" smtClean="0">
                <a:solidFill>
                  <a:srgbClr val="404040"/>
                </a:solidFill>
              </a:rPr>
              <a:t>.</a:t>
            </a:r>
          </a:p>
          <a:p>
            <a:pPr marL="342900" indent="-342900">
              <a:buFont typeface="Arial" charset="0"/>
              <a:buChar char="•"/>
            </a:pPr>
            <a:r>
              <a:rPr lang="en-US" dirty="0" smtClean="0">
                <a:solidFill>
                  <a:srgbClr val="404040"/>
                </a:solidFill>
              </a:rPr>
              <a:t>Answer is neighbor of source entity node.</a:t>
            </a:r>
            <a:endParaRPr lang="en-US" dirty="0">
              <a:solidFill>
                <a:srgbClr val="404040"/>
              </a:solidFill>
            </a:endParaRPr>
          </a:p>
          <a:p>
            <a:endParaRPr lang="en-US" b="1" dirty="0">
              <a:solidFill>
                <a:srgbClr val="404040"/>
              </a:solidFill>
            </a:endParaRPr>
          </a:p>
        </p:txBody>
      </p:sp>
      <p:grpSp>
        <p:nvGrpSpPr>
          <p:cNvPr id="11" name="Group 10"/>
          <p:cNvGrpSpPr/>
          <p:nvPr/>
        </p:nvGrpSpPr>
        <p:grpSpPr>
          <a:xfrm>
            <a:off x="8359348" y="2001029"/>
            <a:ext cx="2758337" cy="682584"/>
            <a:chOff x="8301935" y="1966560"/>
            <a:chExt cx="2758337" cy="682584"/>
          </a:xfrm>
        </p:grpSpPr>
        <p:sp>
          <p:nvSpPr>
            <p:cNvPr id="5" name="TextBox 4"/>
            <p:cNvSpPr txBox="1"/>
            <p:nvPr/>
          </p:nvSpPr>
          <p:spPr>
            <a:xfrm rot="185582" flipH="1">
              <a:off x="9100857" y="2279814"/>
              <a:ext cx="1111205" cy="369330"/>
            </a:xfrm>
            <a:prstGeom prst="rect">
              <a:avLst/>
            </a:prstGeom>
            <a:noFill/>
          </p:spPr>
          <p:txBody>
            <a:bodyPr wrap="square" lIns="91438" tIns="45719" rIns="91438" bIns="45719" rtlCol="0">
              <a:spAutoFit/>
            </a:bodyPr>
            <a:lstStyle/>
            <a:p>
              <a:r>
                <a:rPr lang="en-US" sz="1800" i="1" dirty="0" smtClean="0">
                  <a:latin typeface="Helvetica" charset="0"/>
                </a:rPr>
                <a:t>relation</a:t>
              </a:r>
              <a:endParaRPr lang="en-US" sz="1800" i="1" dirty="0">
                <a:latin typeface="Helvetica" charset="0"/>
              </a:endParaRPr>
            </a:p>
          </p:txBody>
        </p:sp>
        <p:sp>
          <p:nvSpPr>
            <p:cNvPr id="13" name="TextBox 12"/>
            <p:cNvSpPr txBox="1"/>
            <p:nvPr/>
          </p:nvSpPr>
          <p:spPr>
            <a:xfrm flipH="1">
              <a:off x="8301935" y="1966560"/>
              <a:ext cx="1142410" cy="369330"/>
            </a:xfrm>
            <a:prstGeom prst="rect">
              <a:avLst/>
            </a:prstGeom>
            <a:noFill/>
          </p:spPr>
          <p:txBody>
            <a:bodyPr wrap="square" lIns="91438" tIns="45719" rIns="91438" bIns="45719" rtlCol="0">
              <a:spAutoFit/>
            </a:bodyPr>
            <a:lstStyle/>
            <a:p>
              <a:r>
                <a:rPr lang="en-US" sz="1800" i="1" dirty="0" smtClean="0">
                  <a:latin typeface="Helvetica" charset="0"/>
                </a:rPr>
                <a:t>subject</a:t>
              </a:r>
              <a:endParaRPr lang="en-US" sz="1800" i="1" dirty="0">
                <a:latin typeface="Helvetica" charset="0"/>
              </a:endParaRPr>
            </a:p>
          </p:txBody>
        </p:sp>
        <p:sp>
          <p:nvSpPr>
            <p:cNvPr id="14" name="TextBox 13"/>
            <p:cNvSpPr txBox="1"/>
            <p:nvPr/>
          </p:nvSpPr>
          <p:spPr>
            <a:xfrm flipH="1">
              <a:off x="10095239" y="1966560"/>
              <a:ext cx="965033" cy="369330"/>
            </a:xfrm>
            <a:prstGeom prst="rect">
              <a:avLst/>
            </a:prstGeom>
            <a:noFill/>
          </p:spPr>
          <p:txBody>
            <a:bodyPr wrap="square" lIns="91438" tIns="45719" rIns="91438" bIns="45719" rtlCol="0">
              <a:spAutoFit/>
            </a:bodyPr>
            <a:lstStyle/>
            <a:p>
              <a:r>
                <a:rPr lang="en-US" sz="1800" i="1" dirty="0" smtClean="0">
                  <a:latin typeface="Helvetica" charset="0"/>
                </a:rPr>
                <a:t>object</a:t>
              </a:r>
              <a:endParaRPr lang="en-US" sz="1800" i="1" dirty="0">
                <a:latin typeface="Helvetica" charset="0"/>
              </a:endParaRPr>
            </a:p>
          </p:txBody>
        </p:sp>
      </p:grpSp>
      <p:sp>
        <p:nvSpPr>
          <p:cNvPr id="22" name="TextBox 21"/>
          <p:cNvSpPr txBox="1"/>
          <p:nvPr/>
        </p:nvSpPr>
        <p:spPr>
          <a:xfrm flipH="1">
            <a:off x="9069974" y="3630053"/>
            <a:ext cx="1222260" cy="369330"/>
          </a:xfrm>
          <a:prstGeom prst="rect">
            <a:avLst/>
          </a:prstGeom>
          <a:noFill/>
        </p:spPr>
        <p:txBody>
          <a:bodyPr wrap="square" lIns="91438" tIns="45719" rIns="91438" bIns="45719" rtlCol="0">
            <a:spAutoFit/>
          </a:bodyPr>
          <a:lstStyle/>
          <a:p>
            <a:r>
              <a:rPr lang="en-US" sz="1800" i="1" dirty="0" smtClean="0">
                <a:latin typeface="Helvetica" charset="0"/>
              </a:rPr>
              <a:t>attribute</a:t>
            </a:r>
            <a:endParaRPr lang="en-US" sz="1800" i="1" dirty="0">
              <a:latin typeface="Helvetica" charset="0"/>
            </a:endParaRPr>
          </a:p>
        </p:txBody>
      </p:sp>
      <p:grpSp>
        <p:nvGrpSpPr>
          <p:cNvPr id="10" name="Group 9"/>
          <p:cNvGrpSpPr/>
          <p:nvPr/>
        </p:nvGrpSpPr>
        <p:grpSpPr>
          <a:xfrm>
            <a:off x="8531016" y="2341824"/>
            <a:ext cx="2207413" cy="590793"/>
            <a:chOff x="8531016" y="2341824"/>
            <a:chExt cx="2207413" cy="590793"/>
          </a:xfrm>
        </p:grpSpPr>
        <p:cxnSp>
          <p:nvCxnSpPr>
            <p:cNvPr id="7" name="Straight Connector 6"/>
            <p:cNvCxnSpPr/>
            <p:nvPr/>
          </p:nvCxnSpPr>
          <p:spPr>
            <a:xfrm>
              <a:off x="9104127" y="2587729"/>
              <a:ext cx="1041868" cy="60455"/>
            </a:xfrm>
            <a:prstGeom prst="line">
              <a:avLst/>
            </a:prstGeom>
            <a:noFill/>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Oval 52"/>
            <p:cNvSpPr/>
            <p:nvPr/>
          </p:nvSpPr>
          <p:spPr>
            <a:xfrm rot="15843693" flipV="1">
              <a:off x="8527789" y="2345051"/>
              <a:ext cx="590793" cy="58434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7" name="Oval 56"/>
            <p:cNvSpPr/>
            <p:nvPr/>
          </p:nvSpPr>
          <p:spPr>
            <a:xfrm rot="15843693" flipV="1">
              <a:off x="10150862" y="2345051"/>
              <a:ext cx="590793" cy="58434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grpSp>
        <p:nvGrpSpPr>
          <p:cNvPr id="16" name="Group 15"/>
          <p:cNvGrpSpPr/>
          <p:nvPr/>
        </p:nvGrpSpPr>
        <p:grpSpPr>
          <a:xfrm>
            <a:off x="9276847" y="2617957"/>
            <a:ext cx="584340" cy="1055414"/>
            <a:chOff x="9276847" y="2617957"/>
            <a:chExt cx="584340" cy="1055414"/>
          </a:xfrm>
        </p:grpSpPr>
        <p:cxnSp>
          <p:nvCxnSpPr>
            <p:cNvPr id="18" name="Straight Connector 17"/>
            <p:cNvCxnSpPr/>
            <p:nvPr/>
          </p:nvCxnSpPr>
          <p:spPr>
            <a:xfrm flipH="1">
              <a:off x="9561635" y="2617957"/>
              <a:ext cx="14765" cy="435979"/>
            </a:xfrm>
            <a:prstGeom prst="line">
              <a:avLst/>
            </a:prstGeom>
            <a:noFill/>
            <a:ln w="222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60" name="Oval 59"/>
            <p:cNvSpPr/>
            <p:nvPr/>
          </p:nvSpPr>
          <p:spPr>
            <a:xfrm rot="15843693" flipV="1">
              <a:off x="9273620" y="3085805"/>
              <a:ext cx="590793" cy="584340"/>
            </a:xfrm>
            <a:prstGeom prst="ellipse">
              <a:avLst/>
            </a:prstGeom>
            <a:noFill/>
            <a:ln>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grpSp>
        <p:nvGrpSpPr>
          <p:cNvPr id="17" name="Group 16"/>
          <p:cNvGrpSpPr/>
          <p:nvPr/>
        </p:nvGrpSpPr>
        <p:grpSpPr>
          <a:xfrm>
            <a:off x="8361003" y="2012576"/>
            <a:ext cx="3528182" cy="2029800"/>
            <a:chOff x="7680254" y="4966005"/>
            <a:chExt cx="3528182" cy="2029800"/>
          </a:xfrm>
        </p:grpSpPr>
        <p:sp>
          <p:nvSpPr>
            <p:cNvPr id="52" name="TextBox 51"/>
            <p:cNvSpPr txBox="1"/>
            <p:nvPr/>
          </p:nvSpPr>
          <p:spPr>
            <a:xfrm rot="185582" flipH="1">
              <a:off x="8565379" y="5233669"/>
              <a:ext cx="984779" cy="369330"/>
            </a:xfrm>
            <a:prstGeom prst="rect">
              <a:avLst/>
            </a:prstGeom>
            <a:noFill/>
          </p:spPr>
          <p:txBody>
            <a:bodyPr wrap="square" lIns="91438" tIns="45719" rIns="91438" bIns="45719" rtlCol="0">
              <a:spAutoFit/>
            </a:bodyPr>
            <a:lstStyle/>
            <a:p>
              <a:r>
                <a:rPr lang="en-US" sz="1800" i="1" dirty="0" smtClean="0">
                  <a:latin typeface="Helvetica" charset="0"/>
                </a:rPr>
                <a:t>actor</a:t>
              </a:r>
              <a:endParaRPr lang="en-US" sz="1800" i="1" dirty="0">
                <a:latin typeface="Helvetica" charset="0"/>
              </a:endParaRPr>
            </a:p>
          </p:txBody>
        </p:sp>
        <p:sp>
          <p:nvSpPr>
            <p:cNvPr id="55" name="TextBox 54"/>
            <p:cNvSpPr txBox="1"/>
            <p:nvPr/>
          </p:nvSpPr>
          <p:spPr>
            <a:xfrm flipH="1">
              <a:off x="7680254" y="4993025"/>
              <a:ext cx="1122870" cy="369330"/>
            </a:xfrm>
            <a:prstGeom prst="rect">
              <a:avLst/>
            </a:prstGeom>
            <a:noFill/>
          </p:spPr>
          <p:txBody>
            <a:bodyPr wrap="square" lIns="91438" tIns="45719" rIns="91438" bIns="45719" rtlCol="0">
              <a:spAutoFit/>
            </a:bodyPr>
            <a:lstStyle/>
            <a:p>
              <a:r>
                <a:rPr lang="en-US" sz="1800" i="1" dirty="0" smtClean="0">
                  <a:latin typeface="Helvetica" charset="0"/>
                </a:rPr>
                <a:t>“Matrix”</a:t>
              </a:r>
              <a:endParaRPr lang="en-US" sz="1800" i="1" dirty="0">
                <a:latin typeface="Helvetica" charset="0"/>
              </a:endParaRPr>
            </a:p>
          </p:txBody>
        </p:sp>
        <p:sp>
          <p:nvSpPr>
            <p:cNvPr id="56" name="TextBox 55"/>
            <p:cNvSpPr txBox="1"/>
            <p:nvPr/>
          </p:nvSpPr>
          <p:spPr>
            <a:xfrm flipH="1">
              <a:off x="9352712" y="4966005"/>
              <a:ext cx="1855724" cy="369330"/>
            </a:xfrm>
            <a:prstGeom prst="rect">
              <a:avLst/>
            </a:prstGeom>
            <a:noFill/>
          </p:spPr>
          <p:txBody>
            <a:bodyPr wrap="square" lIns="91438" tIns="45719" rIns="91438" bIns="45719" rtlCol="0">
              <a:spAutoFit/>
            </a:bodyPr>
            <a:lstStyle/>
            <a:p>
              <a:r>
                <a:rPr lang="en-US" sz="1800" i="1" dirty="0" smtClean="0">
                  <a:latin typeface="Helvetica" charset="0"/>
                </a:rPr>
                <a:t>“Keanu Reeves”</a:t>
              </a:r>
              <a:endParaRPr lang="en-US" sz="1800" i="1" dirty="0">
                <a:latin typeface="Helvetica" charset="0"/>
              </a:endParaRPr>
            </a:p>
          </p:txBody>
        </p:sp>
        <p:sp>
          <p:nvSpPr>
            <p:cNvPr id="61" name="TextBox 60"/>
            <p:cNvSpPr txBox="1"/>
            <p:nvPr/>
          </p:nvSpPr>
          <p:spPr>
            <a:xfrm flipH="1">
              <a:off x="8442700" y="6626475"/>
              <a:ext cx="916226" cy="369330"/>
            </a:xfrm>
            <a:prstGeom prst="rect">
              <a:avLst/>
            </a:prstGeom>
            <a:noFill/>
          </p:spPr>
          <p:txBody>
            <a:bodyPr wrap="square" lIns="91438" tIns="45719" rIns="91438" bIns="45719" rtlCol="0">
              <a:spAutoFit/>
            </a:bodyPr>
            <a:lstStyle/>
            <a:p>
              <a:r>
                <a:rPr lang="en-US" sz="1800" i="1" dirty="0" smtClean="0">
                  <a:latin typeface="Helvetica" charset="0"/>
                </a:rPr>
                <a:t>“Neo”</a:t>
              </a:r>
              <a:endParaRPr lang="en-US" sz="1800" i="1" dirty="0">
                <a:latin typeface="Helvetica" charset="0"/>
              </a:endParaRPr>
            </a:p>
          </p:txBody>
        </p:sp>
      </p:grpSp>
      <p:sp>
        <p:nvSpPr>
          <p:cNvPr id="37" name="Title 1"/>
          <p:cNvSpPr>
            <a:spLocks noGrp="1"/>
          </p:cNvSpPr>
          <p:nvPr>
            <p:ph type="title"/>
          </p:nvPr>
        </p:nvSpPr>
        <p:spPr>
          <a:xfrm>
            <a:off x="1152834" y="154452"/>
            <a:ext cx="9886331" cy="572112"/>
          </a:xfrm>
        </p:spPr>
        <p:txBody>
          <a:bodyPr/>
          <a:lstStyle/>
          <a:p>
            <a:r>
              <a:rPr lang="en-US" dirty="0" smtClean="0"/>
              <a:t>First-order Question Answering</a:t>
            </a:r>
            <a:endParaRPr lang="en-US" dirty="0"/>
          </a:p>
        </p:txBody>
      </p:sp>
      <p:grpSp>
        <p:nvGrpSpPr>
          <p:cNvPr id="42" name="Group 41"/>
          <p:cNvGrpSpPr/>
          <p:nvPr/>
        </p:nvGrpSpPr>
        <p:grpSpPr>
          <a:xfrm>
            <a:off x="7918100" y="1985493"/>
            <a:ext cx="4053765" cy="690930"/>
            <a:chOff x="7680254" y="4969594"/>
            <a:chExt cx="3753548" cy="690930"/>
          </a:xfrm>
        </p:grpSpPr>
        <p:sp>
          <p:nvSpPr>
            <p:cNvPr id="43" name="TextBox 42"/>
            <p:cNvSpPr txBox="1"/>
            <p:nvPr/>
          </p:nvSpPr>
          <p:spPr>
            <a:xfrm rot="185582" flipH="1">
              <a:off x="8768958" y="5291194"/>
              <a:ext cx="1167171" cy="369330"/>
            </a:xfrm>
            <a:prstGeom prst="rect">
              <a:avLst/>
            </a:prstGeom>
            <a:noFill/>
          </p:spPr>
          <p:txBody>
            <a:bodyPr wrap="square" lIns="91438" tIns="45719" rIns="91438" bIns="45719" rtlCol="0">
              <a:spAutoFit/>
            </a:bodyPr>
            <a:lstStyle/>
            <a:p>
              <a:r>
                <a:rPr lang="en-US" sz="1800" i="1" dirty="0" smtClean="0">
                  <a:latin typeface="Helvetica" charset="0"/>
                </a:rPr>
                <a:t>birthdate</a:t>
              </a:r>
              <a:endParaRPr lang="en-US" sz="1800" i="1" dirty="0">
                <a:latin typeface="Helvetica" charset="0"/>
              </a:endParaRPr>
            </a:p>
          </p:txBody>
        </p:sp>
        <p:sp>
          <p:nvSpPr>
            <p:cNvPr id="44" name="TextBox 43"/>
            <p:cNvSpPr txBox="1"/>
            <p:nvPr/>
          </p:nvSpPr>
          <p:spPr>
            <a:xfrm flipH="1">
              <a:off x="7680254" y="4993025"/>
              <a:ext cx="1446753" cy="369330"/>
            </a:xfrm>
            <a:prstGeom prst="rect">
              <a:avLst/>
            </a:prstGeom>
            <a:noFill/>
          </p:spPr>
          <p:txBody>
            <a:bodyPr wrap="square" lIns="91438" tIns="45719" rIns="91438" bIns="45719" rtlCol="0">
              <a:spAutoFit/>
            </a:bodyPr>
            <a:lstStyle/>
            <a:p>
              <a:r>
                <a:rPr lang="en-US" sz="1800" i="1" dirty="0" smtClean="0">
                  <a:latin typeface="Helvetica" charset="0"/>
                </a:rPr>
                <a:t>“Tom Hanks”</a:t>
              </a:r>
              <a:endParaRPr lang="en-US" sz="1800" i="1" dirty="0">
                <a:latin typeface="Helvetica" charset="0"/>
              </a:endParaRPr>
            </a:p>
          </p:txBody>
        </p:sp>
        <p:sp>
          <p:nvSpPr>
            <p:cNvPr id="45" name="TextBox 44"/>
            <p:cNvSpPr txBox="1"/>
            <p:nvPr/>
          </p:nvSpPr>
          <p:spPr>
            <a:xfrm flipH="1">
              <a:off x="9578078" y="4969594"/>
              <a:ext cx="1855724" cy="369330"/>
            </a:xfrm>
            <a:prstGeom prst="rect">
              <a:avLst/>
            </a:prstGeom>
            <a:noFill/>
          </p:spPr>
          <p:txBody>
            <a:bodyPr wrap="square" lIns="91438" tIns="45719" rIns="91438" bIns="45719" rtlCol="0">
              <a:spAutoFit/>
            </a:bodyPr>
            <a:lstStyle/>
            <a:p>
              <a:r>
                <a:rPr lang="en-US" sz="1800" i="1" dirty="0" smtClean="0">
                  <a:latin typeface="Helvetica" charset="0"/>
                </a:rPr>
                <a:t>“9/1/1956”</a:t>
              </a:r>
              <a:endParaRPr lang="en-US" sz="1800" i="1" dirty="0">
                <a:latin typeface="Helvetica" charset="0"/>
              </a:endParaRPr>
            </a:p>
          </p:txBody>
        </p:sp>
      </p:grpSp>
    </p:spTree>
    <p:custDataLst>
      <p:tags r:id="rId1"/>
    </p:custDataLst>
    <p:extLst>
      <p:ext uri="{BB962C8B-B14F-4D97-AF65-F5344CB8AC3E}">
        <p14:creationId xmlns:p14="http://schemas.microsoft.com/office/powerpoint/2010/main" val="932026304"/>
      </p:ext>
    </p:extLst>
  </p:cSld>
  <p:clrMapOvr>
    <a:masterClrMapping/>
  </p:clrMapOvr>
  <mc:AlternateContent xmlns:mc="http://schemas.openxmlformats.org/markup-compatibility/2006" xmlns:p14="http://schemas.microsoft.com/office/powerpoint/2010/main">
    <mc:Choice Requires="p14">
      <p:transition spd="slow" p14:dur="2000" advTm="53898"/>
    </mc:Choice>
    <mc:Fallback xmlns="">
      <p:transition spd="slow" advTm="538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4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3161316" y="1368852"/>
            <a:ext cx="2307875" cy="139217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Model</a:t>
            </a:r>
          </a:p>
        </p:txBody>
      </p:sp>
      <p:cxnSp>
        <p:nvCxnSpPr>
          <p:cNvPr id="32" name="Elbow Connector 31"/>
          <p:cNvCxnSpPr/>
          <p:nvPr/>
        </p:nvCxnSpPr>
        <p:spPr>
          <a:xfrm>
            <a:off x="5469192" y="2060866"/>
            <a:ext cx="3237928" cy="0"/>
          </a:xfrm>
          <a:prstGeom prst="bentConnector3">
            <a:avLst>
              <a:gd name="adj1" fmla="val 50000"/>
            </a:avLst>
          </a:prstGeom>
          <a:ln>
            <a:solidFill>
              <a:schemeClr val="tx1"/>
            </a:solidFill>
            <a:tailEnd type="none" w="lg" len="med"/>
          </a:ln>
          <a:effectLst/>
        </p:spPr>
        <p:style>
          <a:lnRef idx="2">
            <a:schemeClr val="accent1"/>
          </a:lnRef>
          <a:fillRef idx="0">
            <a:schemeClr val="accent1"/>
          </a:fillRef>
          <a:effectRef idx="1">
            <a:schemeClr val="accent1"/>
          </a:effectRef>
          <a:fontRef idx="minor">
            <a:schemeClr val="tx1"/>
          </a:fontRef>
        </p:style>
      </p:cxnSp>
      <p:sp>
        <p:nvSpPr>
          <p:cNvPr id="43" name="Oval 42"/>
          <p:cNvSpPr/>
          <p:nvPr/>
        </p:nvSpPr>
        <p:spPr>
          <a:xfrm>
            <a:off x="6122417" y="5691944"/>
            <a:ext cx="2584703" cy="101585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Knowledge</a:t>
            </a:r>
          </a:p>
          <a:p>
            <a:pPr algn="ctr"/>
            <a:r>
              <a:rPr lang="en-US" sz="2400" dirty="0">
                <a:latin typeface="Helvetica" charset="0"/>
              </a:rPr>
              <a:t>Graph</a:t>
            </a:r>
          </a:p>
        </p:txBody>
      </p:sp>
      <p:sp>
        <p:nvSpPr>
          <p:cNvPr id="10" name="Rectangle 9"/>
          <p:cNvSpPr/>
          <p:nvPr/>
        </p:nvSpPr>
        <p:spPr>
          <a:xfrm>
            <a:off x="9286876" y="3264884"/>
            <a:ext cx="1714499" cy="11227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Retrieval</a:t>
            </a:r>
          </a:p>
        </p:txBody>
      </p:sp>
      <p:cxnSp>
        <p:nvCxnSpPr>
          <p:cNvPr id="33" name="Straight Arrow Connector 32"/>
          <p:cNvCxnSpPr/>
          <p:nvPr/>
        </p:nvCxnSpPr>
        <p:spPr>
          <a:xfrm>
            <a:off x="10137435" y="4387663"/>
            <a:ext cx="0" cy="712909"/>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38" name="Elbow Connector 37"/>
          <p:cNvCxnSpPr>
            <a:stCxn id="43" idx="6"/>
            <a:endCxn id="10" idx="1"/>
          </p:cNvCxnSpPr>
          <p:nvPr/>
        </p:nvCxnSpPr>
        <p:spPr>
          <a:xfrm flipV="1">
            <a:off x="8707120" y="3826274"/>
            <a:ext cx="579756" cy="2373600"/>
          </a:xfrm>
          <a:prstGeom prst="bentConnector3">
            <a:avLst>
              <a:gd name="adj1" fmla="val 50000"/>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74" name="Rectangle 73"/>
          <p:cNvSpPr/>
          <p:nvPr/>
        </p:nvSpPr>
        <p:spPr>
          <a:xfrm>
            <a:off x="9695088" y="5510440"/>
            <a:ext cx="1344077" cy="420564"/>
          </a:xfrm>
          <a:prstGeom prst="rect">
            <a:avLst/>
          </a:prstGeom>
          <a:effectLst/>
        </p:spPr>
        <p:txBody>
          <a:bodyPr wrap="square" lIns="91438" tIns="45719" rIns="91438" bIns="45719">
            <a:spAutoFit/>
          </a:bodyPr>
          <a:lstStyle/>
          <a:p>
            <a:r>
              <a:rPr lang="en-US" sz="2100" dirty="0" smtClean="0">
                <a:latin typeface="Helvetica Neue" charset="0"/>
                <a:ea typeface="Helvetica Neue" charset="0"/>
                <a:cs typeface="Helvetica Neue" charset="0"/>
              </a:rPr>
              <a:t>e </a:t>
            </a:r>
            <a:r>
              <a:rPr lang="en-US" sz="2100" dirty="0">
                <a:latin typeface="Helvetica Neue" charset="0"/>
                <a:ea typeface="Helvetica Neue" charset="0"/>
                <a:cs typeface="Helvetica Neue" charset="0"/>
              </a:rPr>
              <a:t>| r | </a:t>
            </a:r>
            <a:r>
              <a:rPr lang="en-US" sz="2100" dirty="0" smtClean="0">
                <a:latin typeface="Helvetica Neue" charset="0"/>
                <a:ea typeface="Helvetica Neue" charset="0"/>
                <a:cs typeface="Helvetica Neue" charset="0"/>
              </a:rPr>
              <a:t>e</a:t>
            </a:r>
            <a:r>
              <a:rPr lang="en-US" sz="2100" baseline="30000" dirty="0" smtClean="0">
                <a:latin typeface="Helvetica Neue" charset="0"/>
                <a:ea typeface="Helvetica Neue" charset="0"/>
                <a:cs typeface="Helvetica Neue" charset="0"/>
              </a:rPr>
              <a:t>’</a:t>
            </a:r>
            <a:endParaRPr lang="en-US" sz="2100" baseline="30000" dirty="0">
              <a:latin typeface="Helvetica Neue" charset="0"/>
              <a:ea typeface="Helvetica Neue" charset="0"/>
              <a:cs typeface="Helvetica Neue" charset="0"/>
            </a:endParaRPr>
          </a:p>
        </p:txBody>
      </p:sp>
      <p:sp>
        <p:nvSpPr>
          <p:cNvPr id="52" name="Oval 51"/>
          <p:cNvSpPr/>
          <p:nvPr/>
        </p:nvSpPr>
        <p:spPr>
          <a:xfrm>
            <a:off x="9634246" y="5103269"/>
            <a:ext cx="1158445" cy="436024"/>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Fact</a:t>
            </a:r>
          </a:p>
        </p:txBody>
      </p:sp>
      <p:sp>
        <p:nvSpPr>
          <p:cNvPr id="76" name="Rectangle 75"/>
          <p:cNvSpPr/>
          <p:nvPr/>
        </p:nvSpPr>
        <p:spPr>
          <a:xfrm>
            <a:off x="5765210" y="1255787"/>
            <a:ext cx="2941911" cy="830997"/>
          </a:xfrm>
          <a:prstGeom prst="rect">
            <a:avLst/>
          </a:prstGeom>
        </p:spPr>
        <p:txBody>
          <a:bodyPr wrap="square" lIns="91438" tIns="45719" rIns="91438" bIns="45719">
            <a:spAutoFit/>
          </a:bodyPr>
          <a:lstStyle/>
          <a:p>
            <a:pPr algn="ctr"/>
            <a:r>
              <a:rPr lang="en-US" sz="2400" dirty="0">
                <a:latin typeface="Helvetica" charset="0"/>
              </a:rPr>
              <a:t>Structured</a:t>
            </a:r>
          </a:p>
          <a:p>
            <a:pPr algn="ctr"/>
            <a:r>
              <a:rPr lang="en-US" sz="2400" dirty="0">
                <a:latin typeface="Helvetica" charset="0"/>
              </a:rPr>
              <a:t>Query</a:t>
            </a:r>
          </a:p>
        </p:txBody>
      </p:sp>
      <p:cxnSp>
        <p:nvCxnSpPr>
          <p:cNvPr id="27" name="Elbow Connector 26"/>
          <p:cNvCxnSpPr/>
          <p:nvPr/>
        </p:nvCxnSpPr>
        <p:spPr>
          <a:xfrm>
            <a:off x="9847976" y="2087379"/>
            <a:ext cx="283996" cy="1177507"/>
          </a:xfrm>
          <a:prstGeom prst="bentConnector2">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7" name="Title 1"/>
          <p:cNvSpPr>
            <a:spLocks noGrp="1"/>
          </p:cNvSpPr>
          <p:nvPr>
            <p:ph type="title"/>
          </p:nvPr>
        </p:nvSpPr>
        <p:spPr>
          <a:xfrm>
            <a:off x="1152834" y="154452"/>
            <a:ext cx="9886331" cy="572112"/>
          </a:xfrm>
        </p:spPr>
        <p:txBody>
          <a:bodyPr/>
          <a:lstStyle/>
          <a:p>
            <a:r>
              <a:rPr lang="en-US" dirty="0" smtClean="0"/>
              <a:t>Question Answering with Knowledge Graph</a:t>
            </a:r>
            <a:endParaRPr lang="en-US" dirty="0"/>
          </a:p>
        </p:txBody>
      </p:sp>
      <p:sp>
        <p:nvSpPr>
          <p:cNvPr id="19" name="TextBox 18"/>
          <p:cNvSpPr txBox="1"/>
          <p:nvPr/>
        </p:nvSpPr>
        <p:spPr>
          <a:xfrm>
            <a:off x="8726358" y="1302550"/>
            <a:ext cx="1090359" cy="1569658"/>
          </a:xfrm>
          <a:prstGeom prst="rect">
            <a:avLst/>
          </a:prstGeom>
          <a:noFill/>
          <a:ln>
            <a:solidFill>
              <a:schemeClr val="tx1"/>
            </a:solidFill>
          </a:ln>
          <a:effectLst/>
        </p:spPr>
        <p:txBody>
          <a:bodyPr wrap="none" lIns="91438" tIns="45719" rIns="91438" bIns="45719" rtlCol="0">
            <a:spAutoFit/>
          </a:bodyPr>
          <a:lstStyle/>
          <a:p>
            <a:pPr algn="ctr"/>
            <a:r>
              <a:rPr lang="en-US" sz="2400" dirty="0" err="1">
                <a:latin typeface="Helvetica" charset="0"/>
              </a:rPr>
              <a:t>s</a:t>
            </a:r>
            <a:r>
              <a:rPr lang="en-US" sz="2400" dirty="0" err="1" smtClean="0">
                <a:latin typeface="Helvetica" charset="0"/>
              </a:rPr>
              <a:t>ubj</a:t>
            </a:r>
            <a:r>
              <a:rPr lang="en-US" sz="2400" dirty="0" smtClean="0">
                <a:latin typeface="Helvetica" charset="0"/>
              </a:rPr>
              <a:t>=</a:t>
            </a:r>
            <a:r>
              <a:rPr lang="en-US" sz="2400" dirty="0" smtClean="0">
                <a:latin typeface="Helvetica Neue Light" charset="0"/>
                <a:ea typeface="Helvetica Neue Light" charset="0"/>
                <a:cs typeface="Helvetica Neue Light" charset="0"/>
              </a:rPr>
              <a:t>e</a:t>
            </a:r>
            <a:endParaRPr lang="en-US" sz="2400" dirty="0">
              <a:latin typeface="Helvetica Neue Light" charset="0"/>
              <a:ea typeface="Helvetica Neue Light" charset="0"/>
              <a:cs typeface="Helvetica Neue Light" charset="0"/>
            </a:endParaRPr>
          </a:p>
          <a:p>
            <a:pPr algn="ctr"/>
            <a:r>
              <a:rPr lang="en-US" sz="2400" dirty="0" err="1">
                <a:latin typeface="Helvetica" charset="0"/>
              </a:rPr>
              <a:t>o</a:t>
            </a:r>
            <a:r>
              <a:rPr lang="en-US" sz="2400" dirty="0" err="1" smtClean="0">
                <a:latin typeface="Helvetica" charset="0"/>
              </a:rPr>
              <a:t>bj</a:t>
            </a:r>
            <a:r>
              <a:rPr lang="en-US" sz="2400" dirty="0">
                <a:latin typeface="Helvetica" charset="0"/>
              </a:rPr>
              <a:t>=</a:t>
            </a:r>
            <a:r>
              <a:rPr lang="en-US" sz="2400" i="1" dirty="0">
                <a:latin typeface="Helvetica" charset="0"/>
              </a:rPr>
              <a:t>?</a:t>
            </a:r>
          </a:p>
          <a:p>
            <a:pPr algn="ctr"/>
            <a:r>
              <a:rPr lang="en-US" sz="2400" dirty="0" err="1">
                <a:latin typeface="Helvetica" charset="0"/>
              </a:rPr>
              <a:t>a</a:t>
            </a:r>
            <a:r>
              <a:rPr lang="en-US" sz="2400" dirty="0" err="1" smtClean="0">
                <a:latin typeface="Helvetica" charset="0"/>
              </a:rPr>
              <a:t>ttr</a:t>
            </a:r>
            <a:r>
              <a:rPr lang="en-US" sz="2400" dirty="0">
                <a:latin typeface="Helvetica" charset="0"/>
              </a:rPr>
              <a:t>=?</a:t>
            </a:r>
          </a:p>
          <a:p>
            <a:pPr algn="ctr"/>
            <a:r>
              <a:rPr lang="en-US" sz="2400" dirty="0" err="1">
                <a:latin typeface="Helvetica" charset="0"/>
              </a:rPr>
              <a:t>r</a:t>
            </a:r>
            <a:r>
              <a:rPr lang="en-US" sz="2400" dirty="0" err="1" smtClean="0">
                <a:latin typeface="Helvetica" charset="0"/>
              </a:rPr>
              <a:t>el</a:t>
            </a:r>
            <a:r>
              <a:rPr lang="en-US" sz="2400" dirty="0" smtClean="0">
                <a:latin typeface="Helvetica" charset="0"/>
              </a:rPr>
              <a:t>=</a:t>
            </a:r>
            <a:r>
              <a:rPr lang="en-US" sz="2400" dirty="0" smtClean="0">
                <a:latin typeface="Helvetica Neue Light" charset="0"/>
                <a:ea typeface="Helvetica Neue Light" charset="0"/>
                <a:cs typeface="Helvetica Neue Light" charset="0"/>
              </a:rPr>
              <a:t>r</a:t>
            </a:r>
            <a:endParaRPr lang="en-US" sz="2400" dirty="0">
              <a:latin typeface="Helvetica Neue Light" charset="0"/>
              <a:ea typeface="Helvetica Neue Light" charset="0"/>
              <a:cs typeface="Helvetica Neue Light" charset="0"/>
            </a:endParaRPr>
          </a:p>
        </p:txBody>
      </p:sp>
      <p:sp>
        <p:nvSpPr>
          <p:cNvPr id="18" name="Rectangle 17"/>
          <p:cNvSpPr/>
          <p:nvPr/>
        </p:nvSpPr>
        <p:spPr>
          <a:xfrm>
            <a:off x="6006636" y="5245463"/>
            <a:ext cx="2816265" cy="420564"/>
          </a:xfrm>
          <a:prstGeom prst="rect">
            <a:avLst/>
          </a:prstGeom>
          <a:effectLst/>
        </p:spPr>
        <p:txBody>
          <a:bodyPr wrap="square" lIns="91438" tIns="45719" rIns="91438" bIns="45719">
            <a:spAutoFit/>
          </a:bodyPr>
          <a:lstStyle/>
          <a:p>
            <a:r>
              <a:rPr lang="en-US" sz="2100" dirty="0" err="1">
                <a:latin typeface="Helvetica Neue Light" charset="0"/>
                <a:ea typeface="Helvetica Neue Light" charset="0"/>
                <a:cs typeface="Helvetica Neue Light" charset="0"/>
              </a:rPr>
              <a:t>subj</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rel</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attr</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obj</a:t>
            </a:r>
            <a:endParaRPr lang="en-US" sz="2100" dirty="0">
              <a:latin typeface="Helvetica Neue Light" charset="0"/>
              <a:ea typeface="Helvetica Neue Light" charset="0"/>
              <a:cs typeface="Helvetica Neue Light" charset="0"/>
            </a:endParaRPr>
          </a:p>
        </p:txBody>
      </p:sp>
      <p:sp>
        <p:nvSpPr>
          <p:cNvPr id="20" name="TextBox 19"/>
          <p:cNvSpPr txBox="1"/>
          <p:nvPr/>
        </p:nvSpPr>
        <p:spPr>
          <a:xfrm>
            <a:off x="1254834" y="1837241"/>
            <a:ext cx="1417372" cy="461663"/>
          </a:xfrm>
          <a:prstGeom prst="rect">
            <a:avLst/>
          </a:prstGeom>
          <a:noFill/>
          <a:effectLst/>
        </p:spPr>
        <p:txBody>
          <a:bodyPr wrap="none" lIns="91438" tIns="45719" rIns="91438" bIns="45719" rtlCol="0">
            <a:spAutoFit/>
          </a:bodyPr>
          <a:lstStyle/>
          <a:p>
            <a:r>
              <a:rPr lang="en-US" sz="2400" dirty="0">
                <a:latin typeface="Helvetica" charset="0"/>
              </a:rPr>
              <a:t>Question</a:t>
            </a:r>
          </a:p>
        </p:txBody>
      </p:sp>
      <p:cxnSp>
        <p:nvCxnSpPr>
          <p:cNvPr id="21" name="Straight Arrow Connector 20"/>
          <p:cNvCxnSpPr/>
          <p:nvPr/>
        </p:nvCxnSpPr>
        <p:spPr>
          <a:xfrm flipV="1">
            <a:off x="2646184" y="2086784"/>
            <a:ext cx="515132" cy="0"/>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0955939"/>
      </p:ext>
    </p:extLst>
  </p:cSld>
  <p:clrMapOvr>
    <a:masterClrMapping/>
  </p:clrMapOvr>
  <mc:AlternateContent xmlns:mc="http://schemas.openxmlformats.org/markup-compatibility/2006" xmlns:p14="http://schemas.microsoft.com/office/powerpoint/2010/main">
    <mc:Choice Requires="p14">
      <p:transition spd="slow" p14:dur="2000" advTm="26551"/>
    </mc:Choice>
    <mc:Fallback xmlns="">
      <p:transition spd="slow" advTm="2655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6" name="Group 315"/>
          <p:cNvGrpSpPr/>
          <p:nvPr/>
        </p:nvGrpSpPr>
        <p:grpSpPr>
          <a:xfrm>
            <a:off x="6342241" y="3626749"/>
            <a:ext cx="1258960" cy="1273523"/>
            <a:chOff x="6601440" y="1719837"/>
            <a:chExt cx="944220" cy="955142"/>
          </a:xfrm>
        </p:grpSpPr>
        <p:grpSp>
          <p:nvGrpSpPr>
            <p:cNvPr id="156" name="Group 155"/>
            <p:cNvGrpSpPr/>
            <p:nvPr/>
          </p:nvGrpSpPr>
          <p:grpSpPr>
            <a:xfrm>
              <a:off x="6691499" y="2254051"/>
              <a:ext cx="316926" cy="319070"/>
              <a:chOff x="3581700" y="4170769"/>
              <a:chExt cx="316926" cy="319070"/>
            </a:xfrm>
          </p:grpSpPr>
          <p:sp>
            <p:nvSpPr>
              <p:cNvPr id="157" name="Oval 156"/>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8" name="Straight Connector 157"/>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9" name="Group 158"/>
            <p:cNvGrpSpPr/>
            <p:nvPr/>
          </p:nvGrpSpPr>
          <p:grpSpPr>
            <a:xfrm rot="16200000">
              <a:off x="7149995" y="2250390"/>
              <a:ext cx="316926" cy="319070"/>
              <a:chOff x="3581700" y="4170769"/>
              <a:chExt cx="316926" cy="319070"/>
            </a:xfrm>
          </p:grpSpPr>
          <p:sp>
            <p:nvSpPr>
              <p:cNvPr id="160" name="Oval 15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61" name="Straight Connector 160"/>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62" name="Group 161"/>
            <p:cNvGrpSpPr/>
            <p:nvPr/>
          </p:nvGrpSpPr>
          <p:grpSpPr>
            <a:xfrm rot="10800000">
              <a:off x="7126650" y="1808422"/>
              <a:ext cx="316926" cy="319070"/>
              <a:chOff x="3581700" y="4170769"/>
              <a:chExt cx="316926" cy="319070"/>
            </a:xfrm>
          </p:grpSpPr>
          <p:sp>
            <p:nvSpPr>
              <p:cNvPr id="163" name="Oval 16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64" name="Straight Connector 16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49" name="Oval 148"/>
            <p:cNvSpPr/>
            <p:nvPr/>
          </p:nvSpPr>
          <p:spPr>
            <a:xfrm rot="16200000">
              <a:off x="6693509" y="180528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65" name="Straight Connector 164"/>
            <p:cNvCxnSpPr/>
            <p:nvPr/>
          </p:nvCxnSpPr>
          <p:spPr>
            <a:xfrm rot="5400000" flipH="1">
              <a:off x="6849882" y="1958362"/>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94" name="Group 193"/>
            <p:cNvGrpSpPr/>
            <p:nvPr/>
          </p:nvGrpSpPr>
          <p:grpSpPr>
            <a:xfrm rot="2699501">
              <a:off x="6601440" y="2035412"/>
              <a:ext cx="316926" cy="319070"/>
              <a:chOff x="3581700" y="4170769"/>
              <a:chExt cx="316926" cy="319070"/>
            </a:xfrm>
          </p:grpSpPr>
          <p:sp>
            <p:nvSpPr>
              <p:cNvPr id="204" name="Oval 20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05" name="Straight Connector 204"/>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95" name="Group 194"/>
            <p:cNvGrpSpPr/>
            <p:nvPr/>
          </p:nvGrpSpPr>
          <p:grpSpPr>
            <a:xfrm rot="18899501">
              <a:off x="6928281" y="2356981"/>
              <a:ext cx="316926" cy="319070"/>
              <a:chOff x="3581700" y="4170769"/>
              <a:chExt cx="316926" cy="319070"/>
            </a:xfrm>
          </p:grpSpPr>
          <p:sp>
            <p:nvSpPr>
              <p:cNvPr id="202" name="Oval 20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03" name="Straight Connector 20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96" name="Group 195"/>
            <p:cNvGrpSpPr/>
            <p:nvPr/>
          </p:nvGrpSpPr>
          <p:grpSpPr>
            <a:xfrm rot="13499501">
              <a:off x="7228734" y="2023421"/>
              <a:ext cx="316926" cy="319070"/>
              <a:chOff x="3581700" y="4170769"/>
              <a:chExt cx="316926" cy="319070"/>
            </a:xfrm>
          </p:grpSpPr>
          <p:sp>
            <p:nvSpPr>
              <p:cNvPr id="200" name="Oval 19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01" name="Straight Connector 200"/>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97" name="Group 196"/>
            <p:cNvGrpSpPr/>
            <p:nvPr/>
          </p:nvGrpSpPr>
          <p:grpSpPr>
            <a:xfrm rot="8099501">
              <a:off x="6922472" y="1718765"/>
              <a:ext cx="316926" cy="319070"/>
              <a:chOff x="3581700" y="4170769"/>
              <a:chExt cx="316926" cy="319070"/>
            </a:xfrm>
          </p:grpSpPr>
          <p:sp>
            <p:nvSpPr>
              <p:cNvPr id="198" name="Oval 19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99" name="Straight Connector 198"/>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2" name="Title 1"/>
          <p:cNvSpPr>
            <a:spLocks noGrp="1"/>
          </p:cNvSpPr>
          <p:nvPr>
            <p:ph type="title"/>
          </p:nvPr>
        </p:nvSpPr>
        <p:spPr/>
        <p:txBody>
          <a:bodyPr/>
          <a:lstStyle/>
          <a:p>
            <a:r>
              <a:rPr lang="en-US" dirty="0" smtClean="0"/>
              <a:t>Example</a:t>
            </a:r>
            <a:endParaRPr lang="en-US" dirty="0"/>
          </a:p>
        </p:txBody>
      </p:sp>
      <p:sp>
        <p:nvSpPr>
          <p:cNvPr id="193" name="Oval 192"/>
          <p:cNvSpPr/>
          <p:nvPr/>
        </p:nvSpPr>
        <p:spPr>
          <a:xfrm rot="2699501">
            <a:off x="6846273" y="4143560"/>
            <a:ext cx="243840" cy="2323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11" name="Oval 310"/>
          <p:cNvSpPr/>
          <p:nvPr/>
        </p:nvSpPr>
        <p:spPr>
          <a:xfrm rot="2699501">
            <a:off x="6842211" y="4144107"/>
            <a:ext cx="243840" cy="24384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nvGrpSpPr>
          <p:cNvPr id="317" name="Group 316"/>
          <p:cNvGrpSpPr/>
          <p:nvPr/>
        </p:nvGrpSpPr>
        <p:grpSpPr>
          <a:xfrm>
            <a:off x="6340021" y="3629201"/>
            <a:ext cx="1258960" cy="1273523"/>
            <a:chOff x="6601440" y="1719837"/>
            <a:chExt cx="944220" cy="955142"/>
          </a:xfrm>
          <a:solidFill>
            <a:srgbClr val="0070C0"/>
          </a:solidFill>
        </p:grpSpPr>
        <p:grpSp>
          <p:nvGrpSpPr>
            <p:cNvPr id="318" name="Group 317"/>
            <p:cNvGrpSpPr/>
            <p:nvPr/>
          </p:nvGrpSpPr>
          <p:grpSpPr>
            <a:xfrm>
              <a:off x="6691499" y="2254051"/>
              <a:ext cx="316926" cy="319070"/>
              <a:chOff x="3581700" y="4170769"/>
              <a:chExt cx="316926" cy="319070"/>
            </a:xfrm>
            <a:grpFill/>
          </p:grpSpPr>
          <p:sp>
            <p:nvSpPr>
              <p:cNvPr id="339" name="Oval 33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40" name="Straight Connector 33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19" name="Group 318"/>
            <p:cNvGrpSpPr/>
            <p:nvPr/>
          </p:nvGrpSpPr>
          <p:grpSpPr>
            <a:xfrm rot="16200000">
              <a:off x="7149995" y="2250390"/>
              <a:ext cx="316926" cy="319070"/>
              <a:chOff x="3581700" y="4170769"/>
              <a:chExt cx="316926" cy="319070"/>
            </a:xfrm>
            <a:grpFill/>
          </p:grpSpPr>
          <p:sp>
            <p:nvSpPr>
              <p:cNvPr id="337" name="Oval 336"/>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8" name="Straight Connector 337"/>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20" name="Group 319"/>
            <p:cNvGrpSpPr/>
            <p:nvPr/>
          </p:nvGrpSpPr>
          <p:grpSpPr>
            <a:xfrm rot="10800000">
              <a:off x="7126650" y="1808422"/>
              <a:ext cx="316926" cy="319070"/>
              <a:chOff x="3581700" y="4170769"/>
              <a:chExt cx="316926" cy="319070"/>
            </a:xfrm>
            <a:grpFill/>
          </p:grpSpPr>
          <p:sp>
            <p:nvSpPr>
              <p:cNvPr id="335" name="Oval 334"/>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6" name="Straight Connector 335"/>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21" name="Oval 320"/>
            <p:cNvSpPr/>
            <p:nvPr/>
          </p:nvSpPr>
          <p:spPr>
            <a:xfrm rot="16200000">
              <a:off x="6693509" y="180528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22" name="Straight Connector 321"/>
            <p:cNvCxnSpPr/>
            <p:nvPr/>
          </p:nvCxnSpPr>
          <p:spPr>
            <a:xfrm rot="5400000" flipH="1">
              <a:off x="6849882" y="1958362"/>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23" name="Group 322"/>
            <p:cNvGrpSpPr/>
            <p:nvPr/>
          </p:nvGrpSpPr>
          <p:grpSpPr>
            <a:xfrm rot="2699501">
              <a:off x="6601440" y="2035412"/>
              <a:ext cx="316926" cy="319070"/>
              <a:chOff x="3581700" y="4170769"/>
              <a:chExt cx="316926" cy="319070"/>
            </a:xfrm>
            <a:grpFill/>
          </p:grpSpPr>
          <p:sp>
            <p:nvSpPr>
              <p:cNvPr id="333" name="Oval 332"/>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4" name="Straight Connector 333"/>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24" name="Group 323"/>
            <p:cNvGrpSpPr/>
            <p:nvPr/>
          </p:nvGrpSpPr>
          <p:grpSpPr>
            <a:xfrm rot="18899501">
              <a:off x="6928281" y="2356981"/>
              <a:ext cx="316926" cy="319070"/>
              <a:chOff x="3581700" y="4170769"/>
              <a:chExt cx="316926" cy="319070"/>
            </a:xfrm>
            <a:grpFill/>
          </p:grpSpPr>
          <p:sp>
            <p:nvSpPr>
              <p:cNvPr id="331" name="Oval 330"/>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2" name="Straight Connector 331"/>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25" name="Group 324"/>
            <p:cNvGrpSpPr/>
            <p:nvPr/>
          </p:nvGrpSpPr>
          <p:grpSpPr>
            <a:xfrm rot="13499501">
              <a:off x="7228734" y="2023421"/>
              <a:ext cx="316926" cy="319070"/>
              <a:chOff x="3581700" y="4170769"/>
              <a:chExt cx="316926" cy="319070"/>
            </a:xfrm>
            <a:grpFill/>
          </p:grpSpPr>
          <p:sp>
            <p:nvSpPr>
              <p:cNvPr id="329" name="Oval 32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0" name="Straight Connector 32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26" name="Group 325"/>
            <p:cNvGrpSpPr/>
            <p:nvPr/>
          </p:nvGrpSpPr>
          <p:grpSpPr>
            <a:xfrm rot="8099501">
              <a:off x="6922472" y="1718765"/>
              <a:ext cx="316926" cy="319070"/>
              <a:chOff x="3581700" y="4170769"/>
              <a:chExt cx="316926" cy="319070"/>
            </a:xfrm>
            <a:grpFill/>
          </p:grpSpPr>
          <p:sp>
            <p:nvSpPr>
              <p:cNvPr id="327" name="Oval 326"/>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28" name="Straight Connector 327"/>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347" name="Group 346"/>
          <p:cNvGrpSpPr/>
          <p:nvPr/>
        </p:nvGrpSpPr>
        <p:grpSpPr>
          <a:xfrm>
            <a:off x="7417821" y="2859095"/>
            <a:ext cx="911707" cy="917092"/>
            <a:chOff x="5563365" y="2144321"/>
            <a:chExt cx="683780" cy="687819"/>
          </a:xfrm>
        </p:grpSpPr>
        <p:grpSp>
          <p:nvGrpSpPr>
            <p:cNvPr id="248" name="Group 247"/>
            <p:cNvGrpSpPr/>
            <p:nvPr/>
          </p:nvGrpSpPr>
          <p:grpSpPr>
            <a:xfrm rot="10800000">
              <a:off x="5563365" y="2513070"/>
              <a:ext cx="316926" cy="319070"/>
              <a:chOff x="3581700" y="4170769"/>
              <a:chExt cx="316926" cy="319070"/>
            </a:xfrm>
          </p:grpSpPr>
          <p:sp>
            <p:nvSpPr>
              <p:cNvPr id="249" name="Oval 24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50" name="Straight Connector 24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1" name="Group 250"/>
            <p:cNvGrpSpPr/>
            <p:nvPr/>
          </p:nvGrpSpPr>
          <p:grpSpPr>
            <a:xfrm rot="10800000">
              <a:off x="5856161" y="2221147"/>
              <a:ext cx="316926" cy="319070"/>
              <a:chOff x="3581700" y="4170769"/>
              <a:chExt cx="316926" cy="319070"/>
            </a:xfrm>
          </p:grpSpPr>
          <p:sp>
            <p:nvSpPr>
              <p:cNvPr id="252" name="Oval 25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53" name="Straight Connector 25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4" name="Group 253"/>
            <p:cNvGrpSpPr/>
            <p:nvPr/>
          </p:nvGrpSpPr>
          <p:grpSpPr>
            <a:xfrm rot="9259983">
              <a:off x="5699174" y="2144321"/>
              <a:ext cx="316926" cy="319070"/>
              <a:chOff x="3581700" y="4170769"/>
              <a:chExt cx="316926" cy="319070"/>
            </a:xfrm>
          </p:grpSpPr>
          <p:sp>
            <p:nvSpPr>
              <p:cNvPr id="255" name="Oval 254"/>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56" name="Straight Connector 255"/>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7" name="Group 256"/>
            <p:cNvGrpSpPr/>
            <p:nvPr/>
          </p:nvGrpSpPr>
          <p:grpSpPr>
            <a:xfrm rot="12359347">
              <a:off x="5930219" y="2380406"/>
              <a:ext cx="316926" cy="319070"/>
              <a:chOff x="3581700" y="4170769"/>
              <a:chExt cx="316926" cy="319070"/>
            </a:xfrm>
          </p:grpSpPr>
          <p:sp>
            <p:nvSpPr>
              <p:cNvPr id="258" name="Oval 25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59" name="Straight Connector 258"/>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350" name="TextBox 349"/>
          <p:cNvSpPr txBox="1"/>
          <p:nvPr/>
        </p:nvSpPr>
        <p:spPr>
          <a:xfrm>
            <a:off x="3776807" y="1124866"/>
            <a:ext cx="4365294" cy="461663"/>
          </a:xfrm>
          <a:prstGeom prst="rect">
            <a:avLst/>
          </a:prstGeom>
          <a:noFill/>
        </p:spPr>
        <p:txBody>
          <a:bodyPr wrap="none" lIns="91438" tIns="45719" rIns="91438" bIns="45719" rtlCol="0">
            <a:spAutoFit/>
          </a:bodyPr>
          <a:lstStyle/>
          <a:p>
            <a:r>
              <a:rPr lang="en-US" sz="2400" b="1" dirty="0" smtClean="0">
                <a:latin typeface="Helvetica" charset="0"/>
              </a:rPr>
              <a:t>When was Tom Hanks born?</a:t>
            </a:r>
            <a:endParaRPr lang="en-US" sz="2400" b="1" dirty="0">
              <a:latin typeface="Helvetica" charset="0"/>
            </a:endParaRPr>
          </a:p>
        </p:txBody>
      </p:sp>
      <p:grpSp>
        <p:nvGrpSpPr>
          <p:cNvPr id="357" name="Group 356"/>
          <p:cNvGrpSpPr/>
          <p:nvPr/>
        </p:nvGrpSpPr>
        <p:grpSpPr>
          <a:xfrm rot="21367713">
            <a:off x="6928681" y="4202004"/>
            <a:ext cx="1088656" cy="1069360"/>
            <a:chOff x="5192278" y="3155736"/>
            <a:chExt cx="816492" cy="802020"/>
          </a:xfrm>
        </p:grpSpPr>
        <p:grpSp>
          <p:nvGrpSpPr>
            <p:cNvPr id="271" name="Group 270"/>
            <p:cNvGrpSpPr/>
            <p:nvPr/>
          </p:nvGrpSpPr>
          <p:grpSpPr>
            <a:xfrm rot="11660054">
              <a:off x="5645773" y="3155736"/>
              <a:ext cx="316927" cy="319070"/>
              <a:chOff x="3585588" y="4166218"/>
              <a:chExt cx="316927" cy="319070"/>
            </a:xfrm>
          </p:grpSpPr>
          <p:sp>
            <p:nvSpPr>
              <p:cNvPr id="272" name="Oval 271"/>
              <p:cNvSpPr/>
              <p:nvPr/>
            </p:nvSpPr>
            <p:spPr>
              <a:xfrm>
                <a:off x="3585588" y="4302408"/>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73" name="Straight Connector 272"/>
              <p:cNvCxnSpPr/>
              <p:nvPr/>
            </p:nvCxnSpPr>
            <p:spPr>
              <a:xfrm flipH="1">
                <a:off x="3740305" y="4166218"/>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56" name="Group 355"/>
            <p:cNvGrpSpPr/>
            <p:nvPr/>
          </p:nvGrpSpPr>
          <p:grpSpPr>
            <a:xfrm>
              <a:off x="5192278" y="3359814"/>
              <a:ext cx="816492" cy="597942"/>
              <a:chOff x="5192278" y="3359814"/>
              <a:chExt cx="816492" cy="597942"/>
            </a:xfrm>
          </p:grpSpPr>
          <p:grpSp>
            <p:nvGrpSpPr>
              <p:cNvPr id="265" name="Group 264"/>
              <p:cNvGrpSpPr/>
              <p:nvPr/>
            </p:nvGrpSpPr>
            <p:grpSpPr>
              <a:xfrm rot="18749947">
                <a:off x="5395925" y="3639758"/>
                <a:ext cx="316926" cy="319070"/>
                <a:chOff x="3591063" y="4162189"/>
                <a:chExt cx="316926" cy="319070"/>
              </a:xfrm>
            </p:grpSpPr>
            <p:sp>
              <p:nvSpPr>
                <p:cNvPr id="266" name="Oval 265"/>
                <p:cNvSpPr/>
                <p:nvPr/>
              </p:nvSpPr>
              <p:spPr>
                <a:xfrm>
                  <a:off x="3591063" y="429837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67" name="Straight Connector 266"/>
                <p:cNvCxnSpPr/>
                <p:nvPr/>
              </p:nvCxnSpPr>
              <p:spPr>
                <a:xfrm flipH="1">
                  <a:off x="3745779" y="416218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68" name="Group 267"/>
              <p:cNvGrpSpPr/>
              <p:nvPr/>
            </p:nvGrpSpPr>
            <p:grpSpPr>
              <a:xfrm rot="13825710">
                <a:off x="5690772" y="3358742"/>
                <a:ext cx="316926" cy="319070"/>
                <a:chOff x="3589790" y="4160983"/>
                <a:chExt cx="316927" cy="319071"/>
              </a:xfrm>
            </p:grpSpPr>
            <p:sp>
              <p:nvSpPr>
                <p:cNvPr id="269" name="Oval 268"/>
                <p:cNvSpPr/>
                <p:nvPr/>
              </p:nvSpPr>
              <p:spPr>
                <a:xfrm>
                  <a:off x="3589790" y="4297174"/>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70" name="Straight Connector 269"/>
                <p:cNvCxnSpPr/>
                <p:nvPr/>
              </p:nvCxnSpPr>
              <p:spPr>
                <a:xfrm flipH="1">
                  <a:off x="3744507" y="4160983"/>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77" name="Group 276"/>
              <p:cNvGrpSpPr/>
              <p:nvPr/>
            </p:nvGrpSpPr>
            <p:grpSpPr>
              <a:xfrm rot="20978209">
                <a:off x="5192278" y="3582777"/>
                <a:ext cx="316926" cy="319070"/>
                <a:chOff x="3581700" y="4170769"/>
                <a:chExt cx="316926" cy="319070"/>
              </a:xfrm>
            </p:grpSpPr>
            <p:sp>
              <p:nvSpPr>
                <p:cNvPr id="287" name="Oval 286"/>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88" name="Straight Connector 287"/>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78" name="Group 277"/>
              <p:cNvGrpSpPr/>
              <p:nvPr/>
            </p:nvGrpSpPr>
            <p:grpSpPr>
              <a:xfrm rot="16253870">
                <a:off x="5596256" y="3545550"/>
                <a:ext cx="316926" cy="319070"/>
                <a:chOff x="3608343" y="4170352"/>
                <a:chExt cx="316926" cy="319070"/>
              </a:xfrm>
            </p:grpSpPr>
            <p:sp>
              <p:nvSpPr>
                <p:cNvPr id="285" name="Oval 284"/>
                <p:cNvSpPr/>
                <p:nvPr/>
              </p:nvSpPr>
              <p:spPr>
                <a:xfrm>
                  <a:off x="3608343" y="4306542"/>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86" name="Straight Connector 285"/>
                <p:cNvCxnSpPr/>
                <p:nvPr/>
              </p:nvCxnSpPr>
              <p:spPr>
                <a:xfrm flipH="1">
                  <a:off x="3763059" y="4170352"/>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grpSp>
        <p:nvGrpSpPr>
          <p:cNvPr id="371" name="Group 370"/>
          <p:cNvGrpSpPr/>
          <p:nvPr/>
        </p:nvGrpSpPr>
        <p:grpSpPr>
          <a:xfrm>
            <a:off x="5464471" y="1519668"/>
            <a:ext cx="1585717" cy="461665"/>
            <a:chOff x="3929333" y="1131198"/>
            <a:chExt cx="968871" cy="346248"/>
          </a:xfrm>
        </p:grpSpPr>
        <p:cxnSp>
          <p:nvCxnSpPr>
            <p:cNvPr id="359" name="Elbow Connector 358"/>
            <p:cNvCxnSpPr/>
            <p:nvPr/>
          </p:nvCxnSpPr>
          <p:spPr>
            <a:xfrm rot="10800000" flipV="1">
              <a:off x="3929333" y="1163133"/>
              <a:ext cx="968871" cy="1"/>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62" name="TextBox 361"/>
            <p:cNvSpPr txBox="1"/>
            <p:nvPr/>
          </p:nvSpPr>
          <p:spPr>
            <a:xfrm>
              <a:off x="4111131" y="1131198"/>
              <a:ext cx="562391" cy="346248"/>
            </a:xfrm>
            <a:prstGeom prst="rect">
              <a:avLst/>
            </a:prstGeom>
            <a:noFill/>
          </p:spPr>
          <p:txBody>
            <a:bodyPr wrap="none" rtlCol="0">
              <a:spAutoFit/>
            </a:bodyPr>
            <a:lstStyle/>
            <a:p>
              <a:r>
                <a:rPr lang="en-US" sz="2400" i="1" dirty="0" smtClean="0">
                  <a:solidFill>
                    <a:srgbClr val="C00000"/>
                  </a:solidFill>
                  <a:latin typeface="Helvetica" charset="0"/>
                </a:rPr>
                <a:t>entity</a:t>
              </a:r>
              <a:endParaRPr lang="en-US" sz="2400" i="1" dirty="0">
                <a:solidFill>
                  <a:srgbClr val="C00000"/>
                </a:solidFill>
                <a:latin typeface="Helvetica" charset="0"/>
              </a:endParaRPr>
            </a:p>
          </p:txBody>
        </p:sp>
      </p:grpSp>
      <p:cxnSp>
        <p:nvCxnSpPr>
          <p:cNvPr id="373" name="Straight Connector 372"/>
          <p:cNvCxnSpPr/>
          <p:nvPr/>
        </p:nvCxnSpPr>
        <p:spPr>
          <a:xfrm flipH="1">
            <a:off x="7100384" y="4685383"/>
            <a:ext cx="157787" cy="86008"/>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2140811" y="2182524"/>
            <a:ext cx="4569700" cy="3862160"/>
            <a:chOff x="2140811" y="2182524"/>
            <a:chExt cx="4569700" cy="3862160"/>
          </a:xfrm>
        </p:grpSpPr>
        <p:grpSp>
          <p:nvGrpSpPr>
            <p:cNvPr id="341" name="Group 340"/>
            <p:cNvGrpSpPr/>
            <p:nvPr/>
          </p:nvGrpSpPr>
          <p:grpSpPr>
            <a:xfrm>
              <a:off x="2140811" y="2182524"/>
              <a:ext cx="4569700" cy="3862160"/>
              <a:chOff x="1586932" y="1636893"/>
              <a:chExt cx="3427275" cy="2896620"/>
            </a:xfrm>
          </p:grpSpPr>
          <p:sp>
            <p:nvSpPr>
              <p:cNvPr id="5" name="Oval 4"/>
              <p:cNvSpPr/>
              <p:nvPr/>
            </p:nvSpPr>
            <p:spPr>
              <a:xfrm>
                <a:off x="3136365" y="398788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29" name="Group 28"/>
              <p:cNvGrpSpPr/>
              <p:nvPr/>
            </p:nvGrpSpPr>
            <p:grpSpPr>
              <a:xfrm>
                <a:off x="2844900" y="4140812"/>
                <a:ext cx="316926" cy="319070"/>
                <a:chOff x="3581700" y="4170769"/>
                <a:chExt cx="316926" cy="319070"/>
              </a:xfrm>
            </p:grpSpPr>
            <p:sp>
              <p:nvSpPr>
                <p:cNvPr id="4" name="Oval 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7" name="Straight Connector 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6" name="Group 35"/>
              <p:cNvGrpSpPr/>
              <p:nvPr/>
            </p:nvGrpSpPr>
            <p:grpSpPr>
              <a:xfrm rot="16200000">
                <a:off x="3303396" y="4137151"/>
                <a:ext cx="316926" cy="319070"/>
                <a:chOff x="3581700" y="4170769"/>
                <a:chExt cx="316926" cy="319070"/>
              </a:xfrm>
            </p:grpSpPr>
            <p:sp>
              <p:nvSpPr>
                <p:cNvPr id="37" name="Oval 36"/>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8" name="Straight Connector 37"/>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9" name="Group 38"/>
              <p:cNvGrpSpPr/>
              <p:nvPr/>
            </p:nvGrpSpPr>
            <p:grpSpPr>
              <a:xfrm rot="10800000">
                <a:off x="3280051" y="3688833"/>
                <a:ext cx="316926" cy="319070"/>
                <a:chOff x="3581700" y="4170769"/>
                <a:chExt cx="316926" cy="319070"/>
              </a:xfrm>
            </p:grpSpPr>
            <p:sp>
              <p:nvSpPr>
                <p:cNvPr id="40" name="Oval 3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1" name="Straight Connector 40"/>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rot="5400000">
                <a:off x="2848066" y="3689906"/>
                <a:ext cx="316926" cy="319070"/>
                <a:chOff x="3581700" y="4170769"/>
                <a:chExt cx="316926" cy="319070"/>
              </a:xfrm>
            </p:grpSpPr>
            <p:sp>
              <p:nvSpPr>
                <p:cNvPr id="43" name="Oval 4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4" name="Straight Connector 4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5" name="Oval 44"/>
              <p:cNvSpPr/>
              <p:nvPr/>
            </p:nvSpPr>
            <p:spPr>
              <a:xfrm>
                <a:off x="3705540" y="3401320"/>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8" name="Straight Connector 47"/>
              <p:cNvCxnSpPr/>
              <p:nvPr/>
            </p:nvCxnSpPr>
            <p:spPr>
              <a:xfrm flipH="1">
                <a:off x="3568791" y="3554243"/>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 name="Group 48"/>
              <p:cNvGrpSpPr/>
              <p:nvPr/>
            </p:nvGrpSpPr>
            <p:grpSpPr>
              <a:xfrm rot="16200000">
                <a:off x="3872571" y="3550582"/>
                <a:ext cx="316926" cy="319070"/>
                <a:chOff x="3581700" y="4170769"/>
                <a:chExt cx="316926" cy="319070"/>
              </a:xfrm>
            </p:grpSpPr>
            <p:sp>
              <p:nvSpPr>
                <p:cNvPr id="50" name="Oval 4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1" name="Straight Connector 50"/>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rot="10800000">
                <a:off x="3849226" y="3102264"/>
                <a:ext cx="316926" cy="319070"/>
                <a:chOff x="3581700" y="4170769"/>
                <a:chExt cx="316926" cy="319070"/>
              </a:xfrm>
            </p:grpSpPr>
            <p:sp>
              <p:nvSpPr>
                <p:cNvPr id="53" name="Oval 5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4" name="Straight Connector 5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7" name="Straight Connector 56"/>
              <p:cNvCxnSpPr/>
              <p:nvPr/>
            </p:nvCxnSpPr>
            <p:spPr>
              <a:xfrm rot="5400000" flipH="1">
                <a:off x="3572458" y="3258554"/>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4297144" y="398153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59" name="Group 58"/>
              <p:cNvGrpSpPr/>
              <p:nvPr/>
            </p:nvGrpSpPr>
            <p:grpSpPr>
              <a:xfrm>
                <a:off x="4005679" y="4134462"/>
                <a:ext cx="316926" cy="319070"/>
                <a:chOff x="3581700" y="4170769"/>
                <a:chExt cx="316926" cy="319070"/>
              </a:xfrm>
            </p:grpSpPr>
            <p:sp>
              <p:nvSpPr>
                <p:cNvPr id="60" name="Oval 5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61" name="Straight Connector 60"/>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2" name="Group 61"/>
              <p:cNvGrpSpPr/>
              <p:nvPr/>
            </p:nvGrpSpPr>
            <p:grpSpPr>
              <a:xfrm rot="16200000">
                <a:off x="4464175" y="4130801"/>
                <a:ext cx="316926" cy="319070"/>
                <a:chOff x="3581700" y="4170769"/>
                <a:chExt cx="316926" cy="319070"/>
              </a:xfrm>
            </p:grpSpPr>
            <p:sp>
              <p:nvSpPr>
                <p:cNvPr id="63" name="Oval 6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64" name="Straight Connector 6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5" name="Group 64"/>
              <p:cNvGrpSpPr/>
              <p:nvPr/>
            </p:nvGrpSpPr>
            <p:grpSpPr>
              <a:xfrm rot="10800000">
                <a:off x="4440830" y="3688833"/>
                <a:ext cx="316926" cy="319070"/>
                <a:chOff x="3581700" y="4170769"/>
                <a:chExt cx="316926" cy="319070"/>
              </a:xfrm>
            </p:grpSpPr>
            <p:sp>
              <p:nvSpPr>
                <p:cNvPr id="66" name="Oval 6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67" name="Straight Connector 6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70" name="Straight Connector 69"/>
              <p:cNvCxnSpPr/>
              <p:nvPr/>
            </p:nvCxnSpPr>
            <p:spPr>
              <a:xfrm rot="5400000" flipH="1">
                <a:off x="4164062" y="3838773"/>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1" name="Oval 70"/>
              <p:cNvSpPr/>
              <p:nvPr/>
            </p:nvSpPr>
            <p:spPr>
              <a:xfrm>
                <a:off x="2544845" y="3406640"/>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72" name="Group 71"/>
              <p:cNvGrpSpPr/>
              <p:nvPr/>
            </p:nvGrpSpPr>
            <p:grpSpPr>
              <a:xfrm>
                <a:off x="2253380" y="3559563"/>
                <a:ext cx="316926" cy="319070"/>
                <a:chOff x="3581700" y="4170769"/>
                <a:chExt cx="316926" cy="319070"/>
              </a:xfrm>
            </p:grpSpPr>
            <p:sp>
              <p:nvSpPr>
                <p:cNvPr id="73" name="Oval 7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74" name="Straight Connector 7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77" name="Straight Connector 76"/>
              <p:cNvCxnSpPr/>
              <p:nvPr/>
            </p:nvCxnSpPr>
            <p:spPr>
              <a:xfrm rot="16200000" flipH="1">
                <a:off x="2711376" y="3556403"/>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78" name="Group 77"/>
              <p:cNvGrpSpPr/>
              <p:nvPr/>
            </p:nvGrpSpPr>
            <p:grpSpPr>
              <a:xfrm rot="10800000">
                <a:off x="2688531" y="3107584"/>
                <a:ext cx="316926" cy="319070"/>
                <a:chOff x="3581700" y="4170769"/>
                <a:chExt cx="316926" cy="319070"/>
              </a:xfrm>
            </p:grpSpPr>
            <p:sp>
              <p:nvSpPr>
                <p:cNvPr id="79" name="Oval 7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0" name="Straight Connector 7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3" name="Straight Connector 82"/>
              <p:cNvCxnSpPr/>
              <p:nvPr/>
            </p:nvCxnSpPr>
            <p:spPr>
              <a:xfrm rot="5400000" flipH="1">
                <a:off x="2411763" y="3263874"/>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4" name="Oval 83"/>
              <p:cNvSpPr/>
              <p:nvPr/>
            </p:nvSpPr>
            <p:spPr>
              <a:xfrm>
                <a:off x="1954881" y="2826966"/>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85" name="Group 84"/>
              <p:cNvGrpSpPr/>
              <p:nvPr/>
            </p:nvGrpSpPr>
            <p:grpSpPr>
              <a:xfrm>
                <a:off x="1663416" y="2979889"/>
                <a:ext cx="316926" cy="319070"/>
                <a:chOff x="3581700" y="4170769"/>
                <a:chExt cx="316926" cy="319070"/>
              </a:xfrm>
            </p:grpSpPr>
            <p:sp>
              <p:nvSpPr>
                <p:cNvPr id="86" name="Oval 8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7" name="Straight Connector 8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8" name="Group 87"/>
              <p:cNvGrpSpPr/>
              <p:nvPr/>
            </p:nvGrpSpPr>
            <p:grpSpPr>
              <a:xfrm rot="16200000">
                <a:off x="2121912" y="2976228"/>
                <a:ext cx="316926" cy="319070"/>
                <a:chOff x="3581700" y="4170769"/>
                <a:chExt cx="316926" cy="319070"/>
              </a:xfrm>
            </p:grpSpPr>
            <p:sp>
              <p:nvSpPr>
                <p:cNvPr id="89" name="Oval 8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0" name="Straight Connector 8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91" name="Group 90"/>
              <p:cNvGrpSpPr/>
              <p:nvPr/>
            </p:nvGrpSpPr>
            <p:grpSpPr>
              <a:xfrm rot="10800000">
                <a:off x="2098567" y="2527910"/>
                <a:ext cx="316926" cy="319070"/>
                <a:chOff x="3581700" y="4170769"/>
                <a:chExt cx="316926" cy="319070"/>
              </a:xfrm>
            </p:grpSpPr>
            <p:sp>
              <p:nvSpPr>
                <p:cNvPr id="92" name="Oval 9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3" name="Straight Connector 9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0" name="Group 109"/>
              <p:cNvGrpSpPr/>
              <p:nvPr/>
            </p:nvGrpSpPr>
            <p:grpSpPr>
              <a:xfrm>
                <a:off x="3392821" y="1934096"/>
                <a:ext cx="597361" cy="768904"/>
                <a:chOff x="7105950" y="2363317"/>
                <a:chExt cx="597361" cy="768904"/>
              </a:xfrm>
            </p:grpSpPr>
            <p:sp>
              <p:nvSpPr>
                <p:cNvPr id="97" name="Oval 96"/>
                <p:cNvSpPr/>
                <p:nvPr/>
              </p:nvSpPr>
              <p:spPr>
                <a:xfrm>
                  <a:off x="7397415" y="2660228"/>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98" name="Group 97"/>
                <p:cNvGrpSpPr/>
                <p:nvPr/>
              </p:nvGrpSpPr>
              <p:grpSpPr>
                <a:xfrm>
                  <a:off x="7105950" y="2813151"/>
                  <a:ext cx="316926" cy="319070"/>
                  <a:chOff x="3581700" y="4170769"/>
                  <a:chExt cx="316926" cy="319070"/>
                </a:xfrm>
              </p:grpSpPr>
              <p:sp>
                <p:nvSpPr>
                  <p:cNvPr id="99" name="Oval 9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0" name="Straight Connector 9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06" name="Straight Connector 105"/>
                <p:cNvCxnSpPr/>
                <p:nvPr/>
              </p:nvCxnSpPr>
              <p:spPr>
                <a:xfrm rot="10800000" flipH="1">
                  <a:off x="7541101" y="251688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07" name="Group 106"/>
                <p:cNvGrpSpPr/>
                <p:nvPr/>
              </p:nvGrpSpPr>
              <p:grpSpPr>
                <a:xfrm rot="5400000">
                  <a:off x="7109116" y="2362245"/>
                  <a:ext cx="316926" cy="319070"/>
                  <a:chOff x="3581700" y="4170769"/>
                  <a:chExt cx="316926" cy="319070"/>
                </a:xfrm>
              </p:grpSpPr>
              <p:sp>
                <p:nvSpPr>
                  <p:cNvPr id="108" name="Oval 10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9" name="Straight Connector 108"/>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11" name="Group 110"/>
              <p:cNvGrpSpPr/>
              <p:nvPr/>
            </p:nvGrpSpPr>
            <p:grpSpPr>
              <a:xfrm>
                <a:off x="2825194" y="2521560"/>
                <a:ext cx="774400" cy="766316"/>
                <a:chOff x="7108044" y="2361172"/>
                <a:chExt cx="774400" cy="766316"/>
              </a:xfrm>
            </p:grpSpPr>
            <p:cxnSp>
              <p:nvCxnSpPr>
                <p:cNvPr id="124" name="Straight Connector 123"/>
                <p:cNvCxnSpPr/>
                <p:nvPr/>
              </p:nvCxnSpPr>
              <p:spPr>
                <a:xfrm flipH="1">
                  <a:off x="7260666" y="2813151"/>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4" name="Group 113"/>
                <p:cNvGrpSpPr/>
                <p:nvPr/>
              </p:nvGrpSpPr>
              <p:grpSpPr>
                <a:xfrm rot="16200000">
                  <a:off x="7564446" y="2809490"/>
                  <a:ext cx="316926" cy="319070"/>
                  <a:chOff x="3581700" y="4170769"/>
                  <a:chExt cx="316926" cy="319070"/>
                </a:xfrm>
              </p:grpSpPr>
              <p:sp>
                <p:nvSpPr>
                  <p:cNvPr id="121" name="Oval 120"/>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2" name="Straight Connector 121"/>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5" name="Group 114"/>
                <p:cNvGrpSpPr/>
                <p:nvPr/>
              </p:nvGrpSpPr>
              <p:grpSpPr>
                <a:xfrm rot="10800000">
                  <a:off x="7541101" y="2361172"/>
                  <a:ext cx="316926" cy="319070"/>
                  <a:chOff x="3581700" y="4170769"/>
                  <a:chExt cx="316926" cy="319070"/>
                </a:xfrm>
              </p:grpSpPr>
              <p:sp>
                <p:nvSpPr>
                  <p:cNvPr id="119" name="Oval 11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0" name="Straight Connector 11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6" name="Group 115"/>
                <p:cNvGrpSpPr/>
                <p:nvPr/>
              </p:nvGrpSpPr>
              <p:grpSpPr>
                <a:xfrm rot="5400000">
                  <a:off x="7109116" y="2362245"/>
                  <a:ext cx="316926" cy="319070"/>
                  <a:chOff x="3581700" y="4170769"/>
                  <a:chExt cx="316926" cy="319070"/>
                </a:xfrm>
              </p:grpSpPr>
              <p:sp>
                <p:nvSpPr>
                  <p:cNvPr id="117" name="Oval 116"/>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8" name="Straight Connector 117"/>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40" name="Group 139"/>
              <p:cNvGrpSpPr/>
              <p:nvPr/>
            </p:nvGrpSpPr>
            <p:grpSpPr>
              <a:xfrm rot="16200000">
                <a:off x="4151451" y="3252053"/>
                <a:ext cx="316926" cy="319070"/>
                <a:chOff x="3581700" y="4170769"/>
                <a:chExt cx="316926" cy="319070"/>
              </a:xfrm>
            </p:grpSpPr>
            <p:sp>
              <p:nvSpPr>
                <p:cNvPr id="141" name="Oval 140"/>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42" name="Straight Connector 141"/>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3" name="Group 142"/>
              <p:cNvGrpSpPr/>
              <p:nvPr/>
            </p:nvGrpSpPr>
            <p:grpSpPr>
              <a:xfrm rot="10800000">
                <a:off x="4128106" y="2803735"/>
                <a:ext cx="316926" cy="319070"/>
                <a:chOff x="3581700" y="4170769"/>
                <a:chExt cx="316926" cy="319070"/>
              </a:xfrm>
            </p:grpSpPr>
            <p:sp>
              <p:nvSpPr>
                <p:cNvPr id="144" name="Oval 14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45" name="Straight Connector 144"/>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46" name="Oval 145"/>
              <p:cNvSpPr/>
              <p:nvPr/>
            </p:nvSpPr>
            <p:spPr>
              <a:xfrm>
                <a:off x="4553595" y="2516222"/>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47" name="Straight Connector 146"/>
              <p:cNvCxnSpPr/>
              <p:nvPr/>
            </p:nvCxnSpPr>
            <p:spPr>
              <a:xfrm flipH="1">
                <a:off x="4416846" y="2669145"/>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1" name="Group 150"/>
              <p:cNvGrpSpPr/>
              <p:nvPr/>
            </p:nvGrpSpPr>
            <p:grpSpPr>
              <a:xfrm rot="10800000">
                <a:off x="4697281" y="2217166"/>
                <a:ext cx="316926" cy="319070"/>
                <a:chOff x="3581700" y="4170769"/>
                <a:chExt cx="316926" cy="319070"/>
              </a:xfrm>
            </p:grpSpPr>
            <p:sp>
              <p:nvSpPr>
                <p:cNvPr id="152" name="Oval 15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3" name="Straight Connector 15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54" name="Straight Connector 153"/>
              <p:cNvCxnSpPr/>
              <p:nvPr/>
            </p:nvCxnSpPr>
            <p:spPr>
              <a:xfrm rot="5400000" flipH="1">
                <a:off x="4420513" y="2373456"/>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66" name="Group 165"/>
              <p:cNvGrpSpPr/>
              <p:nvPr/>
            </p:nvGrpSpPr>
            <p:grpSpPr>
              <a:xfrm>
                <a:off x="3670632" y="1636893"/>
                <a:ext cx="774400" cy="766316"/>
                <a:chOff x="7108044" y="2361172"/>
                <a:chExt cx="774400" cy="766316"/>
              </a:xfrm>
            </p:grpSpPr>
            <p:sp>
              <p:nvSpPr>
                <p:cNvPr id="167" name="Oval 166"/>
                <p:cNvSpPr/>
                <p:nvPr/>
              </p:nvSpPr>
              <p:spPr>
                <a:xfrm>
                  <a:off x="7397415" y="2660228"/>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69" name="Group 168"/>
                <p:cNvGrpSpPr/>
                <p:nvPr/>
              </p:nvGrpSpPr>
              <p:grpSpPr>
                <a:xfrm rot="16200000">
                  <a:off x="7564446" y="2809490"/>
                  <a:ext cx="316926" cy="319070"/>
                  <a:chOff x="3581700" y="4170769"/>
                  <a:chExt cx="316926" cy="319070"/>
                </a:xfrm>
              </p:grpSpPr>
              <p:sp>
                <p:nvSpPr>
                  <p:cNvPr id="176" name="Oval 17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77" name="Straight Connector 17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0" name="Group 169"/>
                <p:cNvGrpSpPr/>
                <p:nvPr/>
              </p:nvGrpSpPr>
              <p:grpSpPr>
                <a:xfrm rot="10800000">
                  <a:off x="7541101" y="2361172"/>
                  <a:ext cx="316926" cy="319070"/>
                  <a:chOff x="3581700" y="4170769"/>
                  <a:chExt cx="316926" cy="319070"/>
                </a:xfrm>
              </p:grpSpPr>
              <p:sp>
                <p:nvSpPr>
                  <p:cNvPr id="174" name="Oval 17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75" name="Straight Connector 174"/>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1" name="Group 170"/>
                <p:cNvGrpSpPr/>
                <p:nvPr/>
              </p:nvGrpSpPr>
              <p:grpSpPr>
                <a:xfrm rot="5400000">
                  <a:off x="7109116" y="2362245"/>
                  <a:ext cx="316926" cy="319070"/>
                  <a:chOff x="3581700" y="4170769"/>
                  <a:chExt cx="316926" cy="319070"/>
                </a:xfrm>
              </p:grpSpPr>
              <p:sp>
                <p:nvSpPr>
                  <p:cNvPr id="172" name="Oval 17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73" name="Straight Connector 17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150" name="Straight Connector 149"/>
              <p:cNvCxnSpPr/>
              <p:nvPr/>
            </p:nvCxnSpPr>
            <p:spPr>
              <a:xfrm rot="16200000" flipH="1">
                <a:off x="4720126" y="2665985"/>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06" name="Group 205"/>
              <p:cNvGrpSpPr/>
              <p:nvPr/>
            </p:nvGrpSpPr>
            <p:grpSpPr>
              <a:xfrm rot="2699501">
                <a:off x="3076634" y="2624458"/>
                <a:ext cx="485029" cy="766316"/>
                <a:chOff x="7435515" y="1965906"/>
                <a:chExt cx="485029" cy="766316"/>
              </a:xfrm>
            </p:grpSpPr>
            <p:sp>
              <p:nvSpPr>
                <p:cNvPr id="207" name="Oval 206"/>
                <p:cNvSpPr/>
                <p:nvPr/>
              </p:nvSpPr>
              <p:spPr>
                <a:xfrm>
                  <a:off x="7435515" y="2264962"/>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209" name="Group 208"/>
                <p:cNvGrpSpPr/>
                <p:nvPr/>
              </p:nvGrpSpPr>
              <p:grpSpPr>
                <a:xfrm rot="16200000">
                  <a:off x="7602546" y="2414224"/>
                  <a:ext cx="316926" cy="319070"/>
                  <a:chOff x="3581700" y="4170769"/>
                  <a:chExt cx="316926" cy="319070"/>
                </a:xfrm>
              </p:grpSpPr>
              <p:sp>
                <p:nvSpPr>
                  <p:cNvPr id="216" name="Oval 21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17" name="Straight Connector 21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10" name="Group 209"/>
                <p:cNvGrpSpPr/>
                <p:nvPr/>
              </p:nvGrpSpPr>
              <p:grpSpPr>
                <a:xfrm rot="10800000">
                  <a:off x="7579201" y="1965906"/>
                  <a:ext cx="316926" cy="319070"/>
                  <a:chOff x="3581700" y="4170769"/>
                  <a:chExt cx="316926" cy="319070"/>
                </a:xfrm>
              </p:grpSpPr>
              <p:sp>
                <p:nvSpPr>
                  <p:cNvPr id="214" name="Oval 21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15" name="Straight Connector 214"/>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304" name="Group 303"/>
              <p:cNvGrpSpPr/>
              <p:nvPr/>
            </p:nvGrpSpPr>
            <p:grpSpPr>
              <a:xfrm rot="10800000">
                <a:off x="1586932" y="3845694"/>
                <a:ext cx="683780" cy="687819"/>
                <a:chOff x="1346490" y="3795670"/>
                <a:chExt cx="683780" cy="687819"/>
              </a:xfrm>
            </p:grpSpPr>
            <p:grpSp>
              <p:nvGrpSpPr>
                <p:cNvPr id="292" name="Group 291"/>
                <p:cNvGrpSpPr/>
                <p:nvPr/>
              </p:nvGrpSpPr>
              <p:grpSpPr>
                <a:xfrm rot="10800000">
                  <a:off x="1346490" y="4164419"/>
                  <a:ext cx="316926" cy="319070"/>
                  <a:chOff x="3581700" y="4170769"/>
                  <a:chExt cx="316926" cy="319070"/>
                </a:xfrm>
              </p:grpSpPr>
              <p:sp>
                <p:nvSpPr>
                  <p:cNvPr id="293" name="Oval 29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94" name="Straight Connector 293"/>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95" name="Group 294"/>
                <p:cNvGrpSpPr/>
                <p:nvPr/>
              </p:nvGrpSpPr>
              <p:grpSpPr>
                <a:xfrm rot="10800000">
                  <a:off x="1639286" y="3872496"/>
                  <a:ext cx="316926" cy="319070"/>
                  <a:chOff x="3581700" y="4170769"/>
                  <a:chExt cx="316926" cy="319070"/>
                </a:xfrm>
              </p:grpSpPr>
              <p:sp>
                <p:nvSpPr>
                  <p:cNvPr id="296" name="Oval 29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97" name="Straight Connector 29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98" name="Group 297"/>
                <p:cNvGrpSpPr/>
                <p:nvPr/>
              </p:nvGrpSpPr>
              <p:grpSpPr>
                <a:xfrm rot="9259983">
                  <a:off x="1482299" y="3795670"/>
                  <a:ext cx="316926" cy="319070"/>
                  <a:chOff x="3581700" y="4170769"/>
                  <a:chExt cx="316926" cy="319070"/>
                </a:xfrm>
              </p:grpSpPr>
              <p:sp>
                <p:nvSpPr>
                  <p:cNvPr id="299" name="Oval 29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00" name="Straight Connector 29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01" name="Group 300"/>
                <p:cNvGrpSpPr/>
                <p:nvPr/>
              </p:nvGrpSpPr>
              <p:grpSpPr>
                <a:xfrm rot="12359347">
                  <a:off x="1713344" y="4031755"/>
                  <a:ext cx="316926" cy="319070"/>
                  <a:chOff x="3581700" y="4170769"/>
                  <a:chExt cx="316926" cy="319070"/>
                </a:xfrm>
              </p:grpSpPr>
              <p:sp>
                <p:nvSpPr>
                  <p:cNvPr id="302" name="Oval 30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03" name="Straight Connector 302"/>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305" name="Group 304"/>
              <p:cNvGrpSpPr/>
              <p:nvPr/>
            </p:nvGrpSpPr>
            <p:grpSpPr>
              <a:xfrm rot="6753861">
                <a:off x="1765965" y="3624647"/>
                <a:ext cx="316926" cy="319070"/>
                <a:chOff x="3581700" y="4170769"/>
                <a:chExt cx="316926" cy="319070"/>
              </a:xfrm>
            </p:grpSpPr>
            <p:sp>
              <p:nvSpPr>
                <p:cNvPr id="306" name="Oval 305"/>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07" name="Straight Connector 306"/>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08" name="Group 307"/>
              <p:cNvGrpSpPr/>
              <p:nvPr/>
            </p:nvGrpSpPr>
            <p:grpSpPr>
              <a:xfrm rot="4700948">
                <a:off x="1614519" y="3746067"/>
                <a:ext cx="316926" cy="319070"/>
                <a:chOff x="3581700" y="4170769"/>
                <a:chExt cx="316926" cy="319070"/>
              </a:xfrm>
            </p:grpSpPr>
            <p:sp>
              <p:nvSpPr>
                <p:cNvPr id="309" name="Oval 30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10" name="Straight Connector 309"/>
                <p:cNvCxnSpPr/>
                <p:nvPr/>
              </p:nvCxnSpPr>
              <p:spPr>
                <a:xfrm flipH="1">
                  <a:off x="3736416" y="4170769"/>
                  <a:ext cx="162210" cy="16335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376" name="Straight Connector 375"/>
            <p:cNvCxnSpPr/>
            <p:nvPr/>
          </p:nvCxnSpPr>
          <p:spPr>
            <a:xfrm flipH="1" flipV="1">
              <a:off x="4005112" y="4331160"/>
              <a:ext cx="190861" cy="739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379" name="Straight Connector 378"/>
          <p:cNvCxnSpPr/>
          <p:nvPr/>
        </p:nvCxnSpPr>
        <p:spPr>
          <a:xfrm flipH="1" flipV="1">
            <a:off x="7098840" y="3733341"/>
            <a:ext cx="129897" cy="739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707056552"/>
      </p:ext>
    </p:extLst>
  </p:cSld>
  <p:clrMapOvr>
    <a:masterClrMapping/>
  </p:clrMapOvr>
  <mc:AlternateContent xmlns:mc="http://schemas.openxmlformats.org/markup-compatibility/2006" xmlns:p14="http://schemas.microsoft.com/office/powerpoint/2010/main">
    <mc:Choice Requires="p14">
      <p:transition spd="slow" p14:dur="2000" advTm="28335"/>
    </mc:Choice>
    <mc:Fallback xmlns="">
      <p:transition spd="slow" advTm="283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3"/>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1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311" grpId="0" animBg="1"/>
      <p:bldP spid="3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grpSp>
        <p:nvGrpSpPr>
          <p:cNvPr id="20" name="Group 19"/>
          <p:cNvGrpSpPr/>
          <p:nvPr/>
        </p:nvGrpSpPr>
        <p:grpSpPr>
          <a:xfrm>
            <a:off x="1859581" y="2757493"/>
            <a:ext cx="6026595" cy="3792427"/>
            <a:chOff x="1337237" y="1360790"/>
            <a:chExt cx="4519946" cy="2844320"/>
          </a:xfrm>
        </p:grpSpPr>
        <p:sp>
          <p:nvSpPr>
            <p:cNvPr id="311" name="Oval 310"/>
            <p:cNvSpPr/>
            <p:nvPr/>
          </p:nvSpPr>
          <p:spPr>
            <a:xfrm rot="2699501">
              <a:off x="3893882" y="2202337"/>
              <a:ext cx="415684" cy="400445"/>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0" name="Group 9"/>
            <p:cNvGrpSpPr/>
            <p:nvPr/>
          </p:nvGrpSpPr>
          <p:grpSpPr>
            <a:xfrm>
              <a:off x="3275123" y="1360790"/>
              <a:ext cx="1648021" cy="863264"/>
              <a:chOff x="3275123" y="1743089"/>
              <a:chExt cx="1648021" cy="863264"/>
            </a:xfrm>
          </p:grpSpPr>
          <p:grpSp>
            <p:nvGrpSpPr>
              <p:cNvPr id="320" name="Group 319"/>
              <p:cNvGrpSpPr/>
              <p:nvPr/>
            </p:nvGrpSpPr>
            <p:grpSpPr>
              <a:xfrm rot="10800000">
                <a:off x="4198677" y="1897728"/>
                <a:ext cx="724467" cy="708101"/>
                <a:chOff x="3581700" y="4170769"/>
                <a:chExt cx="316926" cy="319070"/>
              </a:xfrm>
              <a:solidFill>
                <a:schemeClr val="accent1"/>
              </a:solidFill>
            </p:grpSpPr>
            <p:sp>
              <p:nvSpPr>
                <p:cNvPr id="335" name="Oval 334"/>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36" name="Straight Connector 335"/>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3275123" y="1892277"/>
                <a:ext cx="712772" cy="714076"/>
                <a:chOff x="3665985" y="2396353"/>
                <a:chExt cx="319154" cy="315855"/>
              </a:xfrm>
            </p:grpSpPr>
            <p:sp>
              <p:nvSpPr>
                <p:cNvPr id="321" name="Oval 320"/>
                <p:cNvSpPr/>
                <p:nvPr/>
              </p:nvSpPr>
              <p:spPr>
                <a:xfrm rot="16200000">
                  <a:off x="3665985" y="2396353"/>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22" name="Straight Connector 321"/>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26" name="Group 325"/>
              <p:cNvGrpSpPr/>
              <p:nvPr/>
            </p:nvGrpSpPr>
            <p:grpSpPr>
              <a:xfrm rot="8099501">
                <a:off x="3748386" y="1750118"/>
                <a:ext cx="696803" cy="682745"/>
                <a:chOff x="3581700" y="4170769"/>
                <a:chExt cx="316926" cy="319070"/>
              </a:xfrm>
              <a:solidFill>
                <a:schemeClr val="accent1"/>
              </a:solidFill>
            </p:grpSpPr>
            <p:sp>
              <p:nvSpPr>
                <p:cNvPr id="327" name="Oval 326"/>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28" name="Straight Connector 327"/>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224" name="Group 223"/>
            <p:cNvGrpSpPr/>
            <p:nvPr/>
          </p:nvGrpSpPr>
          <p:grpSpPr>
            <a:xfrm rot="10800000">
              <a:off x="3275123" y="2583612"/>
              <a:ext cx="1648021" cy="863264"/>
              <a:chOff x="3275123" y="1743089"/>
              <a:chExt cx="1648021" cy="863264"/>
            </a:xfrm>
          </p:grpSpPr>
          <p:grpSp>
            <p:nvGrpSpPr>
              <p:cNvPr id="225" name="Group 224"/>
              <p:cNvGrpSpPr/>
              <p:nvPr/>
            </p:nvGrpSpPr>
            <p:grpSpPr>
              <a:xfrm rot="10800000">
                <a:off x="4198677" y="1897728"/>
                <a:ext cx="724467" cy="708101"/>
                <a:chOff x="3581700" y="4170769"/>
                <a:chExt cx="316926" cy="319070"/>
              </a:xfrm>
              <a:solidFill>
                <a:schemeClr val="accent1"/>
              </a:solidFill>
            </p:grpSpPr>
            <p:sp>
              <p:nvSpPr>
                <p:cNvPr id="232" name="Oval 231"/>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33" name="Straight Connector 232"/>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26" name="Group 225"/>
              <p:cNvGrpSpPr/>
              <p:nvPr/>
            </p:nvGrpSpPr>
            <p:grpSpPr>
              <a:xfrm>
                <a:off x="3275123" y="1892277"/>
                <a:ext cx="712772" cy="714076"/>
                <a:chOff x="3665985" y="2396353"/>
                <a:chExt cx="319154" cy="315855"/>
              </a:xfrm>
            </p:grpSpPr>
            <p:sp>
              <p:nvSpPr>
                <p:cNvPr id="230" name="Oval 229"/>
                <p:cNvSpPr/>
                <p:nvPr/>
              </p:nvSpPr>
              <p:spPr>
                <a:xfrm rot="16200000">
                  <a:off x="3665985" y="2396353"/>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31" name="Straight Connector 230"/>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27" name="Group 226"/>
              <p:cNvGrpSpPr/>
              <p:nvPr/>
            </p:nvGrpSpPr>
            <p:grpSpPr>
              <a:xfrm rot="8099501">
                <a:off x="3748386" y="1750118"/>
                <a:ext cx="696803" cy="682745"/>
                <a:chOff x="3581700" y="4170769"/>
                <a:chExt cx="316926" cy="319070"/>
              </a:xfrm>
              <a:solidFill>
                <a:schemeClr val="accent1"/>
              </a:solidFill>
            </p:grpSpPr>
            <p:sp>
              <p:nvSpPr>
                <p:cNvPr id="228" name="Oval 227"/>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29" name="Straight Connector 22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237" name="Group 236"/>
            <p:cNvGrpSpPr/>
            <p:nvPr/>
          </p:nvGrpSpPr>
          <p:grpSpPr>
            <a:xfrm rot="2699501">
              <a:off x="3059392" y="2057789"/>
              <a:ext cx="696803" cy="682745"/>
              <a:chOff x="3581700" y="4170769"/>
              <a:chExt cx="316926" cy="319070"/>
            </a:xfrm>
            <a:solidFill>
              <a:schemeClr val="accent1"/>
            </a:solidFill>
          </p:grpSpPr>
          <p:sp>
            <p:nvSpPr>
              <p:cNvPr id="238" name="Oval 237"/>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39" name="Straight Connector 23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14" name="Oval 313"/>
            <p:cNvSpPr/>
            <p:nvPr/>
          </p:nvSpPr>
          <p:spPr>
            <a:xfrm rot="13499501">
              <a:off x="4800215" y="2219078"/>
              <a:ext cx="402085" cy="391326"/>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315" name="Straight Connector 314"/>
            <p:cNvCxnSpPr/>
            <p:nvPr/>
          </p:nvCxnSpPr>
          <p:spPr>
            <a:xfrm rot="13499501" flipH="1">
              <a:off x="4377636" y="2236407"/>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48" name="TextBox 347"/>
            <p:cNvSpPr txBox="1"/>
            <p:nvPr/>
          </p:nvSpPr>
          <p:spPr>
            <a:xfrm>
              <a:off x="3872637" y="2199331"/>
              <a:ext cx="464309" cy="346249"/>
            </a:xfrm>
            <a:prstGeom prst="rect">
              <a:avLst/>
            </a:prstGeom>
            <a:noFill/>
          </p:spPr>
          <p:txBody>
            <a:bodyPr wrap="none" rtlCol="0">
              <a:spAutoFit/>
            </a:bodyPr>
            <a:lstStyle/>
            <a:p>
              <a:pPr algn="ctr"/>
              <a:r>
                <a:rPr lang="en-US" sz="1200" dirty="0">
                  <a:solidFill>
                    <a:schemeClr val="bg1"/>
                  </a:solidFill>
                  <a:latin typeface="Helvetica" charset="0"/>
                </a:rPr>
                <a:t>Tom </a:t>
              </a:r>
            </a:p>
            <a:p>
              <a:pPr algn="ctr"/>
              <a:r>
                <a:rPr lang="en-US" sz="1200" dirty="0">
                  <a:solidFill>
                    <a:schemeClr val="bg1"/>
                  </a:solidFill>
                  <a:latin typeface="Helvetica" charset="0"/>
                </a:rPr>
                <a:t>Hanks</a:t>
              </a:r>
            </a:p>
          </p:txBody>
        </p:sp>
        <p:sp>
          <p:nvSpPr>
            <p:cNvPr id="349" name="TextBox 348"/>
            <p:cNvSpPr txBox="1"/>
            <p:nvPr/>
          </p:nvSpPr>
          <p:spPr>
            <a:xfrm>
              <a:off x="4733698" y="2292423"/>
              <a:ext cx="549018" cy="207749"/>
            </a:xfrm>
            <a:prstGeom prst="rect">
              <a:avLst/>
            </a:prstGeom>
            <a:noFill/>
          </p:spPr>
          <p:txBody>
            <a:bodyPr wrap="square" rtlCol="0">
              <a:spAutoFit/>
            </a:bodyPr>
            <a:lstStyle/>
            <a:p>
              <a:pPr algn="ctr"/>
              <a:r>
                <a:rPr lang="en-US" sz="1200" dirty="0">
                  <a:solidFill>
                    <a:schemeClr val="bg1"/>
                  </a:solidFill>
                  <a:latin typeface="Helvetica" charset="0"/>
                </a:rPr>
                <a:t>9/1/56</a:t>
              </a:r>
            </a:p>
          </p:txBody>
        </p:sp>
        <p:grpSp>
          <p:nvGrpSpPr>
            <p:cNvPr id="488" name="Group 487"/>
            <p:cNvGrpSpPr/>
            <p:nvPr/>
          </p:nvGrpSpPr>
          <p:grpSpPr>
            <a:xfrm rot="1412820">
              <a:off x="2208654" y="2297284"/>
              <a:ext cx="696799" cy="682750"/>
              <a:chOff x="3581700" y="4170767"/>
              <a:chExt cx="316924" cy="319072"/>
            </a:xfrm>
            <a:noFill/>
          </p:grpSpPr>
          <p:sp>
            <p:nvSpPr>
              <p:cNvPr id="489" name="Oval 48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90" name="Straight Connector 48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77" name="Group 476"/>
            <p:cNvGrpSpPr/>
            <p:nvPr/>
          </p:nvGrpSpPr>
          <p:grpSpPr>
            <a:xfrm rot="16511842">
              <a:off x="1339662" y="2878208"/>
              <a:ext cx="827079" cy="543144"/>
              <a:chOff x="4311551" y="3613440"/>
              <a:chExt cx="370337" cy="240247"/>
            </a:xfrm>
            <a:noFill/>
          </p:grpSpPr>
          <p:sp>
            <p:nvSpPr>
              <p:cNvPr id="481" name="Oval 480"/>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82" name="Straight Connector 481"/>
              <p:cNvCxnSpPr>
                <a:endCxn id="481"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97" name="Group 496"/>
            <p:cNvGrpSpPr/>
            <p:nvPr/>
          </p:nvGrpSpPr>
          <p:grpSpPr>
            <a:xfrm rot="11677295">
              <a:off x="4976787" y="2416243"/>
              <a:ext cx="696805" cy="682741"/>
              <a:chOff x="3581699" y="4170769"/>
              <a:chExt cx="316927" cy="319068"/>
            </a:xfrm>
            <a:noFill/>
          </p:grpSpPr>
          <p:sp>
            <p:nvSpPr>
              <p:cNvPr id="498" name="Oval 497"/>
              <p:cNvSpPr/>
              <p:nvPr/>
            </p:nvSpPr>
            <p:spPr>
              <a:xfrm>
                <a:off x="3581699" y="4306957"/>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499" name="Straight Connector 49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0" name="Group 499"/>
            <p:cNvGrpSpPr/>
            <p:nvPr/>
          </p:nvGrpSpPr>
          <p:grpSpPr>
            <a:xfrm rot="16427460">
              <a:off x="4830742" y="3269179"/>
              <a:ext cx="696803" cy="682745"/>
              <a:chOff x="3581700" y="4170769"/>
              <a:chExt cx="316926" cy="319070"/>
            </a:xfrm>
            <a:noFill/>
          </p:grpSpPr>
          <p:sp>
            <p:nvSpPr>
              <p:cNvPr id="501" name="Oval 500"/>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02" name="Straight Connector 501"/>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3" name="Group 502"/>
            <p:cNvGrpSpPr/>
            <p:nvPr/>
          </p:nvGrpSpPr>
          <p:grpSpPr>
            <a:xfrm rot="20858332">
              <a:off x="3979921" y="3320681"/>
              <a:ext cx="696799" cy="682743"/>
              <a:chOff x="3581700" y="4170770"/>
              <a:chExt cx="316924" cy="319069"/>
            </a:xfrm>
            <a:noFill/>
          </p:grpSpPr>
          <p:sp>
            <p:nvSpPr>
              <p:cNvPr id="504" name="Oval 503"/>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05" name="Straight Connector 504"/>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506" name="Group 505"/>
            <p:cNvGrpSpPr/>
            <p:nvPr/>
          </p:nvGrpSpPr>
          <p:grpSpPr>
            <a:xfrm rot="8769939">
              <a:off x="5030104" y="3020434"/>
              <a:ext cx="827079" cy="543144"/>
              <a:chOff x="3665985" y="2396353"/>
              <a:chExt cx="370337" cy="240247"/>
            </a:xfrm>
            <a:noFill/>
          </p:grpSpPr>
          <p:sp>
            <p:nvSpPr>
              <p:cNvPr id="507" name="Oval 506"/>
              <p:cNvSpPr/>
              <p:nvPr/>
            </p:nvSpPr>
            <p:spPr>
              <a:xfrm rot="16200000">
                <a:off x="3665985" y="2396353"/>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08" name="Straight Connector 507"/>
              <p:cNvCxnSpPr>
                <a:endCxn id="507" idx="3"/>
              </p:cNvCxnSpPr>
              <p:nvPr/>
            </p:nvCxnSpPr>
            <p:spPr>
              <a:xfrm rot="2602050" flipH="1">
                <a:off x="3793739" y="2622875"/>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0777084">
              <a:off x="4546390" y="3370938"/>
              <a:ext cx="440754" cy="834172"/>
              <a:chOff x="4392361" y="3346841"/>
              <a:chExt cx="440754" cy="834172"/>
            </a:xfrm>
          </p:grpSpPr>
          <p:cxnSp>
            <p:nvCxnSpPr>
              <p:cNvPr id="509" name="Straight Connector 508"/>
              <p:cNvCxnSpPr/>
              <p:nvPr/>
            </p:nvCxnSpPr>
            <p:spPr>
              <a:xfrm rot="8554745" flipH="1">
                <a:off x="4476475" y="3346841"/>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10" name="Oval 509"/>
              <p:cNvSpPr/>
              <p:nvPr/>
            </p:nvSpPr>
            <p:spPr>
              <a:xfrm rot="5855244">
                <a:off x="4389851" y="3770073"/>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511" name="Group 510"/>
            <p:cNvGrpSpPr/>
            <p:nvPr/>
          </p:nvGrpSpPr>
          <p:grpSpPr>
            <a:xfrm rot="18638619">
              <a:off x="1195269" y="2429724"/>
              <a:ext cx="827079" cy="543144"/>
              <a:chOff x="4311551" y="3613440"/>
              <a:chExt cx="370337" cy="240247"/>
            </a:xfrm>
            <a:noFill/>
          </p:grpSpPr>
          <p:sp>
            <p:nvSpPr>
              <p:cNvPr id="512" name="Oval 511"/>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513" name="Straight Connector 512"/>
              <p:cNvCxnSpPr>
                <a:endCxn id="512"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520" name="Straight Connector 519"/>
          <p:cNvCxnSpPr/>
          <p:nvPr/>
        </p:nvCxnSpPr>
        <p:spPr>
          <a:xfrm flipH="1">
            <a:off x="5794536" y="5161397"/>
            <a:ext cx="323401" cy="11039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22" name="Straight Connector 521"/>
          <p:cNvCxnSpPr/>
          <p:nvPr/>
        </p:nvCxnSpPr>
        <p:spPr>
          <a:xfrm flipH="1" flipV="1">
            <a:off x="5805825" y="2979749"/>
            <a:ext cx="309299" cy="1494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a:off x="7368706" y="1355698"/>
            <a:ext cx="2694969" cy="1050887"/>
            <a:chOff x="5526529" y="1016773"/>
            <a:chExt cx="2021226" cy="788165"/>
          </a:xfrm>
        </p:grpSpPr>
        <p:cxnSp>
          <p:nvCxnSpPr>
            <p:cNvPr id="64" name="Elbow Connector 63"/>
            <p:cNvCxnSpPr>
              <a:stCxn id="75" idx="3"/>
              <a:endCxn id="65" idx="0"/>
            </p:cNvCxnSpPr>
            <p:nvPr/>
          </p:nvCxnSpPr>
          <p:spPr>
            <a:xfrm>
              <a:off x="6106575" y="1016773"/>
              <a:ext cx="430567" cy="441916"/>
            </a:xfrm>
            <a:prstGeom prst="bentConnector2">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5526529" y="1458689"/>
              <a:ext cx="2021226" cy="346249"/>
            </a:xfrm>
            <a:prstGeom prst="rect">
              <a:avLst/>
            </a:prstGeom>
            <a:noFill/>
          </p:spPr>
          <p:txBody>
            <a:bodyPr wrap="none" rtlCol="0">
              <a:spAutoFit/>
            </a:bodyPr>
            <a:lstStyle/>
            <a:p>
              <a:r>
                <a:rPr lang="en-US" sz="2400" dirty="0">
                  <a:latin typeface="Helvetica" charset="0"/>
                </a:rPr>
                <a:t>Relation=</a:t>
              </a:r>
              <a:r>
                <a:rPr lang="en-US" sz="2400" i="1" dirty="0">
                  <a:latin typeface="Helvetica" charset="0"/>
                </a:rPr>
                <a:t>birthdate</a:t>
              </a:r>
            </a:p>
          </p:txBody>
        </p:sp>
      </p:grpSp>
      <p:sp>
        <p:nvSpPr>
          <p:cNvPr id="75" name="TextBox 74"/>
          <p:cNvSpPr txBox="1"/>
          <p:nvPr/>
        </p:nvSpPr>
        <p:spPr>
          <a:xfrm>
            <a:off x="3776807" y="1124866"/>
            <a:ext cx="4365294" cy="461663"/>
          </a:xfrm>
          <a:prstGeom prst="rect">
            <a:avLst/>
          </a:prstGeom>
          <a:noFill/>
        </p:spPr>
        <p:txBody>
          <a:bodyPr wrap="none" lIns="91438" tIns="45719" rIns="91438" bIns="45719" rtlCol="0">
            <a:spAutoFit/>
          </a:bodyPr>
          <a:lstStyle/>
          <a:p>
            <a:r>
              <a:rPr lang="en-US" sz="2400" b="1" dirty="0" smtClean="0">
                <a:latin typeface="Helvetica" charset="0"/>
              </a:rPr>
              <a:t>When was Tom Hanks born?</a:t>
            </a:r>
            <a:endParaRPr lang="en-US" sz="2400" b="1" dirty="0">
              <a:latin typeface="Helvetica" charset="0"/>
            </a:endParaRPr>
          </a:p>
        </p:txBody>
      </p:sp>
      <p:grpSp>
        <p:nvGrpSpPr>
          <p:cNvPr id="76" name="Group 75"/>
          <p:cNvGrpSpPr/>
          <p:nvPr/>
        </p:nvGrpSpPr>
        <p:grpSpPr>
          <a:xfrm>
            <a:off x="5464471" y="1519668"/>
            <a:ext cx="1585717" cy="461665"/>
            <a:chOff x="3929333" y="1131198"/>
            <a:chExt cx="968871" cy="346248"/>
          </a:xfrm>
        </p:grpSpPr>
        <p:cxnSp>
          <p:nvCxnSpPr>
            <p:cNvPr id="77" name="Elbow Connector 76"/>
            <p:cNvCxnSpPr/>
            <p:nvPr/>
          </p:nvCxnSpPr>
          <p:spPr>
            <a:xfrm rot="10800000" flipV="1">
              <a:off x="3929333" y="1163133"/>
              <a:ext cx="968871" cy="1"/>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4111131" y="1131198"/>
              <a:ext cx="562391" cy="346248"/>
            </a:xfrm>
            <a:prstGeom prst="rect">
              <a:avLst/>
            </a:prstGeom>
            <a:noFill/>
          </p:spPr>
          <p:txBody>
            <a:bodyPr wrap="none" rtlCol="0">
              <a:spAutoFit/>
            </a:bodyPr>
            <a:lstStyle/>
            <a:p>
              <a:r>
                <a:rPr lang="en-US" sz="2400" i="1" dirty="0" smtClean="0">
                  <a:solidFill>
                    <a:srgbClr val="C00000"/>
                  </a:solidFill>
                  <a:latin typeface="Helvetica" charset="0"/>
                </a:rPr>
                <a:t>entity</a:t>
              </a:r>
              <a:endParaRPr lang="en-US" sz="2400" i="1" dirty="0">
                <a:solidFill>
                  <a:srgbClr val="C00000"/>
                </a:solidFill>
                <a:latin typeface="Helvetica" charset="0"/>
              </a:endParaRPr>
            </a:p>
          </p:txBody>
        </p:sp>
      </p:grpSp>
    </p:spTree>
    <p:custDataLst>
      <p:tags r:id="rId1"/>
    </p:custDataLst>
    <p:extLst>
      <p:ext uri="{BB962C8B-B14F-4D97-AF65-F5344CB8AC3E}">
        <p14:creationId xmlns:p14="http://schemas.microsoft.com/office/powerpoint/2010/main" val="1297893529"/>
      </p:ext>
    </p:extLst>
  </p:cSld>
  <p:clrMapOvr>
    <a:masterClrMapping/>
  </p:clrMapOvr>
  <mc:AlternateContent xmlns:mc="http://schemas.openxmlformats.org/markup-compatibility/2006" xmlns:p14="http://schemas.microsoft.com/office/powerpoint/2010/main">
    <mc:Choice Requires="p14">
      <p:transition spd="slow" p14:dur="2000" advTm="11888"/>
    </mc:Choice>
    <mc:Fallback xmlns="">
      <p:transition spd="slow" advTm="118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grpSp>
        <p:nvGrpSpPr>
          <p:cNvPr id="58" name="Group 57"/>
          <p:cNvGrpSpPr/>
          <p:nvPr/>
        </p:nvGrpSpPr>
        <p:grpSpPr>
          <a:xfrm>
            <a:off x="1859581" y="2757493"/>
            <a:ext cx="6026595" cy="3792427"/>
            <a:chOff x="1337237" y="1360790"/>
            <a:chExt cx="4519946" cy="2844320"/>
          </a:xfrm>
        </p:grpSpPr>
        <p:sp>
          <p:nvSpPr>
            <p:cNvPr id="59" name="Oval 58"/>
            <p:cNvSpPr/>
            <p:nvPr/>
          </p:nvSpPr>
          <p:spPr>
            <a:xfrm rot="2699501">
              <a:off x="3893882" y="2202337"/>
              <a:ext cx="415684" cy="400445"/>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60" name="Group 59"/>
            <p:cNvGrpSpPr/>
            <p:nvPr/>
          </p:nvGrpSpPr>
          <p:grpSpPr>
            <a:xfrm>
              <a:off x="3275123" y="1360790"/>
              <a:ext cx="1648021" cy="863264"/>
              <a:chOff x="3275123" y="1743089"/>
              <a:chExt cx="1648021" cy="863264"/>
            </a:xfrm>
          </p:grpSpPr>
          <p:grpSp>
            <p:nvGrpSpPr>
              <p:cNvPr id="104" name="Group 103"/>
              <p:cNvGrpSpPr/>
              <p:nvPr/>
            </p:nvGrpSpPr>
            <p:grpSpPr>
              <a:xfrm rot="10800000">
                <a:off x="4198677" y="1897728"/>
                <a:ext cx="724467" cy="708101"/>
                <a:chOff x="3581700" y="4170769"/>
                <a:chExt cx="316926" cy="319070"/>
              </a:xfrm>
              <a:solidFill>
                <a:schemeClr val="accent1"/>
              </a:solidFill>
            </p:grpSpPr>
            <p:sp>
              <p:nvSpPr>
                <p:cNvPr id="111" name="Oval 110"/>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2" name="Straight Connector 111"/>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5" name="Group 104"/>
              <p:cNvGrpSpPr/>
              <p:nvPr/>
            </p:nvGrpSpPr>
            <p:grpSpPr>
              <a:xfrm>
                <a:off x="3275123" y="1892277"/>
                <a:ext cx="712772" cy="714076"/>
                <a:chOff x="3665985" y="2396353"/>
                <a:chExt cx="319154" cy="315855"/>
              </a:xfrm>
            </p:grpSpPr>
            <p:sp>
              <p:nvSpPr>
                <p:cNvPr id="109" name="Oval 108"/>
                <p:cNvSpPr/>
                <p:nvPr/>
              </p:nvSpPr>
              <p:spPr>
                <a:xfrm rot="16200000">
                  <a:off x="3665985" y="2396353"/>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rot="8099501">
                <a:off x="3748386" y="1750118"/>
                <a:ext cx="696803" cy="682745"/>
                <a:chOff x="3581700" y="4170769"/>
                <a:chExt cx="316926" cy="319070"/>
              </a:xfrm>
              <a:solidFill>
                <a:schemeClr val="accent1"/>
              </a:solidFill>
            </p:grpSpPr>
            <p:sp>
              <p:nvSpPr>
                <p:cNvPr id="107" name="Oval 106"/>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8" name="Straight Connector 107"/>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61" name="TextBox 60"/>
            <p:cNvSpPr txBox="1"/>
            <p:nvPr/>
          </p:nvSpPr>
          <p:spPr>
            <a:xfrm>
              <a:off x="4238205" y="2198832"/>
              <a:ext cx="585737" cy="207749"/>
            </a:xfrm>
            <a:prstGeom prst="rect">
              <a:avLst/>
            </a:prstGeom>
            <a:noFill/>
          </p:spPr>
          <p:txBody>
            <a:bodyPr wrap="none" rtlCol="0">
              <a:spAutoFit/>
            </a:bodyPr>
            <a:lstStyle/>
            <a:p>
              <a:r>
                <a:rPr lang="en-US" sz="1200" i="1" dirty="0">
                  <a:latin typeface="Helvetica" charset="0"/>
                </a:rPr>
                <a:t>birthdate</a:t>
              </a:r>
            </a:p>
          </p:txBody>
        </p:sp>
        <p:grpSp>
          <p:nvGrpSpPr>
            <p:cNvPr id="62" name="Group 61"/>
            <p:cNvGrpSpPr/>
            <p:nvPr/>
          </p:nvGrpSpPr>
          <p:grpSpPr>
            <a:xfrm rot="10800000">
              <a:off x="3275123" y="2583608"/>
              <a:ext cx="1300068" cy="863268"/>
              <a:chOff x="3623076" y="1743089"/>
              <a:chExt cx="1300068" cy="863268"/>
            </a:xfrm>
          </p:grpSpPr>
          <p:grpSp>
            <p:nvGrpSpPr>
              <p:cNvPr id="95" name="Group 94"/>
              <p:cNvGrpSpPr/>
              <p:nvPr/>
            </p:nvGrpSpPr>
            <p:grpSpPr>
              <a:xfrm rot="10800000">
                <a:off x="4198677" y="1897728"/>
                <a:ext cx="724467" cy="708101"/>
                <a:chOff x="3581700" y="4170769"/>
                <a:chExt cx="316926" cy="319070"/>
              </a:xfrm>
              <a:solidFill>
                <a:schemeClr val="accent1"/>
              </a:solidFill>
            </p:grpSpPr>
            <p:sp>
              <p:nvSpPr>
                <p:cNvPr id="102" name="Oval 10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3" name="Straight Connector 102"/>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01" name="Straight Connector 100"/>
              <p:cNvCxnSpPr/>
              <p:nvPr/>
            </p:nvCxnSpPr>
            <p:spPr>
              <a:xfrm rot="5400000" flipH="1">
                <a:off x="3622126" y="2240587"/>
                <a:ext cx="366720" cy="364819"/>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97" name="Group 96"/>
              <p:cNvGrpSpPr/>
              <p:nvPr/>
            </p:nvGrpSpPr>
            <p:grpSpPr>
              <a:xfrm rot="8099501">
                <a:off x="3748386" y="1750118"/>
                <a:ext cx="696803" cy="682745"/>
                <a:chOff x="3581700" y="4170769"/>
                <a:chExt cx="316926" cy="319070"/>
              </a:xfrm>
              <a:solidFill>
                <a:schemeClr val="accent1"/>
              </a:solidFill>
            </p:grpSpPr>
            <p:sp>
              <p:nvSpPr>
                <p:cNvPr id="98" name="Oval 9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9" name="Straight Connector 9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63" name="Group 62"/>
            <p:cNvGrpSpPr/>
            <p:nvPr/>
          </p:nvGrpSpPr>
          <p:grpSpPr>
            <a:xfrm rot="2699501">
              <a:off x="3059392" y="2057789"/>
              <a:ext cx="696803" cy="682745"/>
              <a:chOff x="3581700" y="4170769"/>
              <a:chExt cx="316926" cy="319070"/>
            </a:xfrm>
            <a:solidFill>
              <a:schemeClr val="accent1"/>
            </a:solidFill>
          </p:grpSpPr>
          <p:sp>
            <p:nvSpPr>
              <p:cNvPr id="93" name="Oval 92"/>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4" name="Straight Connector 93"/>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4" name="Oval 63"/>
            <p:cNvSpPr/>
            <p:nvPr/>
          </p:nvSpPr>
          <p:spPr>
            <a:xfrm rot="13499501">
              <a:off x="4800215" y="2219078"/>
              <a:ext cx="402085" cy="391326"/>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65" name="Straight Connector 64"/>
            <p:cNvCxnSpPr/>
            <p:nvPr/>
          </p:nvCxnSpPr>
          <p:spPr>
            <a:xfrm rot="13499501" flipH="1">
              <a:off x="4377636" y="2236407"/>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8" name="Group 67"/>
            <p:cNvGrpSpPr/>
            <p:nvPr/>
          </p:nvGrpSpPr>
          <p:grpSpPr>
            <a:xfrm rot="1412820">
              <a:off x="2208654" y="2297284"/>
              <a:ext cx="696799" cy="682750"/>
              <a:chOff x="3581700" y="4170767"/>
              <a:chExt cx="316924" cy="319072"/>
            </a:xfrm>
            <a:noFill/>
          </p:grpSpPr>
          <p:sp>
            <p:nvSpPr>
              <p:cNvPr id="91" name="Oval 90"/>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2" name="Straight Connector 91"/>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69" name="Group 68"/>
            <p:cNvGrpSpPr/>
            <p:nvPr/>
          </p:nvGrpSpPr>
          <p:grpSpPr>
            <a:xfrm rot="16511842">
              <a:off x="1339662" y="2878208"/>
              <a:ext cx="827079" cy="543144"/>
              <a:chOff x="4311551" y="3613440"/>
              <a:chExt cx="370337" cy="240247"/>
            </a:xfrm>
            <a:noFill/>
          </p:grpSpPr>
          <p:sp>
            <p:nvSpPr>
              <p:cNvPr id="89" name="Oval 88"/>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0" name="Straight Connector 89"/>
              <p:cNvCxnSpPr>
                <a:endCxn id="89"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70" name="Oval 69"/>
            <p:cNvSpPr/>
            <p:nvPr/>
          </p:nvSpPr>
          <p:spPr>
            <a:xfrm rot="8088066">
              <a:off x="4512592" y="2889746"/>
              <a:ext cx="408905"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71" name="Group 70"/>
            <p:cNvGrpSpPr/>
            <p:nvPr/>
          </p:nvGrpSpPr>
          <p:grpSpPr>
            <a:xfrm rot="11677295">
              <a:off x="4976787" y="2416243"/>
              <a:ext cx="696805" cy="682741"/>
              <a:chOff x="3581699" y="4170769"/>
              <a:chExt cx="316927" cy="319068"/>
            </a:xfrm>
            <a:noFill/>
          </p:grpSpPr>
          <p:sp>
            <p:nvSpPr>
              <p:cNvPr id="87" name="Oval 86"/>
              <p:cNvSpPr/>
              <p:nvPr/>
            </p:nvSpPr>
            <p:spPr>
              <a:xfrm>
                <a:off x="3581699" y="4306957"/>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8" name="Straight Connector 87"/>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2" name="Group 71"/>
            <p:cNvGrpSpPr/>
            <p:nvPr/>
          </p:nvGrpSpPr>
          <p:grpSpPr>
            <a:xfrm rot="16427460">
              <a:off x="4830742" y="3269179"/>
              <a:ext cx="696803" cy="682745"/>
              <a:chOff x="3581700" y="4170769"/>
              <a:chExt cx="316926" cy="319070"/>
            </a:xfrm>
            <a:noFill/>
          </p:grpSpPr>
          <p:sp>
            <p:nvSpPr>
              <p:cNvPr id="85" name="Oval 84"/>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6" name="Straight Connector 85"/>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3" name="Group 72"/>
            <p:cNvGrpSpPr/>
            <p:nvPr/>
          </p:nvGrpSpPr>
          <p:grpSpPr>
            <a:xfrm rot="20858332">
              <a:off x="3979921" y="3320681"/>
              <a:ext cx="696799" cy="682743"/>
              <a:chOff x="3581700" y="4170770"/>
              <a:chExt cx="316924" cy="319069"/>
            </a:xfrm>
            <a:noFill/>
          </p:grpSpPr>
          <p:sp>
            <p:nvSpPr>
              <p:cNvPr id="83" name="Oval 82"/>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4" name="Straight Connector 83"/>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4" name="Group 73"/>
            <p:cNvGrpSpPr/>
            <p:nvPr/>
          </p:nvGrpSpPr>
          <p:grpSpPr>
            <a:xfrm rot="8769939">
              <a:off x="5030104" y="3020434"/>
              <a:ext cx="827079" cy="543144"/>
              <a:chOff x="3665985" y="2396353"/>
              <a:chExt cx="370337" cy="240247"/>
            </a:xfrm>
            <a:noFill/>
          </p:grpSpPr>
          <p:sp>
            <p:nvSpPr>
              <p:cNvPr id="81" name="Oval 80"/>
              <p:cNvSpPr/>
              <p:nvPr/>
            </p:nvSpPr>
            <p:spPr>
              <a:xfrm rot="16200000">
                <a:off x="3665985" y="2396353"/>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2" name="Straight Connector 81"/>
              <p:cNvCxnSpPr>
                <a:endCxn id="81" idx="3"/>
              </p:cNvCxnSpPr>
              <p:nvPr/>
            </p:nvCxnSpPr>
            <p:spPr>
              <a:xfrm rot="2602050" flipH="1">
                <a:off x="3793739" y="2622875"/>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5" name="Group 74"/>
            <p:cNvGrpSpPr/>
            <p:nvPr/>
          </p:nvGrpSpPr>
          <p:grpSpPr>
            <a:xfrm rot="20777084">
              <a:off x="4546390" y="3370938"/>
              <a:ext cx="440754" cy="834172"/>
              <a:chOff x="4392361" y="3346841"/>
              <a:chExt cx="440754" cy="834172"/>
            </a:xfrm>
          </p:grpSpPr>
          <p:cxnSp>
            <p:nvCxnSpPr>
              <p:cNvPr id="79" name="Straight Connector 78"/>
              <p:cNvCxnSpPr/>
              <p:nvPr/>
            </p:nvCxnSpPr>
            <p:spPr>
              <a:xfrm rot="8554745" flipH="1">
                <a:off x="4476475" y="3346841"/>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0" name="Oval 79"/>
              <p:cNvSpPr/>
              <p:nvPr/>
            </p:nvSpPr>
            <p:spPr>
              <a:xfrm rot="5855244">
                <a:off x="4389851" y="3770073"/>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76" name="Group 75"/>
            <p:cNvGrpSpPr/>
            <p:nvPr/>
          </p:nvGrpSpPr>
          <p:grpSpPr>
            <a:xfrm rot="18638619">
              <a:off x="1195269" y="2429724"/>
              <a:ext cx="827079" cy="543144"/>
              <a:chOff x="4311551" y="3613440"/>
              <a:chExt cx="370337" cy="240247"/>
            </a:xfrm>
            <a:noFill/>
          </p:grpSpPr>
          <p:sp>
            <p:nvSpPr>
              <p:cNvPr id="77" name="Oval 76"/>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78" name="Straight Connector 77"/>
              <p:cNvCxnSpPr>
                <a:endCxn id="77"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119" name="Straight Connector 118"/>
          <p:cNvCxnSpPr/>
          <p:nvPr/>
        </p:nvCxnSpPr>
        <p:spPr>
          <a:xfrm flipH="1">
            <a:off x="5794536" y="5161397"/>
            <a:ext cx="323401" cy="11039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flipV="1">
            <a:off x="5805825" y="2979749"/>
            <a:ext cx="309299" cy="1494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8429146" y="2956409"/>
            <a:ext cx="2845455" cy="830995"/>
          </a:xfrm>
          <a:prstGeom prst="rect">
            <a:avLst/>
          </a:prstGeom>
          <a:noFill/>
          <a:ln>
            <a:solidFill>
              <a:schemeClr val="tx1"/>
            </a:solidFill>
          </a:ln>
          <a:effectLst/>
        </p:spPr>
        <p:txBody>
          <a:bodyPr wrap="none" lIns="91438" tIns="45719" rIns="91438" bIns="45719" rtlCol="0">
            <a:spAutoFit/>
          </a:bodyPr>
          <a:lstStyle/>
          <a:p>
            <a:r>
              <a:rPr lang="en-US" sz="2400" dirty="0" smtClean="0">
                <a:latin typeface="Helvetica" charset="0"/>
              </a:rPr>
              <a:t>entity=“Tom Hanks”</a:t>
            </a:r>
            <a:endParaRPr lang="en-US" sz="2400" dirty="0">
              <a:latin typeface="Helvetica" charset="0"/>
            </a:endParaRPr>
          </a:p>
          <a:p>
            <a:r>
              <a:rPr lang="en-US" sz="2400" dirty="0" err="1">
                <a:latin typeface="Helvetica" charset="0"/>
              </a:rPr>
              <a:t>r</a:t>
            </a:r>
            <a:r>
              <a:rPr lang="en-US" sz="2400" dirty="0" err="1" smtClean="0">
                <a:latin typeface="Helvetica" charset="0"/>
              </a:rPr>
              <a:t>el</a:t>
            </a:r>
            <a:r>
              <a:rPr lang="en-US" sz="2400" dirty="0" smtClean="0">
                <a:latin typeface="Helvetica" charset="0"/>
              </a:rPr>
              <a:t>=birthdate</a:t>
            </a:r>
            <a:endParaRPr lang="en-US" sz="2400" dirty="0">
              <a:latin typeface="Helvetica" charset="0"/>
            </a:endParaRPr>
          </a:p>
        </p:txBody>
      </p:sp>
      <p:grpSp>
        <p:nvGrpSpPr>
          <p:cNvPr id="126" name="Group 125"/>
          <p:cNvGrpSpPr/>
          <p:nvPr/>
        </p:nvGrpSpPr>
        <p:grpSpPr>
          <a:xfrm>
            <a:off x="7368706" y="1355698"/>
            <a:ext cx="2694969" cy="1050887"/>
            <a:chOff x="5526529" y="1016773"/>
            <a:chExt cx="2021226" cy="788165"/>
          </a:xfrm>
        </p:grpSpPr>
        <p:cxnSp>
          <p:nvCxnSpPr>
            <p:cNvPr id="127" name="Elbow Connector 126"/>
            <p:cNvCxnSpPr/>
            <p:nvPr/>
          </p:nvCxnSpPr>
          <p:spPr>
            <a:xfrm>
              <a:off x="6106575" y="1016773"/>
              <a:ext cx="430567" cy="441916"/>
            </a:xfrm>
            <a:prstGeom prst="bentConnector2">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8" name="TextBox 127"/>
            <p:cNvSpPr txBox="1"/>
            <p:nvPr/>
          </p:nvSpPr>
          <p:spPr>
            <a:xfrm>
              <a:off x="5526529" y="1458689"/>
              <a:ext cx="2021226" cy="346249"/>
            </a:xfrm>
            <a:prstGeom prst="rect">
              <a:avLst/>
            </a:prstGeom>
            <a:noFill/>
          </p:spPr>
          <p:txBody>
            <a:bodyPr wrap="none" rtlCol="0">
              <a:spAutoFit/>
            </a:bodyPr>
            <a:lstStyle/>
            <a:p>
              <a:r>
                <a:rPr lang="en-US" sz="2400" dirty="0">
                  <a:latin typeface="Helvetica" charset="0"/>
                </a:rPr>
                <a:t>Relation=</a:t>
              </a:r>
              <a:r>
                <a:rPr lang="en-US" sz="2400" i="1" dirty="0">
                  <a:latin typeface="Helvetica" charset="0"/>
                </a:rPr>
                <a:t>birthdate</a:t>
              </a:r>
            </a:p>
          </p:txBody>
        </p:sp>
      </p:grpSp>
      <p:sp>
        <p:nvSpPr>
          <p:cNvPr id="129" name="TextBox 128"/>
          <p:cNvSpPr txBox="1"/>
          <p:nvPr/>
        </p:nvSpPr>
        <p:spPr>
          <a:xfrm>
            <a:off x="3776807" y="1124866"/>
            <a:ext cx="4365294" cy="461663"/>
          </a:xfrm>
          <a:prstGeom prst="rect">
            <a:avLst/>
          </a:prstGeom>
          <a:noFill/>
        </p:spPr>
        <p:txBody>
          <a:bodyPr wrap="none" lIns="91438" tIns="45719" rIns="91438" bIns="45719" rtlCol="0">
            <a:spAutoFit/>
          </a:bodyPr>
          <a:lstStyle/>
          <a:p>
            <a:r>
              <a:rPr lang="en-US" sz="2400" b="1" dirty="0" smtClean="0">
                <a:latin typeface="Helvetica" charset="0"/>
              </a:rPr>
              <a:t>When was Tom Hanks born?</a:t>
            </a:r>
            <a:endParaRPr lang="en-US" sz="2400" b="1" dirty="0">
              <a:latin typeface="Helvetica" charset="0"/>
            </a:endParaRPr>
          </a:p>
        </p:txBody>
      </p:sp>
      <p:grpSp>
        <p:nvGrpSpPr>
          <p:cNvPr id="130" name="Group 129"/>
          <p:cNvGrpSpPr/>
          <p:nvPr/>
        </p:nvGrpSpPr>
        <p:grpSpPr>
          <a:xfrm>
            <a:off x="5464471" y="1519668"/>
            <a:ext cx="1585717" cy="461665"/>
            <a:chOff x="3929333" y="1131198"/>
            <a:chExt cx="968871" cy="346248"/>
          </a:xfrm>
        </p:grpSpPr>
        <p:cxnSp>
          <p:nvCxnSpPr>
            <p:cNvPr id="131" name="Elbow Connector 130"/>
            <p:cNvCxnSpPr/>
            <p:nvPr/>
          </p:nvCxnSpPr>
          <p:spPr>
            <a:xfrm rot="10800000" flipV="1">
              <a:off x="3929333" y="1163133"/>
              <a:ext cx="968871" cy="1"/>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p:nvPr/>
          </p:nvSpPr>
          <p:spPr>
            <a:xfrm>
              <a:off x="4111131" y="1131198"/>
              <a:ext cx="562391" cy="346248"/>
            </a:xfrm>
            <a:prstGeom prst="rect">
              <a:avLst/>
            </a:prstGeom>
            <a:noFill/>
          </p:spPr>
          <p:txBody>
            <a:bodyPr wrap="none" rtlCol="0">
              <a:spAutoFit/>
            </a:bodyPr>
            <a:lstStyle/>
            <a:p>
              <a:r>
                <a:rPr lang="en-US" sz="2400" i="1" dirty="0" smtClean="0">
                  <a:solidFill>
                    <a:srgbClr val="C00000"/>
                  </a:solidFill>
                  <a:latin typeface="Helvetica" charset="0"/>
                </a:rPr>
                <a:t>entity</a:t>
              </a:r>
              <a:endParaRPr lang="en-US" sz="2400" i="1" dirty="0">
                <a:solidFill>
                  <a:srgbClr val="C00000"/>
                </a:solidFill>
                <a:latin typeface="Helvetica" charset="0"/>
              </a:endParaRPr>
            </a:p>
          </p:txBody>
        </p:sp>
      </p:grpSp>
      <p:sp>
        <p:nvSpPr>
          <p:cNvPr id="100" name="TextBox 99"/>
          <p:cNvSpPr txBox="1"/>
          <p:nvPr/>
        </p:nvSpPr>
        <p:spPr>
          <a:xfrm>
            <a:off x="5240115" y="3875548"/>
            <a:ext cx="619079" cy="461665"/>
          </a:xfrm>
          <a:prstGeom prst="rect">
            <a:avLst/>
          </a:prstGeom>
          <a:noFill/>
        </p:spPr>
        <p:txBody>
          <a:bodyPr wrap="none" rtlCol="0">
            <a:spAutoFit/>
          </a:bodyPr>
          <a:lstStyle/>
          <a:p>
            <a:pPr algn="ctr"/>
            <a:r>
              <a:rPr lang="en-US" sz="1200" dirty="0">
                <a:solidFill>
                  <a:schemeClr val="bg1"/>
                </a:solidFill>
                <a:latin typeface="Helvetica" charset="0"/>
              </a:rPr>
              <a:t>Tom </a:t>
            </a:r>
          </a:p>
          <a:p>
            <a:pPr algn="ctr"/>
            <a:r>
              <a:rPr lang="en-US" sz="1200" dirty="0">
                <a:solidFill>
                  <a:schemeClr val="bg1"/>
                </a:solidFill>
                <a:latin typeface="Helvetica" charset="0"/>
              </a:rPr>
              <a:t>Hanks</a:t>
            </a:r>
          </a:p>
        </p:txBody>
      </p:sp>
      <p:sp>
        <p:nvSpPr>
          <p:cNvPr id="113" name="TextBox 112"/>
          <p:cNvSpPr txBox="1"/>
          <p:nvPr/>
        </p:nvSpPr>
        <p:spPr>
          <a:xfrm>
            <a:off x="6388196" y="3999670"/>
            <a:ext cx="732024" cy="276999"/>
          </a:xfrm>
          <a:prstGeom prst="rect">
            <a:avLst/>
          </a:prstGeom>
          <a:noFill/>
        </p:spPr>
        <p:txBody>
          <a:bodyPr wrap="square" rtlCol="0">
            <a:spAutoFit/>
          </a:bodyPr>
          <a:lstStyle/>
          <a:p>
            <a:pPr algn="ctr"/>
            <a:r>
              <a:rPr lang="en-US" sz="1200" dirty="0">
                <a:solidFill>
                  <a:schemeClr val="bg1"/>
                </a:solidFill>
                <a:latin typeface="Helvetica" charset="0"/>
              </a:rPr>
              <a:t>9/1/56</a:t>
            </a:r>
          </a:p>
        </p:txBody>
      </p:sp>
    </p:spTree>
    <p:extLst>
      <p:ext uri="{BB962C8B-B14F-4D97-AF65-F5344CB8AC3E}">
        <p14:creationId xmlns:p14="http://schemas.microsoft.com/office/powerpoint/2010/main" val="358532290"/>
      </p:ext>
    </p:extLst>
  </p:cSld>
  <p:clrMapOvr>
    <a:masterClrMapping/>
  </p:clrMapOvr>
  <mc:AlternateContent xmlns:mc="http://schemas.openxmlformats.org/markup-compatibility/2006" xmlns:p14="http://schemas.microsoft.com/office/powerpoint/2010/main">
    <mc:Choice Requires="p14">
      <p:transition spd="slow" p14:dur="2000" advTm="8332"/>
    </mc:Choice>
    <mc:Fallback xmlns="">
      <p:transition spd="slow" advTm="833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TextBox 2"/>
          <p:cNvSpPr txBox="1"/>
          <p:nvPr/>
        </p:nvSpPr>
        <p:spPr>
          <a:xfrm>
            <a:off x="3203035" y="1136154"/>
            <a:ext cx="6280883" cy="461663"/>
          </a:xfrm>
          <a:prstGeom prst="rect">
            <a:avLst/>
          </a:prstGeom>
          <a:noFill/>
        </p:spPr>
        <p:txBody>
          <a:bodyPr wrap="none" lIns="91438" tIns="45719" rIns="91438" bIns="45719" rtlCol="0">
            <a:spAutoFit/>
          </a:bodyPr>
          <a:lstStyle/>
          <a:p>
            <a:r>
              <a:rPr lang="en-US" sz="2400" b="1" dirty="0">
                <a:latin typeface="Helvetica" charset="0"/>
              </a:rPr>
              <a:t>Who played Donovan in Bridge of Spies? </a:t>
            </a:r>
          </a:p>
        </p:txBody>
      </p:sp>
      <p:grpSp>
        <p:nvGrpSpPr>
          <p:cNvPr id="65" name="Group 64"/>
          <p:cNvGrpSpPr/>
          <p:nvPr/>
        </p:nvGrpSpPr>
        <p:grpSpPr>
          <a:xfrm>
            <a:off x="1859581" y="2757493"/>
            <a:ext cx="6026595" cy="3792427"/>
            <a:chOff x="1337237" y="1360790"/>
            <a:chExt cx="4519946" cy="2844320"/>
          </a:xfrm>
        </p:grpSpPr>
        <p:sp>
          <p:nvSpPr>
            <p:cNvPr id="66" name="Oval 65"/>
            <p:cNvSpPr/>
            <p:nvPr/>
          </p:nvSpPr>
          <p:spPr>
            <a:xfrm rot="2699501">
              <a:off x="3893882" y="2202337"/>
              <a:ext cx="415684" cy="400445"/>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67" name="Group 66"/>
            <p:cNvGrpSpPr/>
            <p:nvPr/>
          </p:nvGrpSpPr>
          <p:grpSpPr>
            <a:xfrm>
              <a:off x="3275123" y="1360790"/>
              <a:ext cx="1648021" cy="863264"/>
              <a:chOff x="3275123" y="1743089"/>
              <a:chExt cx="1648021" cy="863264"/>
            </a:xfrm>
          </p:grpSpPr>
          <p:grpSp>
            <p:nvGrpSpPr>
              <p:cNvPr id="111" name="Group 110"/>
              <p:cNvGrpSpPr/>
              <p:nvPr/>
            </p:nvGrpSpPr>
            <p:grpSpPr>
              <a:xfrm rot="10800000">
                <a:off x="4198677" y="1897728"/>
                <a:ext cx="724467" cy="708101"/>
                <a:chOff x="3581700" y="4170769"/>
                <a:chExt cx="316926" cy="319070"/>
              </a:xfrm>
              <a:solidFill>
                <a:schemeClr val="accent1"/>
              </a:solidFill>
            </p:grpSpPr>
            <p:sp>
              <p:nvSpPr>
                <p:cNvPr id="118" name="Oval 11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9" name="Straight Connector 11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2" name="Group 111"/>
              <p:cNvGrpSpPr/>
              <p:nvPr/>
            </p:nvGrpSpPr>
            <p:grpSpPr>
              <a:xfrm>
                <a:off x="3275123" y="1892277"/>
                <a:ext cx="712772" cy="714076"/>
                <a:chOff x="3665985" y="2396353"/>
                <a:chExt cx="319154" cy="315855"/>
              </a:xfrm>
            </p:grpSpPr>
            <p:sp>
              <p:nvSpPr>
                <p:cNvPr id="116" name="Oval 115"/>
                <p:cNvSpPr/>
                <p:nvPr/>
              </p:nvSpPr>
              <p:spPr>
                <a:xfrm rot="16200000">
                  <a:off x="3665985" y="2396353"/>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7" name="Straight Connector 116"/>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3" name="Group 112"/>
              <p:cNvGrpSpPr/>
              <p:nvPr/>
            </p:nvGrpSpPr>
            <p:grpSpPr>
              <a:xfrm rot="8099501">
                <a:off x="3748386" y="1750118"/>
                <a:ext cx="696803" cy="682745"/>
                <a:chOff x="3581700" y="4170769"/>
                <a:chExt cx="316926" cy="319070"/>
              </a:xfrm>
              <a:solidFill>
                <a:schemeClr val="accent1"/>
              </a:solidFill>
            </p:grpSpPr>
            <p:sp>
              <p:nvSpPr>
                <p:cNvPr id="114" name="Oval 11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5" name="Straight Connector 114"/>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69" name="Group 68"/>
            <p:cNvGrpSpPr/>
            <p:nvPr/>
          </p:nvGrpSpPr>
          <p:grpSpPr>
            <a:xfrm rot="10800000">
              <a:off x="3275123" y="2583624"/>
              <a:ext cx="1648011" cy="863252"/>
              <a:chOff x="3275133" y="1743089"/>
              <a:chExt cx="1648011" cy="863252"/>
            </a:xfrm>
          </p:grpSpPr>
          <p:grpSp>
            <p:nvGrpSpPr>
              <p:cNvPr id="102" name="Group 101"/>
              <p:cNvGrpSpPr/>
              <p:nvPr/>
            </p:nvGrpSpPr>
            <p:grpSpPr>
              <a:xfrm rot="10800000">
                <a:off x="4198677" y="1897728"/>
                <a:ext cx="724467" cy="708101"/>
                <a:chOff x="3581700" y="4170769"/>
                <a:chExt cx="316926" cy="319070"/>
              </a:xfrm>
              <a:solidFill>
                <a:schemeClr val="accent1"/>
              </a:solidFill>
            </p:grpSpPr>
            <p:sp>
              <p:nvSpPr>
                <p:cNvPr id="109" name="Oval 10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3" name="Group 102"/>
              <p:cNvGrpSpPr/>
              <p:nvPr/>
            </p:nvGrpSpPr>
            <p:grpSpPr>
              <a:xfrm>
                <a:off x="3275133" y="1892271"/>
                <a:ext cx="712768" cy="714070"/>
                <a:chOff x="3665987" y="2396355"/>
                <a:chExt cx="319152" cy="315853"/>
              </a:xfrm>
            </p:grpSpPr>
            <p:cxnSp>
              <p:nvCxnSpPr>
                <p:cNvPr id="108" name="Straight Connector 107"/>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7" name="Oval 106"/>
                <p:cNvSpPr/>
                <p:nvPr/>
              </p:nvSpPr>
              <p:spPr>
                <a:xfrm rot="16200000">
                  <a:off x="3665987" y="2396355"/>
                  <a:ext cx="182880" cy="18288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04" name="Group 103"/>
              <p:cNvGrpSpPr/>
              <p:nvPr/>
            </p:nvGrpSpPr>
            <p:grpSpPr>
              <a:xfrm rot="8099501">
                <a:off x="3748386" y="1750118"/>
                <a:ext cx="696803" cy="682745"/>
                <a:chOff x="3581700" y="4170769"/>
                <a:chExt cx="316926" cy="319070"/>
              </a:xfrm>
              <a:solidFill>
                <a:schemeClr val="accent1"/>
              </a:solidFill>
            </p:grpSpPr>
            <p:sp>
              <p:nvSpPr>
                <p:cNvPr id="105" name="Oval 104"/>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6" name="Straight Connector 105"/>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70" name="Group 69"/>
            <p:cNvGrpSpPr/>
            <p:nvPr/>
          </p:nvGrpSpPr>
          <p:grpSpPr>
            <a:xfrm rot="2699501">
              <a:off x="3059392" y="2057789"/>
              <a:ext cx="696803" cy="682745"/>
              <a:chOff x="3581700" y="4170769"/>
              <a:chExt cx="316926" cy="319070"/>
            </a:xfrm>
            <a:solidFill>
              <a:schemeClr val="accent1"/>
            </a:solidFill>
          </p:grpSpPr>
          <p:sp>
            <p:nvSpPr>
              <p:cNvPr id="100" name="Oval 9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1" name="Straight Connector 100"/>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71" name="Oval 70"/>
            <p:cNvSpPr/>
            <p:nvPr/>
          </p:nvSpPr>
          <p:spPr>
            <a:xfrm rot="13499501">
              <a:off x="4800215" y="2219078"/>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72" name="Straight Connector 71"/>
            <p:cNvCxnSpPr/>
            <p:nvPr/>
          </p:nvCxnSpPr>
          <p:spPr>
            <a:xfrm rot="13499501" flipH="1">
              <a:off x="4377636" y="2236407"/>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75" name="Group 74"/>
            <p:cNvGrpSpPr/>
            <p:nvPr/>
          </p:nvGrpSpPr>
          <p:grpSpPr>
            <a:xfrm rot="1412820">
              <a:off x="2208654" y="2297284"/>
              <a:ext cx="696799" cy="682750"/>
              <a:chOff x="3581700" y="4170767"/>
              <a:chExt cx="316924" cy="319072"/>
            </a:xfrm>
            <a:noFill/>
          </p:grpSpPr>
          <p:sp>
            <p:nvSpPr>
              <p:cNvPr id="98" name="Oval 97"/>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9" name="Straight Connector 9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6" name="Group 75"/>
            <p:cNvGrpSpPr/>
            <p:nvPr/>
          </p:nvGrpSpPr>
          <p:grpSpPr>
            <a:xfrm rot="16511842">
              <a:off x="1339662" y="2878208"/>
              <a:ext cx="827079" cy="543144"/>
              <a:chOff x="4311551" y="3613440"/>
              <a:chExt cx="370337" cy="240247"/>
            </a:xfrm>
            <a:noFill/>
          </p:grpSpPr>
          <p:sp>
            <p:nvSpPr>
              <p:cNvPr id="96" name="Oval 95"/>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7" name="Straight Connector 96"/>
              <p:cNvCxnSpPr>
                <a:endCxn id="96"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rot="11677295">
              <a:off x="4976787" y="2416243"/>
              <a:ext cx="696805" cy="682741"/>
              <a:chOff x="3581699" y="4170769"/>
              <a:chExt cx="316927" cy="319068"/>
            </a:xfrm>
            <a:noFill/>
          </p:grpSpPr>
          <p:sp>
            <p:nvSpPr>
              <p:cNvPr id="94" name="Oval 93"/>
              <p:cNvSpPr/>
              <p:nvPr/>
            </p:nvSpPr>
            <p:spPr>
              <a:xfrm>
                <a:off x="3581699" y="4306957"/>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5" name="Straight Connector 94"/>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9" name="Group 78"/>
            <p:cNvGrpSpPr/>
            <p:nvPr/>
          </p:nvGrpSpPr>
          <p:grpSpPr>
            <a:xfrm rot="16427460">
              <a:off x="4830742" y="3269179"/>
              <a:ext cx="696803" cy="682745"/>
              <a:chOff x="3581700" y="4170769"/>
              <a:chExt cx="316926" cy="319070"/>
            </a:xfrm>
            <a:noFill/>
          </p:grpSpPr>
          <p:sp>
            <p:nvSpPr>
              <p:cNvPr id="92" name="Oval 91"/>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3" name="Straight Connector 92"/>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0" name="Group 79"/>
            <p:cNvGrpSpPr/>
            <p:nvPr/>
          </p:nvGrpSpPr>
          <p:grpSpPr>
            <a:xfrm rot="20858332">
              <a:off x="3979921" y="3320681"/>
              <a:ext cx="696799" cy="682743"/>
              <a:chOff x="3581700" y="4170770"/>
              <a:chExt cx="316924" cy="319069"/>
            </a:xfrm>
            <a:noFill/>
          </p:grpSpPr>
          <p:sp>
            <p:nvSpPr>
              <p:cNvPr id="90" name="Oval 89"/>
              <p:cNvSpPr/>
              <p:nvPr/>
            </p:nvSpPr>
            <p:spPr>
              <a:xfrm>
                <a:off x="3581700" y="4306959"/>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1" name="Straight Connector 90"/>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1" name="Group 80"/>
            <p:cNvGrpSpPr/>
            <p:nvPr/>
          </p:nvGrpSpPr>
          <p:grpSpPr>
            <a:xfrm rot="8769939">
              <a:off x="5030104" y="3020434"/>
              <a:ext cx="827079" cy="543144"/>
              <a:chOff x="3665985" y="2396353"/>
              <a:chExt cx="370337" cy="240247"/>
            </a:xfrm>
            <a:noFill/>
          </p:grpSpPr>
          <p:sp>
            <p:nvSpPr>
              <p:cNvPr id="88" name="Oval 87"/>
              <p:cNvSpPr/>
              <p:nvPr/>
            </p:nvSpPr>
            <p:spPr>
              <a:xfrm rot="16200000">
                <a:off x="3665985" y="2396353"/>
                <a:ext cx="182880" cy="182880"/>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9" name="Straight Connector 88"/>
              <p:cNvCxnSpPr>
                <a:endCxn id="88" idx="3"/>
              </p:cNvCxnSpPr>
              <p:nvPr/>
            </p:nvCxnSpPr>
            <p:spPr>
              <a:xfrm rot="2602050" flipH="1">
                <a:off x="3793739" y="2622875"/>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2" name="Group 81"/>
            <p:cNvGrpSpPr/>
            <p:nvPr/>
          </p:nvGrpSpPr>
          <p:grpSpPr>
            <a:xfrm rot="20777084">
              <a:off x="4546390" y="3370938"/>
              <a:ext cx="440754" cy="834172"/>
              <a:chOff x="4392361" y="3346841"/>
              <a:chExt cx="440754" cy="834172"/>
            </a:xfrm>
          </p:grpSpPr>
          <p:cxnSp>
            <p:nvCxnSpPr>
              <p:cNvPr id="86" name="Straight Connector 85"/>
              <p:cNvCxnSpPr/>
              <p:nvPr/>
            </p:nvCxnSpPr>
            <p:spPr>
              <a:xfrm rot="8554745" flipH="1">
                <a:off x="4476475" y="3346841"/>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7" name="Oval 86"/>
              <p:cNvSpPr/>
              <p:nvPr/>
            </p:nvSpPr>
            <p:spPr>
              <a:xfrm rot="5855244">
                <a:off x="4389851" y="3770073"/>
                <a:ext cx="413450" cy="408429"/>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83" name="Group 82"/>
            <p:cNvGrpSpPr/>
            <p:nvPr/>
          </p:nvGrpSpPr>
          <p:grpSpPr>
            <a:xfrm rot="18638619">
              <a:off x="1195269" y="2429724"/>
              <a:ext cx="827079" cy="543144"/>
              <a:chOff x="4311551" y="3613440"/>
              <a:chExt cx="370337" cy="240247"/>
            </a:xfrm>
            <a:noFill/>
          </p:grpSpPr>
          <p:sp>
            <p:nvSpPr>
              <p:cNvPr id="84" name="Oval 83"/>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5" name="Straight Connector 84"/>
              <p:cNvCxnSpPr>
                <a:endCxn id="84"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127" name="Straight Connector 126"/>
          <p:cNvCxnSpPr/>
          <p:nvPr/>
        </p:nvCxnSpPr>
        <p:spPr>
          <a:xfrm flipH="1">
            <a:off x="5794536" y="5161397"/>
            <a:ext cx="323401" cy="11039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flipV="1">
            <a:off x="5805825" y="2979749"/>
            <a:ext cx="309299" cy="1494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32" name="Group 131"/>
          <p:cNvGrpSpPr/>
          <p:nvPr/>
        </p:nvGrpSpPr>
        <p:grpSpPr>
          <a:xfrm>
            <a:off x="6817549" y="1553939"/>
            <a:ext cx="2243325" cy="461665"/>
            <a:chOff x="3980126" y="1148167"/>
            <a:chExt cx="1682494" cy="346248"/>
          </a:xfrm>
        </p:grpSpPr>
        <p:cxnSp>
          <p:nvCxnSpPr>
            <p:cNvPr id="133" name="Elbow Connector 132"/>
            <p:cNvCxnSpPr/>
            <p:nvPr/>
          </p:nvCxnSpPr>
          <p:spPr>
            <a:xfrm rot="10800000" flipV="1">
              <a:off x="3980126" y="1163135"/>
              <a:ext cx="1682494" cy="0"/>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4" name="TextBox 133"/>
            <p:cNvSpPr txBox="1"/>
            <p:nvPr/>
          </p:nvSpPr>
          <p:spPr>
            <a:xfrm>
              <a:off x="4376698" y="1148167"/>
              <a:ext cx="870671" cy="346248"/>
            </a:xfrm>
            <a:prstGeom prst="rect">
              <a:avLst/>
            </a:prstGeom>
            <a:noFill/>
          </p:spPr>
          <p:txBody>
            <a:bodyPr wrap="none" rtlCol="0">
              <a:spAutoFit/>
            </a:bodyPr>
            <a:lstStyle/>
            <a:p>
              <a:r>
                <a:rPr lang="en-US" sz="2400" i="1" dirty="0" smtClean="0">
                  <a:solidFill>
                    <a:srgbClr val="C00000"/>
                  </a:solidFill>
                  <a:latin typeface="Helvetica" charset="0"/>
                </a:rPr>
                <a:t>subject</a:t>
              </a:r>
              <a:endParaRPr lang="en-US" sz="2400" i="1" dirty="0">
                <a:solidFill>
                  <a:srgbClr val="C00000"/>
                </a:solidFill>
                <a:latin typeface="Helvetica" charset="0"/>
              </a:endParaRPr>
            </a:p>
          </p:txBody>
        </p:sp>
      </p:grpSp>
      <p:sp>
        <p:nvSpPr>
          <p:cNvPr id="63" name="TextBox 62"/>
          <p:cNvSpPr txBox="1"/>
          <p:nvPr/>
        </p:nvSpPr>
        <p:spPr>
          <a:xfrm>
            <a:off x="6104160" y="4804385"/>
            <a:ext cx="553353" cy="553996"/>
          </a:xfrm>
          <a:prstGeom prst="rect">
            <a:avLst/>
          </a:prstGeom>
          <a:noFill/>
        </p:spPr>
        <p:txBody>
          <a:bodyPr wrap="none" lIns="91438" tIns="45719" rIns="91438" bIns="45719" rtlCol="0">
            <a:spAutoFit/>
          </a:bodyPr>
          <a:lstStyle/>
          <a:p>
            <a:pPr algn="ctr"/>
            <a:r>
              <a:rPr lang="en-US" sz="1000" dirty="0">
                <a:solidFill>
                  <a:schemeClr val="bg1"/>
                </a:solidFill>
                <a:latin typeface="Helvetica" charset="0"/>
              </a:rPr>
              <a:t>Bridge</a:t>
            </a:r>
          </a:p>
          <a:p>
            <a:pPr algn="ctr"/>
            <a:r>
              <a:rPr lang="en-US" sz="1000" dirty="0">
                <a:solidFill>
                  <a:schemeClr val="bg1"/>
                </a:solidFill>
                <a:latin typeface="Helvetica" charset="0"/>
              </a:rPr>
              <a:t>of </a:t>
            </a:r>
          </a:p>
          <a:p>
            <a:pPr algn="ctr"/>
            <a:r>
              <a:rPr lang="en-US" sz="1000" dirty="0">
                <a:solidFill>
                  <a:schemeClr val="bg1"/>
                </a:solidFill>
                <a:latin typeface="Helvetica" charset="0"/>
              </a:rPr>
              <a:t>Spies</a:t>
            </a:r>
          </a:p>
        </p:txBody>
      </p:sp>
    </p:spTree>
    <p:extLst>
      <p:ext uri="{BB962C8B-B14F-4D97-AF65-F5344CB8AC3E}">
        <p14:creationId xmlns:p14="http://schemas.microsoft.com/office/powerpoint/2010/main" val="1857756970"/>
      </p:ext>
    </p:extLst>
  </p:cSld>
  <p:clrMapOvr>
    <a:masterClrMapping/>
  </p:clrMapOvr>
  <mc:AlternateContent xmlns:mc="http://schemas.openxmlformats.org/markup-compatibility/2006" xmlns:p14="http://schemas.microsoft.com/office/powerpoint/2010/main">
    <mc:Choice Requires="p14">
      <p:transition spd="slow" p14:dur="2000" advTm="4396"/>
    </mc:Choice>
    <mc:Fallback xmlns="">
      <p:transition spd="slow" advTm="4396"/>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TextBox 2"/>
          <p:cNvSpPr txBox="1"/>
          <p:nvPr/>
        </p:nvSpPr>
        <p:spPr>
          <a:xfrm>
            <a:off x="3203035" y="1136154"/>
            <a:ext cx="6280883" cy="461663"/>
          </a:xfrm>
          <a:prstGeom prst="rect">
            <a:avLst/>
          </a:prstGeom>
          <a:noFill/>
        </p:spPr>
        <p:txBody>
          <a:bodyPr wrap="none" lIns="91438" tIns="45719" rIns="91438" bIns="45719" rtlCol="0">
            <a:spAutoFit/>
          </a:bodyPr>
          <a:lstStyle/>
          <a:p>
            <a:r>
              <a:rPr lang="en-US" sz="2400" b="1" dirty="0">
                <a:latin typeface="Helvetica" charset="0"/>
              </a:rPr>
              <a:t>Who played Donovan in Bridge of Spies? </a:t>
            </a:r>
          </a:p>
        </p:txBody>
      </p:sp>
      <p:grpSp>
        <p:nvGrpSpPr>
          <p:cNvPr id="65" name="Group 64"/>
          <p:cNvGrpSpPr/>
          <p:nvPr/>
        </p:nvGrpSpPr>
        <p:grpSpPr>
          <a:xfrm>
            <a:off x="1859581" y="2757493"/>
            <a:ext cx="6026595" cy="3792427"/>
            <a:chOff x="1337237" y="1360790"/>
            <a:chExt cx="4519946" cy="2844320"/>
          </a:xfrm>
        </p:grpSpPr>
        <p:sp>
          <p:nvSpPr>
            <p:cNvPr id="66" name="Oval 65"/>
            <p:cNvSpPr/>
            <p:nvPr/>
          </p:nvSpPr>
          <p:spPr>
            <a:xfrm rot="2699501">
              <a:off x="3893882" y="2202337"/>
              <a:ext cx="415684" cy="400445"/>
            </a:xfrm>
            <a:prstGeom prst="ellipse">
              <a:avLst/>
            </a:prstGeom>
            <a:solidFill>
              <a:srgbClr val="0070C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67" name="Group 66"/>
            <p:cNvGrpSpPr/>
            <p:nvPr/>
          </p:nvGrpSpPr>
          <p:grpSpPr>
            <a:xfrm>
              <a:off x="3275123" y="1360790"/>
              <a:ext cx="1648021" cy="863264"/>
              <a:chOff x="3275123" y="1743089"/>
              <a:chExt cx="1648021" cy="863264"/>
            </a:xfrm>
          </p:grpSpPr>
          <p:grpSp>
            <p:nvGrpSpPr>
              <p:cNvPr id="111" name="Group 110"/>
              <p:cNvGrpSpPr/>
              <p:nvPr/>
            </p:nvGrpSpPr>
            <p:grpSpPr>
              <a:xfrm rot="10800000">
                <a:off x="4198677" y="1897728"/>
                <a:ext cx="724467" cy="708101"/>
                <a:chOff x="3581700" y="4170769"/>
                <a:chExt cx="316926" cy="319070"/>
              </a:xfrm>
              <a:solidFill>
                <a:schemeClr val="accent1"/>
              </a:solidFill>
            </p:grpSpPr>
            <p:sp>
              <p:nvSpPr>
                <p:cNvPr id="118" name="Oval 117"/>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9" name="Straight Connector 11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2" name="Group 111"/>
              <p:cNvGrpSpPr/>
              <p:nvPr/>
            </p:nvGrpSpPr>
            <p:grpSpPr>
              <a:xfrm>
                <a:off x="3275123" y="1892277"/>
                <a:ext cx="712772" cy="714076"/>
                <a:chOff x="3665985" y="2396353"/>
                <a:chExt cx="319154" cy="315855"/>
              </a:xfrm>
            </p:grpSpPr>
            <p:sp>
              <p:nvSpPr>
                <p:cNvPr id="116" name="Oval 115"/>
                <p:cNvSpPr/>
                <p:nvPr/>
              </p:nvSpPr>
              <p:spPr>
                <a:xfrm rot="16200000">
                  <a:off x="3665985" y="2396353"/>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7" name="Straight Connector 116"/>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13" name="Group 112"/>
              <p:cNvGrpSpPr/>
              <p:nvPr/>
            </p:nvGrpSpPr>
            <p:grpSpPr>
              <a:xfrm rot="8099501">
                <a:off x="3748386" y="1750118"/>
                <a:ext cx="696803" cy="682745"/>
                <a:chOff x="3581700" y="4170769"/>
                <a:chExt cx="316926" cy="319070"/>
              </a:xfrm>
              <a:solidFill>
                <a:schemeClr val="accent1"/>
              </a:solidFill>
            </p:grpSpPr>
            <p:sp>
              <p:nvSpPr>
                <p:cNvPr id="114" name="Oval 113"/>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5" name="Straight Connector 114"/>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69" name="Group 68"/>
            <p:cNvGrpSpPr/>
            <p:nvPr/>
          </p:nvGrpSpPr>
          <p:grpSpPr>
            <a:xfrm rot="10800000">
              <a:off x="3275123" y="2583618"/>
              <a:ext cx="1648016" cy="863258"/>
              <a:chOff x="3275128" y="1743089"/>
              <a:chExt cx="1648016" cy="863258"/>
            </a:xfrm>
          </p:grpSpPr>
          <p:grpSp>
            <p:nvGrpSpPr>
              <p:cNvPr id="102" name="Group 101"/>
              <p:cNvGrpSpPr/>
              <p:nvPr/>
            </p:nvGrpSpPr>
            <p:grpSpPr>
              <a:xfrm rot="10800000">
                <a:off x="4198677" y="1897728"/>
                <a:ext cx="724467" cy="708101"/>
                <a:chOff x="3581700" y="4170769"/>
                <a:chExt cx="316926" cy="319070"/>
              </a:xfrm>
              <a:solidFill>
                <a:schemeClr val="accent1"/>
              </a:solidFill>
            </p:grpSpPr>
            <p:sp>
              <p:nvSpPr>
                <p:cNvPr id="109" name="Oval 10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3" name="Group 102"/>
              <p:cNvGrpSpPr/>
              <p:nvPr/>
            </p:nvGrpSpPr>
            <p:grpSpPr>
              <a:xfrm>
                <a:off x="3275128" y="1892274"/>
                <a:ext cx="712770" cy="714073"/>
                <a:chOff x="3665986" y="2396354"/>
                <a:chExt cx="319153" cy="315854"/>
              </a:xfrm>
            </p:grpSpPr>
            <p:sp>
              <p:nvSpPr>
                <p:cNvPr id="107" name="Oval 106"/>
                <p:cNvSpPr/>
                <p:nvPr/>
              </p:nvSpPr>
              <p:spPr>
                <a:xfrm rot="16200000">
                  <a:off x="3665986" y="2396354"/>
                  <a:ext cx="182880" cy="18288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8" name="Straight Connector 107"/>
                <p:cNvCxnSpPr/>
                <p:nvPr/>
              </p:nvCxnSpPr>
              <p:spPr>
                <a:xfrm rot="5400000" flipH="1">
                  <a:off x="3822358" y="2549426"/>
                  <a:ext cx="162210" cy="163353"/>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04" name="Group 103"/>
              <p:cNvGrpSpPr/>
              <p:nvPr/>
            </p:nvGrpSpPr>
            <p:grpSpPr>
              <a:xfrm rot="8099501">
                <a:off x="3748386" y="1750118"/>
                <a:ext cx="696803" cy="682745"/>
                <a:chOff x="3581700" y="4170769"/>
                <a:chExt cx="316926" cy="319070"/>
              </a:xfrm>
              <a:solidFill>
                <a:schemeClr val="accent1"/>
              </a:solidFill>
            </p:grpSpPr>
            <p:sp>
              <p:nvSpPr>
                <p:cNvPr id="105" name="Oval 104"/>
                <p:cNvSpPr/>
                <p:nvPr/>
              </p:nvSpPr>
              <p:spPr>
                <a:xfrm>
                  <a:off x="3581700" y="4306959"/>
                  <a:ext cx="182880" cy="182880"/>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6" name="Straight Connector 105"/>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70" name="Group 69"/>
            <p:cNvGrpSpPr/>
            <p:nvPr/>
          </p:nvGrpSpPr>
          <p:grpSpPr>
            <a:xfrm rot="2699501">
              <a:off x="3059392" y="2057789"/>
              <a:ext cx="696803" cy="682745"/>
              <a:chOff x="3581700" y="4170769"/>
              <a:chExt cx="316926" cy="319070"/>
            </a:xfrm>
            <a:solidFill>
              <a:schemeClr val="accent1"/>
            </a:solidFill>
          </p:grpSpPr>
          <p:sp>
            <p:nvSpPr>
              <p:cNvPr id="100" name="Oval 9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01" name="Straight Connector 100"/>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71" name="Oval 70"/>
            <p:cNvSpPr/>
            <p:nvPr/>
          </p:nvSpPr>
          <p:spPr>
            <a:xfrm rot="13499501">
              <a:off x="4800215" y="2219078"/>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72" name="Straight Connector 71"/>
            <p:cNvCxnSpPr/>
            <p:nvPr/>
          </p:nvCxnSpPr>
          <p:spPr>
            <a:xfrm rot="13499501" flipH="1">
              <a:off x="4377636" y="2236407"/>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75" name="Group 74"/>
            <p:cNvGrpSpPr/>
            <p:nvPr/>
          </p:nvGrpSpPr>
          <p:grpSpPr>
            <a:xfrm rot="1412820">
              <a:off x="2208654" y="2297284"/>
              <a:ext cx="696799" cy="682750"/>
              <a:chOff x="3581700" y="4170767"/>
              <a:chExt cx="316924" cy="319072"/>
            </a:xfrm>
            <a:noFill/>
          </p:grpSpPr>
          <p:sp>
            <p:nvSpPr>
              <p:cNvPr id="98" name="Oval 97"/>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9" name="Straight Connector 98"/>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6" name="Group 75"/>
            <p:cNvGrpSpPr/>
            <p:nvPr/>
          </p:nvGrpSpPr>
          <p:grpSpPr>
            <a:xfrm rot="16511842">
              <a:off x="1339662" y="2878208"/>
              <a:ext cx="827079" cy="543144"/>
              <a:chOff x="4311551" y="3613440"/>
              <a:chExt cx="370337" cy="240247"/>
            </a:xfrm>
            <a:noFill/>
          </p:grpSpPr>
          <p:sp>
            <p:nvSpPr>
              <p:cNvPr id="96" name="Oval 95"/>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7" name="Straight Connector 96"/>
              <p:cNvCxnSpPr>
                <a:endCxn id="96"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rot="11677295">
              <a:off x="4976787" y="2416243"/>
              <a:ext cx="696805" cy="682741"/>
              <a:chOff x="3581699" y="4170769"/>
              <a:chExt cx="316927" cy="319068"/>
            </a:xfrm>
            <a:noFill/>
          </p:grpSpPr>
          <p:sp>
            <p:nvSpPr>
              <p:cNvPr id="94" name="Oval 93"/>
              <p:cNvSpPr/>
              <p:nvPr/>
            </p:nvSpPr>
            <p:spPr>
              <a:xfrm>
                <a:off x="3581699" y="4306957"/>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5" name="Straight Connector 94"/>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9" name="Group 78"/>
            <p:cNvGrpSpPr/>
            <p:nvPr/>
          </p:nvGrpSpPr>
          <p:grpSpPr>
            <a:xfrm rot="16427460">
              <a:off x="4830742" y="3269179"/>
              <a:ext cx="696803" cy="682745"/>
              <a:chOff x="3581700" y="4170769"/>
              <a:chExt cx="316926" cy="319070"/>
            </a:xfrm>
            <a:noFill/>
          </p:grpSpPr>
          <p:sp>
            <p:nvSpPr>
              <p:cNvPr id="92" name="Oval 91"/>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3" name="Straight Connector 92"/>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0" name="Group 79"/>
            <p:cNvGrpSpPr/>
            <p:nvPr/>
          </p:nvGrpSpPr>
          <p:grpSpPr>
            <a:xfrm rot="20858332">
              <a:off x="3979921" y="3320681"/>
              <a:ext cx="696799" cy="682743"/>
              <a:chOff x="3581700" y="4170770"/>
              <a:chExt cx="316924" cy="319069"/>
            </a:xfrm>
            <a:noFill/>
          </p:grpSpPr>
          <p:sp>
            <p:nvSpPr>
              <p:cNvPr id="90" name="Oval 89"/>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91" name="Straight Connector 90"/>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1" name="Group 80"/>
            <p:cNvGrpSpPr/>
            <p:nvPr/>
          </p:nvGrpSpPr>
          <p:grpSpPr>
            <a:xfrm rot="8769939">
              <a:off x="5030104" y="3020434"/>
              <a:ext cx="827079" cy="543144"/>
              <a:chOff x="3665985" y="2396353"/>
              <a:chExt cx="370337" cy="240247"/>
            </a:xfrm>
            <a:noFill/>
          </p:grpSpPr>
          <p:sp>
            <p:nvSpPr>
              <p:cNvPr id="88" name="Oval 87"/>
              <p:cNvSpPr/>
              <p:nvPr/>
            </p:nvSpPr>
            <p:spPr>
              <a:xfrm rot="16200000">
                <a:off x="3665985" y="2396353"/>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9" name="Straight Connector 88"/>
              <p:cNvCxnSpPr>
                <a:endCxn id="88" idx="3"/>
              </p:cNvCxnSpPr>
              <p:nvPr/>
            </p:nvCxnSpPr>
            <p:spPr>
              <a:xfrm rot="2602050" flipH="1">
                <a:off x="3793739" y="2622875"/>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2" name="Group 81"/>
            <p:cNvGrpSpPr/>
            <p:nvPr/>
          </p:nvGrpSpPr>
          <p:grpSpPr>
            <a:xfrm rot="20777084">
              <a:off x="4546390" y="3370938"/>
              <a:ext cx="440754" cy="834172"/>
              <a:chOff x="4392361" y="3346841"/>
              <a:chExt cx="440754" cy="834172"/>
            </a:xfrm>
          </p:grpSpPr>
          <p:cxnSp>
            <p:nvCxnSpPr>
              <p:cNvPr id="86" name="Straight Connector 85"/>
              <p:cNvCxnSpPr/>
              <p:nvPr/>
            </p:nvCxnSpPr>
            <p:spPr>
              <a:xfrm rot="8554745" flipH="1">
                <a:off x="4476475" y="3346841"/>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7" name="Oval 86"/>
              <p:cNvSpPr/>
              <p:nvPr/>
            </p:nvSpPr>
            <p:spPr>
              <a:xfrm rot="5855244">
                <a:off x="4389851" y="3770073"/>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83" name="Group 82"/>
            <p:cNvGrpSpPr/>
            <p:nvPr/>
          </p:nvGrpSpPr>
          <p:grpSpPr>
            <a:xfrm rot="18638619">
              <a:off x="1195269" y="2429724"/>
              <a:ext cx="827079" cy="543144"/>
              <a:chOff x="4311551" y="3613440"/>
              <a:chExt cx="370337" cy="240247"/>
            </a:xfrm>
            <a:noFill/>
          </p:grpSpPr>
          <p:sp>
            <p:nvSpPr>
              <p:cNvPr id="84" name="Oval 83"/>
              <p:cNvSpPr/>
              <p:nvPr/>
            </p:nvSpPr>
            <p:spPr>
              <a:xfrm rot="16200000">
                <a:off x="4311551" y="3613440"/>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85" name="Straight Connector 84"/>
              <p:cNvCxnSpPr>
                <a:endCxn id="84" idx="3"/>
              </p:cNvCxnSpPr>
              <p:nvPr/>
            </p:nvCxnSpPr>
            <p:spPr>
              <a:xfrm rot="2602050" flipH="1">
                <a:off x="4439305" y="3839962"/>
                <a:ext cx="242583" cy="13725"/>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21" name="Group 120"/>
          <p:cNvGrpSpPr/>
          <p:nvPr/>
        </p:nvGrpSpPr>
        <p:grpSpPr>
          <a:xfrm>
            <a:off x="8882072" y="1366985"/>
            <a:ext cx="2180405" cy="948422"/>
            <a:chOff x="5415195" y="1025239"/>
            <a:chExt cx="1635304" cy="680948"/>
          </a:xfrm>
        </p:grpSpPr>
        <p:cxnSp>
          <p:nvCxnSpPr>
            <p:cNvPr id="122" name="Elbow Connector 121"/>
            <p:cNvCxnSpPr>
              <a:stCxn id="3" idx="3"/>
              <a:endCxn id="123" idx="0"/>
            </p:cNvCxnSpPr>
            <p:nvPr/>
          </p:nvCxnSpPr>
          <p:spPr>
            <a:xfrm>
              <a:off x="5866580" y="1025239"/>
              <a:ext cx="366268" cy="334698"/>
            </a:xfrm>
            <a:prstGeom prst="bentConnector2">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3" name="TextBox 122"/>
            <p:cNvSpPr txBox="1"/>
            <p:nvPr/>
          </p:nvSpPr>
          <p:spPr>
            <a:xfrm>
              <a:off x="5415195" y="1359938"/>
              <a:ext cx="1635304" cy="346249"/>
            </a:xfrm>
            <a:prstGeom prst="rect">
              <a:avLst/>
            </a:prstGeom>
            <a:noFill/>
            <a:ln>
              <a:noFill/>
            </a:ln>
          </p:spPr>
          <p:txBody>
            <a:bodyPr wrap="none" rtlCol="0">
              <a:spAutoFit/>
            </a:bodyPr>
            <a:lstStyle/>
            <a:p>
              <a:r>
                <a:rPr lang="en-US" sz="2400" dirty="0">
                  <a:latin typeface="Helvetica" charset="0"/>
                </a:rPr>
                <a:t>Relation=actor</a:t>
              </a:r>
            </a:p>
          </p:txBody>
        </p:sp>
      </p:grpSp>
      <p:cxnSp>
        <p:nvCxnSpPr>
          <p:cNvPr id="127" name="Straight Connector 126"/>
          <p:cNvCxnSpPr/>
          <p:nvPr/>
        </p:nvCxnSpPr>
        <p:spPr>
          <a:xfrm flipH="1">
            <a:off x="5794536" y="5161397"/>
            <a:ext cx="323401" cy="11039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8" name="TextBox 127"/>
          <p:cNvSpPr txBox="1"/>
          <p:nvPr/>
        </p:nvSpPr>
        <p:spPr>
          <a:xfrm>
            <a:off x="5221394" y="5131492"/>
            <a:ext cx="646327" cy="369330"/>
          </a:xfrm>
          <a:prstGeom prst="rect">
            <a:avLst/>
          </a:prstGeom>
          <a:noFill/>
        </p:spPr>
        <p:txBody>
          <a:bodyPr wrap="none" lIns="91438" tIns="45719" rIns="91438" bIns="45719" rtlCol="0">
            <a:spAutoFit/>
          </a:bodyPr>
          <a:lstStyle/>
          <a:p>
            <a:pPr algn="ctr"/>
            <a:r>
              <a:rPr lang="en-US" sz="900" dirty="0">
                <a:solidFill>
                  <a:schemeClr val="bg1"/>
                </a:solidFill>
                <a:latin typeface="Helvetica" charset="0"/>
              </a:rPr>
              <a:t>James </a:t>
            </a:r>
          </a:p>
          <a:p>
            <a:pPr algn="ctr"/>
            <a:r>
              <a:rPr lang="en-US" sz="900" dirty="0">
                <a:solidFill>
                  <a:schemeClr val="bg1"/>
                </a:solidFill>
                <a:latin typeface="Helvetica" charset="0"/>
              </a:rPr>
              <a:t>Donovan</a:t>
            </a:r>
          </a:p>
        </p:txBody>
      </p:sp>
      <p:sp>
        <p:nvSpPr>
          <p:cNvPr id="77" name="TextBox 76"/>
          <p:cNvSpPr txBox="1"/>
          <p:nvPr/>
        </p:nvSpPr>
        <p:spPr>
          <a:xfrm rot="2641010">
            <a:off x="5791086" y="4400477"/>
            <a:ext cx="556559" cy="292386"/>
          </a:xfrm>
          <a:prstGeom prst="rect">
            <a:avLst/>
          </a:prstGeom>
          <a:noFill/>
        </p:spPr>
        <p:txBody>
          <a:bodyPr wrap="none" lIns="91438" tIns="45719" rIns="91438" bIns="45719" rtlCol="0">
            <a:spAutoFit/>
          </a:bodyPr>
          <a:lstStyle/>
          <a:p>
            <a:r>
              <a:rPr lang="en-US" sz="1300" dirty="0">
                <a:latin typeface="Helvetica" charset="0"/>
              </a:rPr>
              <a:t>actor</a:t>
            </a:r>
          </a:p>
        </p:txBody>
      </p:sp>
      <p:sp>
        <p:nvSpPr>
          <p:cNvPr id="120" name="TextBox 119"/>
          <p:cNvSpPr txBox="1"/>
          <p:nvPr/>
        </p:nvSpPr>
        <p:spPr>
          <a:xfrm rot="5400000">
            <a:off x="5396925" y="4583596"/>
            <a:ext cx="556559" cy="292386"/>
          </a:xfrm>
          <a:prstGeom prst="rect">
            <a:avLst/>
          </a:prstGeom>
          <a:noFill/>
        </p:spPr>
        <p:txBody>
          <a:bodyPr wrap="none" lIns="91438" tIns="45719" rIns="91438" bIns="45719" rtlCol="0">
            <a:spAutoFit/>
          </a:bodyPr>
          <a:lstStyle/>
          <a:p>
            <a:r>
              <a:rPr lang="en-US" sz="1300" dirty="0">
                <a:latin typeface="Helvetica" charset="0"/>
              </a:rPr>
              <a:t>actor</a:t>
            </a:r>
          </a:p>
        </p:txBody>
      </p:sp>
      <p:cxnSp>
        <p:nvCxnSpPr>
          <p:cNvPr id="130" name="Straight Connector 129"/>
          <p:cNvCxnSpPr/>
          <p:nvPr/>
        </p:nvCxnSpPr>
        <p:spPr>
          <a:xfrm flipH="1" flipV="1">
            <a:off x="5805825" y="2979749"/>
            <a:ext cx="309299" cy="14942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37" name="Group 136"/>
          <p:cNvGrpSpPr/>
          <p:nvPr/>
        </p:nvGrpSpPr>
        <p:grpSpPr>
          <a:xfrm>
            <a:off x="5085683" y="1528926"/>
            <a:ext cx="1309291" cy="461665"/>
            <a:chOff x="3995647" y="1130230"/>
            <a:chExt cx="796000" cy="427934"/>
          </a:xfrm>
        </p:grpSpPr>
        <p:sp>
          <p:nvSpPr>
            <p:cNvPr id="139" name="TextBox 138"/>
            <p:cNvSpPr txBox="1"/>
            <p:nvPr/>
          </p:nvSpPr>
          <p:spPr>
            <a:xfrm>
              <a:off x="3995647" y="1130230"/>
              <a:ext cx="788619" cy="427934"/>
            </a:xfrm>
            <a:prstGeom prst="rect">
              <a:avLst/>
            </a:prstGeom>
            <a:noFill/>
            <a:ln>
              <a:noFill/>
            </a:ln>
          </p:spPr>
          <p:txBody>
            <a:bodyPr wrap="none" rtlCol="0">
              <a:spAutoFit/>
            </a:bodyPr>
            <a:lstStyle/>
            <a:p>
              <a:r>
                <a:rPr lang="en-US" sz="2400" i="1" dirty="0" smtClean="0">
                  <a:solidFill>
                    <a:srgbClr val="C00000"/>
                  </a:solidFill>
                  <a:latin typeface="Helvetica" charset="0"/>
                </a:rPr>
                <a:t>attribute</a:t>
              </a:r>
              <a:endParaRPr lang="en-US" sz="2400" i="1" dirty="0">
                <a:solidFill>
                  <a:srgbClr val="C00000"/>
                </a:solidFill>
                <a:latin typeface="Helvetica" charset="0"/>
              </a:endParaRPr>
            </a:p>
          </p:txBody>
        </p:sp>
        <p:cxnSp>
          <p:nvCxnSpPr>
            <p:cNvPr id="138" name="Elbow Connector 137"/>
            <p:cNvCxnSpPr/>
            <p:nvPr/>
          </p:nvCxnSpPr>
          <p:spPr>
            <a:xfrm rot="10800000" flipV="1">
              <a:off x="4005527" y="1163130"/>
              <a:ext cx="786120" cy="3"/>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74" name="TextBox 73"/>
          <p:cNvSpPr txBox="1"/>
          <p:nvPr/>
        </p:nvSpPr>
        <p:spPr>
          <a:xfrm>
            <a:off x="8506924" y="2789979"/>
            <a:ext cx="3223955" cy="1569658"/>
          </a:xfrm>
          <a:prstGeom prst="rect">
            <a:avLst/>
          </a:prstGeom>
          <a:noFill/>
          <a:ln>
            <a:solidFill>
              <a:schemeClr val="tx1"/>
            </a:solidFill>
          </a:ln>
          <a:effectLst/>
        </p:spPr>
        <p:txBody>
          <a:bodyPr wrap="none" lIns="91438" tIns="45719" rIns="91438" bIns="45719" rtlCol="0">
            <a:spAutoFit/>
          </a:bodyPr>
          <a:lstStyle/>
          <a:p>
            <a:r>
              <a:rPr lang="en-US" sz="2400" dirty="0" err="1">
                <a:latin typeface="Helvetica" charset="0"/>
              </a:rPr>
              <a:t>s</a:t>
            </a:r>
            <a:r>
              <a:rPr lang="en-US" sz="2400" dirty="0" err="1" smtClean="0">
                <a:latin typeface="Helvetica" charset="0"/>
              </a:rPr>
              <a:t>ubj</a:t>
            </a:r>
            <a:r>
              <a:rPr lang="en-US" sz="2400" dirty="0" smtClean="0">
                <a:latin typeface="Helvetica" charset="0"/>
              </a:rPr>
              <a:t>=“Bridge of Spies”</a:t>
            </a:r>
            <a:endParaRPr lang="en-US" sz="2400" dirty="0">
              <a:latin typeface="Helvetica" charset="0"/>
            </a:endParaRPr>
          </a:p>
          <a:p>
            <a:r>
              <a:rPr lang="en-US" sz="2400" dirty="0" err="1">
                <a:latin typeface="Helvetica" charset="0"/>
              </a:rPr>
              <a:t>o</a:t>
            </a:r>
            <a:r>
              <a:rPr lang="en-US" sz="2400" dirty="0" err="1" smtClean="0">
                <a:latin typeface="Helvetica" charset="0"/>
              </a:rPr>
              <a:t>bj</a:t>
            </a:r>
            <a:r>
              <a:rPr lang="en-US" sz="2400" dirty="0">
                <a:latin typeface="Helvetica" charset="0"/>
              </a:rPr>
              <a:t>=?</a:t>
            </a:r>
          </a:p>
          <a:p>
            <a:r>
              <a:rPr lang="en-US" sz="2400" dirty="0" err="1" smtClean="0">
                <a:latin typeface="Helvetica" charset="0"/>
              </a:rPr>
              <a:t>attr</a:t>
            </a:r>
            <a:r>
              <a:rPr lang="en-US" sz="2400" dirty="0" smtClean="0">
                <a:latin typeface="Helvetica" charset="0"/>
              </a:rPr>
              <a:t>=“Donovan”</a:t>
            </a:r>
            <a:endParaRPr lang="en-US" sz="2400" dirty="0">
              <a:latin typeface="Helvetica" charset="0"/>
            </a:endParaRPr>
          </a:p>
          <a:p>
            <a:r>
              <a:rPr lang="en-US" sz="2400" dirty="0" err="1">
                <a:latin typeface="Helvetica" charset="0"/>
              </a:rPr>
              <a:t>r</a:t>
            </a:r>
            <a:r>
              <a:rPr lang="en-US" sz="2400" dirty="0" err="1" smtClean="0">
                <a:latin typeface="Helvetica" charset="0"/>
              </a:rPr>
              <a:t>el</a:t>
            </a:r>
            <a:r>
              <a:rPr lang="en-US" sz="2400" dirty="0" smtClean="0">
                <a:latin typeface="Helvetica" charset="0"/>
              </a:rPr>
              <a:t>=actor</a:t>
            </a:r>
            <a:endParaRPr lang="en-US" sz="2400" dirty="0">
              <a:latin typeface="Helvetica" charset="0"/>
            </a:endParaRPr>
          </a:p>
        </p:txBody>
      </p:sp>
      <p:grpSp>
        <p:nvGrpSpPr>
          <p:cNvPr id="129" name="Group 128"/>
          <p:cNvGrpSpPr/>
          <p:nvPr/>
        </p:nvGrpSpPr>
        <p:grpSpPr>
          <a:xfrm>
            <a:off x="6817549" y="1553939"/>
            <a:ext cx="2243325" cy="461665"/>
            <a:chOff x="3980126" y="1148167"/>
            <a:chExt cx="1682494" cy="346248"/>
          </a:xfrm>
        </p:grpSpPr>
        <p:cxnSp>
          <p:nvCxnSpPr>
            <p:cNvPr id="131" name="Elbow Connector 130"/>
            <p:cNvCxnSpPr/>
            <p:nvPr/>
          </p:nvCxnSpPr>
          <p:spPr>
            <a:xfrm rot="10800000" flipV="1">
              <a:off x="3980126" y="1163135"/>
              <a:ext cx="1682494" cy="0"/>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p:nvPr/>
          </p:nvSpPr>
          <p:spPr>
            <a:xfrm>
              <a:off x="4376698" y="1148167"/>
              <a:ext cx="870671" cy="346248"/>
            </a:xfrm>
            <a:prstGeom prst="rect">
              <a:avLst/>
            </a:prstGeom>
            <a:noFill/>
          </p:spPr>
          <p:txBody>
            <a:bodyPr wrap="none" rtlCol="0">
              <a:spAutoFit/>
            </a:bodyPr>
            <a:lstStyle/>
            <a:p>
              <a:r>
                <a:rPr lang="en-US" sz="2400" i="1" dirty="0" smtClean="0">
                  <a:solidFill>
                    <a:srgbClr val="C00000"/>
                  </a:solidFill>
                  <a:latin typeface="Helvetica" charset="0"/>
                </a:rPr>
                <a:t>subject</a:t>
              </a:r>
              <a:endParaRPr lang="en-US" sz="2400" i="1" dirty="0">
                <a:solidFill>
                  <a:srgbClr val="C00000"/>
                </a:solidFill>
                <a:latin typeface="Helvetica" charset="0"/>
              </a:endParaRPr>
            </a:p>
          </p:txBody>
        </p:sp>
      </p:grpSp>
      <p:sp>
        <p:nvSpPr>
          <p:cNvPr id="125" name="TextBox 124"/>
          <p:cNvSpPr txBox="1"/>
          <p:nvPr/>
        </p:nvSpPr>
        <p:spPr>
          <a:xfrm>
            <a:off x="5240115" y="3875548"/>
            <a:ext cx="619079" cy="461665"/>
          </a:xfrm>
          <a:prstGeom prst="rect">
            <a:avLst/>
          </a:prstGeom>
          <a:noFill/>
        </p:spPr>
        <p:txBody>
          <a:bodyPr wrap="none" rtlCol="0">
            <a:spAutoFit/>
          </a:bodyPr>
          <a:lstStyle/>
          <a:p>
            <a:pPr algn="ctr"/>
            <a:r>
              <a:rPr lang="en-US" sz="1200" dirty="0">
                <a:solidFill>
                  <a:schemeClr val="bg1"/>
                </a:solidFill>
                <a:latin typeface="Helvetica" charset="0"/>
              </a:rPr>
              <a:t>Tom </a:t>
            </a:r>
          </a:p>
          <a:p>
            <a:pPr algn="ctr"/>
            <a:r>
              <a:rPr lang="en-US" sz="1200" dirty="0">
                <a:solidFill>
                  <a:schemeClr val="bg1"/>
                </a:solidFill>
                <a:latin typeface="Helvetica" charset="0"/>
              </a:rPr>
              <a:t>Hanks</a:t>
            </a:r>
          </a:p>
        </p:txBody>
      </p:sp>
      <p:sp>
        <p:nvSpPr>
          <p:cNvPr id="124" name="TextBox 123"/>
          <p:cNvSpPr txBox="1"/>
          <p:nvPr/>
        </p:nvSpPr>
        <p:spPr>
          <a:xfrm>
            <a:off x="6104160" y="4804385"/>
            <a:ext cx="553353" cy="553996"/>
          </a:xfrm>
          <a:prstGeom prst="rect">
            <a:avLst/>
          </a:prstGeom>
          <a:noFill/>
        </p:spPr>
        <p:txBody>
          <a:bodyPr wrap="none" lIns="91438" tIns="45719" rIns="91438" bIns="45719" rtlCol="0">
            <a:spAutoFit/>
          </a:bodyPr>
          <a:lstStyle/>
          <a:p>
            <a:pPr algn="ctr"/>
            <a:r>
              <a:rPr lang="en-US" sz="1000" dirty="0">
                <a:solidFill>
                  <a:schemeClr val="bg1"/>
                </a:solidFill>
                <a:latin typeface="Helvetica" charset="0"/>
              </a:rPr>
              <a:t>Bridge</a:t>
            </a:r>
          </a:p>
          <a:p>
            <a:pPr algn="ctr"/>
            <a:r>
              <a:rPr lang="en-US" sz="1000" dirty="0">
                <a:solidFill>
                  <a:schemeClr val="bg1"/>
                </a:solidFill>
                <a:latin typeface="Helvetica" charset="0"/>
              </a:rPr>
              <a:t>of </a:t>
            </a:r>
          </a:p>
          <a:p>
            <a:pPr algn="ctr"/>
            <a:r>
              <a:rPr lang="en-US" sz="1000" dirty="0">
                <a:solidFill>
                  <a:schemeClr val="bg1"/>
                </a:solidFill>
                <a:latin typeface="Helvetica" charset="0"/>
              </a:rPr>
              <a:t>Spies</a:t>
            </a:r>
          </a:p>
        </p:txBody>
      </p:sp>
    </p:spTree>
    <p:extLst>
      <p:ext uri="{BB962C8B-B14F-4D97-AF65-F5344CB8AC3E}">
        <p14:creationId xmlns:p14="http://schemas.microsoft.com/office/powerpoint/2010/main" val="1426819080"/>
      </p:ext>
    </p:extLst>
  </p:cSld>
  <p:clrMapOvr>
    <a:masterClrMapping/>
  </p:clrMapOvr>
  <mc:AlternateContent xmlns:mc="http://schemas.openxmlformats.org/markup-compatibility/2006" xmlns:p14="http://schemas.microsoft.com/office/powerpoint/2010/main">
    <mc:Choice Requires="p14">
      <p:transition spd="slow" p14:dur="2000" advTm="14648"/>
    </mc:Choice>
    <mc:Fallback xmlns="">
      <p:transition spd="slow" advTm="1464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TextBox 2"/>
          <p:cNvSpPr txBox="1"/>
          <p:nvPr/>
        </p:nvSpPr>
        <p:spPr>
          <a:xfrm>
            <a:off x="918665" y="1122672"/>
            <a:ext cx="5226107" cy="461663"/>
          </a:xfrm>
          <a:prstGeom prst="rect">
            <a:avLst/>
          </a:prstGeom>
          <a:noFill/>
        </p:spPr>
        <p:txBody>
          <a:bodyPr wrap="none" lIns="91438" tIns="45719" rIns="91438" bIns="45719" rtlCol="0">
            <a:spAutoFit/>
          </a:bodyPr>
          <a:lstStyle/>
          <a:p>
            <a:r>
              <a:rPr lang="en-US" sz="2400" b="1" dirty="0">
                <a:latin typeface="Helvetica" charset="0"/>
              </a:rPr>
              <a:t>List me Big Bang Theory episodes</a:t>
            </a:r>
          </a:p>
        </p:txBody>
      </p:sp>
      <p:sp>
        <p:nvSpPr>
          <p:cNvPr id="66" name="Oval 65"/>
          <p:cNvSpPr/>
          <p:nvPr/>
        </p:nvSpPr>
        <p:spPr>
          <a:xfrm rot="2699501">
            <a:off x="5268440" y="3879558"/>
            <a:ext cx="554245" cy="533927"/>
          </a:xfrm>
          <a:prstGeom prst="ellipse">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82073" y="3998446"/>
            <a:ext cx="527705"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BBT</a:t>
            </a:r>
          </a:p>
        </p:txBody>
      </p:sp>
      <p:grpSp>
        <p:nvGrpSpPr>
          <p:cNvPr id="121" name="Group 120"/>
          <p:cNvGrpSpPr/>
          <p:nvPr/>
        </p:nvGrpSpPr>
        <p:grpSpPr>
          <a:xfrm>
            <a:off x="6144771" y="1118581"/>
            <a:ext cx="3383409" cy="461665"/>
            <a:chOff x="3124974" y="393857"/>
            <a:chExt cx="2537556" cy="346248"/>
          </a:xfrm>
        </p:grpSpPr>
        <p:cxnSp>
          <p:nvCxnSpPr>
            <p:cNvPr id="122" name="Elbow Connector 121"/>
            <p:cNvCxnSpPr>
              <a:stCxn id="3" idx="3"/>
              <a:endCxn id="123" idx="1"/>
            </p:cNvCxnSpPr>
            <p:nvPr/>
          </p:nvCxnSpPr>
          <p:spPr>
            <a:xfrm flipV="1">
              <a:off x="3124974" y="566981"/>
              <a:ext cx="605297" cy="0"/>
            </a:xfrm>
            <a:prstGeom prst="bentConnector3">
              <a:avLst>
                <a:gd name="adj1" fmla="val 50000"/>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3" name="TextBox 122"/>
            <p:cNvSpPr txBox="1"/>
            <p:nvPr/>
          </p:nvSpPr>
          <p:spPr>
            <a:xfrm>
              <a:off x="3730271" y="393857"/>
              <a:ext cx="1932259" cy="346248"/>
            </a:xfrm>
            <a:prstGeom prst="rect">
              <a:avLst/>
            </a:prstGeom>
            <a:noFill/>
          </p:spPr>
          <p:txBody>
            <a:bodyPr wrap="none" rtlCol="0">
              <a:spAutoFit/>
            </a:bodyPr>
            <a:lstStyle/>
            <a:p>
              <a:r>
                <a:rPr lang="en-US" sz="2400" dirty="0">
                  <a:latin typeface="Helvetica" charset="0"/>
                </a:rPr>
                <a:t>Relation=episode</a:t>
              </a:r>
            </a:p>
          </p:txBody>
        </p:sp>
      </p:grpSp>
      <p:grpSp>
        <p:nvGrpSpPr>
          <p:cNvPr id="137" name="Group 136"/>
          <p:cNvGrpSpPr/>
          <p:nvPr/>
        </p:nvGrpSpPr>
        <p:grpSpPr>
          <a:xfrm>
            <a:off x="2159318" y="1563494"/>
            <a:ext cx="2399947" cy="461665"/>
            <a:chOff x="3187266" y="1143372"/>
            <a:chExt cx="1799960" cy="346248"/>
          </a:xfrm>
        </p:grpSpPr>
        <p:sp>
          <p:nvSpPr>
            <p:cNvPr id="139" name="TextBox 138"/>
            <p:cNvSpPr txBox="1"/>
            <p:nvPr/>
          </p:nvSpPr>
          <p:spPr>
            <a:xfrm>
              <a:off x="3595547" y="1143372"/>
              <a:ext cx="870671" cy="346248"/>
            </a:xfrm>
            <a:prstGeom prst="rect">
              <a:avLst/>
            </a:prstGeom>
            <a:noFill/>
          </p:spPr>
          <p:txBody>
            <a:bodyPr wrap="none" rtlCol="0">
              <a:spAutoFit/>
            </a:bodyPr>
            <a:lstStyle/>
            <a:p>
              <a:r>
                <a:rPr lang="en-US" sz="2400" i="1" dirty="0" smtClean="0">
                  <a:solidFill>
                    <a:srgbClr val="C00000"/>
                  </a:solidFill>
                  <a:latin typeface="Helvetica" charset="0"/>
                </a:rPr>
                <a:t>subject</a:t>
              </a:r>
              <a:endParaRPr lang="en-US" sz="2400" i="1" dirty="0">
                <a:solidFill>
                  <a:srgbClr val="C00000"/>
                </a:solidFill>
                <a:latin typeface="Helvetica" charset="0"/>
              </a:endParaRPr>
            </a:p>
          </p:txBody>
        </p:sp>
        <p:cxnSp>
          <p:nvCxnSpPr>
            <p:cNvPr id="138" name="Elbow Connector 137"/>
            <p:cNvCxnSpPr/>
            <p:nvPr/>
          </p:nvCxnSpPr>
          <p:spPr>
            <a:xfrm rot="10800000" flipV="1">
              <a:off x="3187266" y="1162752"/>
              <a:ext cx="1799960" cy="4"/>
            </a:xfrm>
            <a:prstGeom prst="bentConnector3">
              <a:avLst>
                <a:gd name="adj1" fmla="val 50000"/>
              </a:avLst>
            </a:prstGeom>
            <a:ln>
              <a:solidFill>
                <a:srgbClr val="C00000"/>
              </a:solidFill>
              <a:headEnd type="none"/>
              <a:tailEnd type="none"/>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3793203" y="5309059"/>
            <a:ext cx="1320836" cy="1219751"/>
            <a:chOff x="2844901" y="3981793"/>
            <a:chExt cx="990627" cy="914813"/>
          </a:xfrm>
          <a:noFill/>
        </p:grpSpPr>
        <p:sp>
          <p:nvSpPr>
            <p:cNvPr id="74" name="Oval 73"/>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4" name="Straight Connector 123"/>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7731829" flipH="1">
              <a:off x="3402225" y="4061538"/>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rot="5032328">
              <a:off x="3424589" y="4485666"/>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29" name="Group 128"/>
          <p:cNvGrpSpPr/>
          <p:nvPr/>
        </p:nvGrpSpPr>
        <p:grpSpPr>
          <a:xfrm rot="2406266">
            <a:off x="3095823" y="3982480"/>
            <a:ext cx="830116" cy="991280"/>
            <a:chOff x="2844901" y="3981793"/>
            <a:chExt cx="622587" cy="743460"/>
          </a:xfrm>
          <a:noFill/>
        </p:grpSpPr>
        <p:sp>
          <p:nvSpPr>
            <p:cNvPr id="131" name="Oval 130"/>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32" name="Straight Connector 131"/>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42" name="Oval 141"/>
          <p:cNvSpPr/>
          <p:nvPr/>
        </p:nvSpPr>
        <p:spPr>
          <a:xfrm rot="4658332">
            <a:off x="3447900" y="2303167"/>
            <a:ext cx="536115" cy="5217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3" name="Straight Connector 142"/>
          <p:cNvCxnSpPr/>
          <p:nvPr/>
        </p:nvCxnSpPr>
        <p:spPr>
          <a:xfrm rot="4658332" flipH="1">
            <a:off x="3975564" y="2655321"/>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48" name="Group 147"/>
          <p:cNvGrpSpPr/>
          <p:nvPr/>
        </p:nvGrpSpPr>
        <p:grpSpPr>
          <a:xfrm rot="17610235">
            <a:off x="6521416" y="4695152"/>
            <a:ext cx="1331187" cy="1215245"/>
            <a:chOff x="2840513" y="3992935"/>
            <a:chExt cx="998390" cy="911434"/>
          </a:xfrm>
          <a:noFill/>
        </p:grpSpPr>
        <p:sp>
          <p:nvSpPr>
            <p:cNvPr id="149" name="Oval 148"/>
            <p:cNvSpPr/>
            <p:nvPr/>
          </p:nvSpPr>
          <p:spPr>
            <a:xfrm rot="20858332">
              <a:off x="2840513" y="4345068"/>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0" name="Straight Connector 149"/>
            <p:cNvCxnSpPr/>
            <p:nvPr/>
          </p:nvCxnSpPr>
          <p:spPr>
            <a:xfrm rot="20858332" flipH="1">
              <a:off x="3106461" y="3992935"/>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7731829" flipH="1">
              <a:off x="3405601" y="406930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2" name="Oval 151"/>
            <p:cNvSpPr/>
            <p:nvPr/>
          </p:nvSpPr>
          <p:spPr>
            <a:xfrm rot="5032328">
              <a:off x="3427964" y="4493429"/>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201" name="Group 200"/>
          <p:cNvGrpSpPr/>
          <p:nvPr/>
        </p:nvGrpSpPr>
        <p:grpSpPr>
          <a:xfrm>
            <a:off x="4075959" y="2956413"/>
            <a:ext cx="2691669" cy="2376345"/>
            <a:chOff x="3056968" y="2217308"/>
            <a:chExt cx="2018752" cy="1782259"/>
          </a:xfrm>
          <a:solidFill>
            <a:srgbClr val="0070C0"/>
          </a:solidFill>
        </p:grpSpPr>
        <p:grpSp>
          <p:nvGrpSpPr>
            <p:cNvPr id="200" name="Group 199"/>
            <p:cNvGrpSpPr/>
            <p:nvPr/>
          </p:nvGrpSpPr>
          <p:grpSpPr>
            <a:xfrm>
              <a:off x="3056968" y="2217308"/>
              <a:ext cx="1000070" cy="1782259"/>
              <a:chOff x="3056968" y="2217308"/>
              <a:chExt cx="1000070" cy="1782259"/>
            </a:xfrm>
            <a:grpFill/>
          </p:grpSpPr>
          <p:sp>
            <p:nvSpPr>
              <p:cNvPr id="116" name="Oval 115"/>
              <p:cNvSpPr/>
              <p:nvPr/>
            </p:nvSpPr>
            <p:spPr>
              <a:xfrm rot="16200000">
                <a:off x="3330061" y="2219818"/>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1"/>
                  </a:solidFill>
                  <a:latin typeface="Helvetica" charset="0"/>
                </a:endParaRPr>
              </a:p>
            </p:txBody>
          </p:sp>
          <p:sp>
            <p:nvSpPr>
              <p:cNvPr id="100" name="Oval 99"/>
              <p:cNvSpPr/>
              <p:nvPr/>
            </p:nvSpPr>
            <p:spPr>
              <a:xfrm rot="2699501">
                <a:off x="3056968" y="2909692"/>
                <a:ext cx="402085"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1"/>
                  </a:solidFill>
                  <a:latin typeface="Helvetica" charset="0"/>
                </a:endParaRPr>
              </a:p>
            </p:txBody>
          </p:sp>
          <p:grpSp>
            <p:nvGrpSpPr>
              <p:cNvPr id="102" name="Group 101"/>
              <p:cNvGrpSpPr/>
              <p:nvPr/>
            </p:nvGrpSpPr>
            <p:grpSpPr>
              <a:xfrm>
                <a:off x="3332571" y="3291466"/>
                <a:ext cx="724467" cy="708101"/>
                <a:chOff x="3581700" y="4170769"/>
                <a:chExt cx="316926" cy="319070"/>
              </a:xfrm>
              <a:grpFill/>
            </p:grpSpPr>
            <p:sp>
              <p:nvSpPr>
                <p:cNvPr id="109" name="Oval 10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1"/>
                    </a:solidFill>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53" name="Oval 152"/>
            <p:cNvSpPr/>
            <p:nvPr/>
          </p:nvSpPr>
          <p:spPr>
            <a:xfrm rot="17610235">
              <a:off x="4663769" y="3329082"/>
              <a:ext cx="418043" cy="40585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1"/>
                </a:solidFill>
                <a:latin typeface="Helvetica" charset="0"/>
              </a:endParaRPr>
            </a:p>
          </p:txBody>
        </p:sp>
        <p:sp>
          <p:nvSpPr>
            <p:cNvPr id="162" name="Oval 161"/>
            <p:cNvSpPr/>
            <p:nvPr/>
          </p:nvSpPr>
          <p:spPr>
            <a:xfrm rot="13660123">
              <a:off x="4566881" y="2375022"/>
              <a:ext cx="418043" cy="40585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1"/>
                </a:solidFill>
                <a:latin typeface="Helvetica" charset="0"/>
              </a:endParaRPr>
            </a:p>
          </p:txBody>
        </p:sp>
      </p:grp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7" name="Group 156"/>
          <p:cNvGrpSpPr/>
          <p:nvPr/>
        </p:nvGrpSpPr>
        <p:grpSpPr>
          <a:xfrm rot="13660123">
            <a:off x="6681215" y="2188982"/>
            <a:ext cx="573005" cy="1118156"/>
            <a:chOff x="3405774" y="4057989"/>
            <a:chExt cx="429754" cy="838617"/>
          </a:xfrm>
        </p:grpSpPr>
        <p:cxnSp>
          <p:nvCxnSpPr>
            <p:cNvPr id="160" name="Straight Connector 159"/>
            <p:cNvCxnSpPr/>
            <p:nvPr/>
          </p:nvCxnSpPr>
          <p:spPr>
            <a:xfrm rot="7731829" flipH="1">
              <a:off x="3402225" y="4061538"/>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1" name="Oval 160"/>
            <p:cNvSpPr/>
            <p:nvPr/>
          </p:nvSpPr>
          <p:spPr>
            <a:xfrm rot="5032328">
              <a:off x="3424589" y="4485666"/>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64" name="TextBox 163"/>
          <p:cNvSpPr txBox="1"/>
          <p:nvPr/>
        </p:nvSpPr>
        <p:spPr>
          <a:xfrm>
            <a:off x="4071484" y="3959378"/>
            <a:ext cx="546941"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s1e2</a:t>
            </a:r>
          </a:p>
        </p:txBody>
      </p:sp>
      <p:sp>
        <p:nvSpPr>
          <p:cNvPr id="165" name="TextBox 164"/>
          <p:cNvSpPr txBox="1"/>
          <p:nvPr/>
        </p:nvSpPr>
        <p:spPr>
          <a:xfrm>
            <a:off x="4436772" y="3081121"/>
            <a:ext cx="546941"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s1e1</a:t>
            </a:r>
          </a:p>
        </p:txBody>
      </p:sp>
      <p:sp>
        <p:nvSpPr>
          <p:cNvPr id="166" name="TextBox 165"/>
          <p:cNvSpPr txBox="1"/>
          <p:nvPr/>
        </p:nvSpPr>
        <p:spPr>
          <a:xfrm>
            <a:off x="4433424" y="4885811"/>
            <a:ext cx="546941"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s1e3</a:t>
            </a:r>
          </a:p>
        </p:txBody>
      </p:sp>
      <p:sp>
        <p:nvSpPr>
          <p:cNvPr id="167" name="TextBox 166"/>
          <p:cNvSpPr txBox="1"/>
          <p:nvPr/>
        </p:nvSpPr>
        <p:spPr>
          <a:xfrm>
            <a:off x="6224584" y="4534046"/>
            <a:ext cx="546941"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s7e9</a:t>
            </a:r>
          </a:p>
        </p:txBody>
      </p:sp>
      <p:sp>
        <p:nvSpPr>
          <p:cNvPr id="168" name="TextBox 167"/>
          <p:cNvSpPr txBox="1"/>
          <p:nvPr/>
        </p:nvSpPr>
        <p:spPr>
          <a:xfrm>
            <a:off x="6004468" y="3247502"/>
            <a:ext cx="732890" cy="292386"/>
          </a:xfrm>
          <a:prstGeom prst="rect">
            <a:avLst/>
          </a:prstGeom>
          <a:noFill/>
        </p:spPr>
        <p:txBody>
          <a:bodyPr wrap="none" lIns="91438" tIns="45719" rIns="91438" bIns="45719" rtlCol="0">
            <a:spAutoFit/>
          </a:bodyPr>
          <a:lstStyle/>
          <a:p>
            <a:pPr algn="ctr"/>
            <a:r>
              <a:rPr lang="en-US" sz="1300" dirty="0">
                <a:solidFill>
                  <a:schemeClr val="bg1"/>
                </a:solidFill>
                <a:latin typeface="Helvetica" charset="0"/>
              </a:rPr>
              <a:t>s12e20</a:t>
            </a:r>
          </a:p>
        </p:txBody>
      </p: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2" name="TextBox 171"/>
          <p:cNvSpPr txBox="1"/>
          <p:nvPr/>
        </p:nvSpPr>
        <p:spPr>
          <a:xfrm rot="2102212">
            <a:off x="3865704" y="2609369"/>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73" name="TextBox 172"/>
          <p:cNvSpPr txBox="1"/>
          <p:nvPr/>
        </p:nvSpPr>
        <p:spPr>
          <a:xfrm rot="20634172">
            <a:off x="3447649" y="4322177"/>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74" name="TextBox 173"/>
          <p:cNvSpPr txBox="1"/>
          <p:nvPr/>
        </p:nvSpPr>
        <p:spPr>
          <a:xfrm rot="2808157">
            <a:off x="4884759" y="341179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180" name="TextBox 179"/>
          <p:cNvSpPr txBox="1"/>
          <p:nvPr/>
        </p:nvSpPr>
        <p:spPr>
          <a:xfrm rot="21407631">
            <a:off x="354015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1" name="TextBox 180"/>
          <p:cNvSpPr txBox="1"/>
          <p:nvPr/>
        </p:nvSpPr>
        <p:spPr>
          <a:xfrm rot="21407631">
            <a:off x="3040159" y="4430473"/>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2" name="TextBox 181"/>
          <p:cNvSpPr txBox="1"/>
          <p:nvPr/>
        </p:nvSpPr>
        <p:spPr>
          <a:xfrm rot="21407631">
            <a:off x="3901905" y="5872636"/>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3" name="TextBox 182"/>
          <p:cNvSpPr txBox="1"/>
          <p:nvPr/>
        </p:nvSpPr>
        <p:spPr>
          <a:xfrm rot="21407631">
            <a:off x="699006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4" name="TextBox 183"/>
          <p:cNvSpPr txBox="1"/>
          <p:nvPr/>
        </p:nvSpPr>
        <p:spPr>
          <a:xfrm rot="21407631">
            <a:off x="6961127" y="5545192"/>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6" name="TextBox 185"/>
          <p:cNvSpPr txBox="1"/>
          <p:nvPr/>
        </p:nvSpPr>
        <p:spPr>
          <a:xfrm rot="18310736">
            <a:off x="3880964" y="5339412"/>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7" name="TextBox 186"/>
          <p:cNvSpPr txBox="1"/>
          <p:nvPr/>
        </p:nvSpPr>
        <p:spPr>
          <a:xfrm rot="3241453">
            <a:off x="6509397" y="499008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8" name="TextBox 187"/>
          <p:cNvSpPr txBox="1"/>
          <p:nvPr/>
        </p:nvSpPr>
        <p:spPr>
          <a:xfrm rot="18633485">
            <a:off x="6258649" y="275812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202" name="TextBox 201"/>
          <p:cNvSpPr txBox="1"/>
          <p:nvPr/>
        </p:nvSpPr>
        <p:spPr>
          <a:xfrm rot="1700665">
            <a:off x="5710343" y="417221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03" name="TextBox 202"/>
          <p:cNvSpPr txBox="1"/>
          <p:nvPr/>
        </p:nvSpPr>
        <p:spPr>
          <a:xfrm rot="19303697">
            <a:off x="5479076" y="350837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04" name="TextBox 203"/>
          <p:cNvSpPr txBox="1"/>
          <p:nvPr/>
        </p:nvSpPr>
        <p:spPr>
          <a:xfrm>
            <a:off x="4559265" y="387253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05" name="TextBox 204"/>
          <p:cNvSpPr txBox="1"/>
          <p:nvPr/>
        </p:nvSpPr>
        <p:spPr>
          <a:xfrm rot="18947979">
            <a:off x="4696783" y="4378260"/>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65" name="TextBox 64"/>
          <p:cNvSpPr txBox="1"/>
          <p:nvPr/>
        </p:nvSpPr>
        <p:spPr>
          <a:xfrm>
            <a:off x="8506924" y="2789979"/>
            <a:ext cx="3423882" cy="1569658"/>
          </a:xfrm>
          <a:prstGeom prst="rect">
            <a:avLst/>
          </a:prstGeom>
          <a:noFill/>
          <a:ln>
            <a:solidFill>
              <a:schemeClr val="tx1"/>
            </a:solidFill>
          </a:ln>
          <a:effectLst/>
        </p:spPr>
        <p:txBody>
          <a:bodyPr wrap="none" lIns="91438" tIns="45719" rIns="91438" bIns="45719" rtlCol="0">
            <a:spAutoFit/>
          </a:bodyPr>
          <a:lstStyle/>
          <a:p>
            <a:r>
              <a:rPr lang="en-US" sz="2400" dirty="0" err="1">
                <a:latin typeface="Helvetica" charset="0"/>
              </a:rPr>
              <a:t>s</a:t>
            </a:r>
            <a:r>
              <a:rPr lang="en-US" sz="2400" dirty="0" err="1" smtClean="0">
                <a:latin typeface="Helvetica" charset="0"/>
              </a:rPr>
              <a:t>ubj</a:t>
            </a:r>
            <a:r>
              <a:rPr lang="en-US" sz="2400" dirty="0" smtClean="0">
                <a:latin typeface="Helvetica" charset="0"/>
              </a:rPr>
              <a:t>=“Big Bang Theory”</a:t>
            </a:r>
            <a:endParaRPr lang="en-US" sz="2400" dirty="0">
              <a:latin typeface="Helvetica" charset="0"/>
            </a:endParaRPr>
          </a:p>
          <a:p>
            <a:r>
              <a:rPr lang="en-US" sz="2400" dirty="0" err="1" smtClean="0">
                <a:latin typeface="Helvetica" charset="0"/>
              </a:rPr>
              <a:t>obj</a:t>
            </a:r>
            <a:r>
              <a:rPr lang="en-US" sz="2400" dirty="0">
                <a:latin typeface="Helvetica" charset="0"/>
              </a:rPr>
              <a:t>=</a:t>
            </a:r>
            <a:r>
              <a:rPr lang="en-US" sz="2400" i="1" dirty="0">
                <a:latin typeface="Helvetica" charset="0"/>
              </a:rPr>
              <a:t>?</a:t>
            </a:r>
          </a:p>
          <a:p>
            <a:r>
              <a:rPr lang="en-US" sz="2400" dirty="0" err="1">
                <a:latin typeface="Helvetica" charset="0"/>
              </a:rPr>
              <a:t>a</a:t>
            </a:r>
            <a:r>
              <a:rPr lang="en-US" sz="2400" dirty="0" err="1" smtClean="0">
                <a:latin typeface="Helvetica" charset="0"/>
              </a:rPr>
              <a:t>ttr</a:t>
            </a:r>
            <a:r>
              <a:rPr lang="en-US" sz="2400" dirty="0" smtClean="0">
                <a:latin typeface="Helvetica" charset="0"/>
              </a:rPr>
              <a:t>=?</a:t>
            </a:r>
            <a:endParaRPr lang="en-US" sz="2400" dirty="0">
              <a:latin typeface="Helvetica" charset="0"/>
            </a:endParaRPr>
          </a:p>
          <a:p>
            <a:r>
              <a:rPr lang="en-US" sz="2400" dirty="0" err="1">
                <a:latin typeface="Helvetica" charset="0"/>
              </a:rPr>
              <a:t>r</a:t>
            </a:r>
            <a:r>
              <a:rPr lang="en-US" sz="2400" dirty="0" err="1" smtClean="0">
                <a:latin typeface="Helvetica" charset="0"/>
              </a:rPr>
              <a:t>el</a:t>
            </a:r>
            <a:r>
              <a:rPr lang="en-US" sz="2400" dirty="0" smtClean="0">
                <a:latin typeface="Helvetica" charset="0"/>
              </a:rPr>
              <a:t>=</a:t>
            </a:r>
            <a:r>
              <a:rPr lang="en-US" sz="2400" i="1" dirty="0" smtClean="0">
                <a:latin typeface="Helvetica" charset="0"/>
              </a:rPr>
              <a:t>episode</a:t>
            </a:r>
            <a:endParaRPr lang="en-US" sz="2400" i="1" dirty="0">
              <a:latin typeface="Helvetica" charset="0"/>
            </a:endParaRPr>
          </a:p>
        </p:txBody>
      </p:sp>
    </p:spTree>
    <p:extLst>
      <p:ext uri="{BB962C8B-B14F-4D97-AF65-F5344CB8AC3E}">
        <p14:creationId xmlns:p14="http://schemas.microsoft.com/office/powerpoint/2010/main" val="1314218593"/>
      </p:ext>
    </p:extLst>
  </p:cSld>
  <p:clrMapOvr>
    <a:masterClrMapping/>
  </p:clrMapOvr>
  <mc:AlternateContent xmlns:mc="http://schemas.openxmlformats.org/markup-compatibility/2006" xmlns:p14="http://schemas.microsoft.com/office/powerpoint/2010/main">
    <mc:Choice Requires="p14">
      <p:transition spd="slow" p14:dur="2000" advTm="6760"/>
    </mc:Choice>
    <mc:Fallback xmlns="">
      <p:transition spd="slow" advTm="676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extBox 118"/>
          <p:cNvSpPr txBox="1"/>
          <p:nvPr/>
        </p:nvSpPr>
        <p:spPr>
          <a:xfrm>
            <a:off x="4137161" y="2769355"/>
            <a:ext cx="469996" cy="707884"/>
          </a:xfrm>
          <a:prstGeom prst="rect">
            <a:avLst/>
          </a:prstGeom>
          <a:noFill/>
        </p:spPr>
        <p:txBody>
          <a:bodyPr wrap="none" lIns="91438" tIns="45719" rIns="91438" bIns="45719" rtlCol="0">
            <a:spAutoFit/>
          </a:bodyPr>
          <a:lstStyle/>
          <a:p>
            <a:r>
              <a:rPr lang="en-US" sz="4000" dirty="0" smtClean="0">
                <a:solidFill>
                  <a:srgbClr val="C00000"/>
                </a:solidFill>
                <a:latin typeface="Helvetica" charset="0"/>
              </a:rPr>
              <a:t>?</a:t>
            </a:r>
            <a:endParaRPr lang="en-US" sz="4000" dirty="0">
              <a:solidFill>
                <a:srgbClr val="C00000"/>
              </a:solidFill>
              <a:latin typeface="Helvetica" charset="0"/>
            </a:endParaRPr>
          </a:p>
        </p:txBody>
      </p:sp>
      <p:sp>
        <p:nvSpPr>
          <p:cNvPr id="22" name="Title 1"/>
          <p:cNvSpPr>
            <a:spLocks noGrp="1"/>
          </p:cNvSpPr>
          <p:nvPr>
            <p:ph type="title"/>
          </p:nvPr>
        </p:nvSpPr>
        <p:spPr>
          <a:xfrm>
            <a:off x="1152834" y="154452"/>
            <a:ext cx="9886331" cy="572112"/>
          </a:xfrm>
        </p:spPr>
        <p:txBody>
          <a:bodyPr/>
          <a:lstStyle/>
          <a:p>
            <a:r>
              <a:rPr lang="en-US" dirty="0" smtClean="0"/>
              <a:t>Question </a:t>
            </a:r>
            <a:r>
              <a:rPr lang="en-US" dirty="0"/>
              <a:t>Answering with Knowledge Graph</a:t>
            </a:r>
          </a:p>
        </p:txBody>
      </p:sp>
      <p:sp>
        <p:nvSpPr>
          <p:cNvPr id="23" name="Rectangle 22"/>
          <p:cNvSpPr/>
          <p:nvPr/>
        </p:nvSpPr>
        <p:spPr>
          <a:xfrm>
            <a:off x="3161316" y="1368852"/>
            <a:ext cx="2307875" cy="139217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Model</a:t>
            </a:r>
          </a:p>
        </p:txBody>
      </p:sp>
      <p:cxnSp>
        <p:nvCxnSpPr>
          <p:cNvPr id="24" name="Elbow Connector 23"/>
          <p:cNvCxnSpPr/>
          <p:nvPr/>
        </p:nvCxnSpPr>
        <p:spPr>
          <a:xfrm>
            <a:off x="5469192" y="2060866"/>
            <a:ext cx="3237928" cy="0"/>
          </a:xfrm>
          <a:prstGeom prst="bentConnector3">
            <a:avLst>
              <a:gd name="adj1" fmla="val 50000"/>
            </a:avLst>
          </a:prstGeom>
          <a:ln>
            <a:solidFill>
              <a:schemeClr val="tx1"/>
            </a:solidFill>
            <a:tailEnd type="none" w="lg" len="med"/>
          </a:ln>
          <a:effectLst/>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6122417" y="5691944"/>
            <a:ext cx="2584703" cy="101585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Knowledge</a:t>
            </a:r>
          </a:p>
          <a:p>
            <a:pPr algn="ctr"/>
            <a:r>
              <a:rPr lang="en-US" sz="2400" dirty="0">
                <a:latin typeface="Helvetica" charset="0"/>
              </a:rPr>
              <a:t>Graph</a:t>
            </a:r>
          </a:p>
        </p:txBody>
      </p:sp>
      <p:sp>
        <p:nvSpPr>
          <p:cNvPr id="28" name="Rectangle 27"/>
          <p:cNvSpPr/>
          <p:nvPr/>
        </p:nvSpPr>
        <p:spPr>
          <a:xfrm>
            <a:off x="9286876" y="3264884"/>
            <a:ext cx="1714499" cy="11227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Retrieval</a:t>
            </a:r>
          </a:p>
        </p:txBody>
      </p:sp>
      <p:cxnSp>
        <p:nvCxnSpPr>
          <p:cNvPr id="29" name="Straight Arrow Connector 28"/>
          <p:cNvCxnSpPr/>
          <p:nvPr/>
        </p:nvCxnSpPr>
        <p:spPr>
          <a:xfrm>
            <a:off x="10137435" y="4387663"/>
            <a:ext cx="0" cy="712909"/>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31" name="Elbow Connector 30"/>
          <p:cNvCxnSpPr/>
          <p:nvPr/>
        </p:nvCxnSpPr>
        <p:spPr>
          <a:xfrm flipV="1">
            <a:off x="8707120" y="3826274"/>
            <a:ext cx="579756" cy="2373600"/>
          </a:xfrm>
          <a:prstGeom prst="bentConnector3">
            <a:avLst>
              <a:gd name="adj1" fmla="val 50000"/>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9684366" y="5510440"/>
            <a:ext cx="1108325" cy="420564"/>
          </a:xfrm>
          <a:prstGeom prst="rect">
            <a:avLst/>
          </a:prstGeom>
          <a:effectLst/>
        </p:spPr>
        <p:txBody>
          <a:bodyPr wrap="square" lIns="91438" tIns="45719" rIns="91438" bIns="45719">
            <a:spAutoFit/>
          </a:bodyPr>
          <a:lstStyle/>
          <a:p>
            <a:r>
              <a:rPr lang="en-US" sz="2100" dirty="0" smtClean="0">
                <a:latin typeface="Helvetica Neue Light" charset="0"/>
                <a:ea typeface="Helvetica Neue Light" charset="0"/>
                <a:cs typeface="Helvetica Neue Light" charset="0"/>
              </a:rPr>
              <a:t>e </a:t>
            </a:r>
            <a:r>
              <a:rPr lang="en-US" sz="2100" dirty="0">
                <a:latin typeface="Helvetica Neue Light" charset="0"/>
                <a:ea typeface="Helvetica Neue Light" charset="0"/>
                <a:cs typeface="Helvetica Neue Light" charset="0"/>
              </a:rPr>
              <a:t>| r | </a:t>
            </a:r>
            <a:r>
              <a:rPr lang="en-US" sz="2100" dirty="0" smtClean="0">
                <a:latin typeface="Helvetica Neue Light" charset="0"/>
                <a:ea typeface="Helvetica Neue Light" charset="0"/>
                <a:cs typeface="Helvetica Neue Light" charset="0"/>
              </a:rPr>
              <a:t>e</a:t>
            </a:r>
            <a:r>
              <a:rPr lang="en-US" sz="2100" baseline="30000" dirty="0" smtClean="0">
                <a:latin typeface="Helvetica Neue Light" charset="0"/>
                <a:ea typeface="Helvetica Neue Light" charset="0"/>
                <a:cs typeface="Helvetica Neue Light" charset="0"/>
              </a:rPr>
              <a:t>’</a:t>
            </a:r>
            <a:endParaRPr lang="en-US" sz="2100" baseline="30000" dirty="0">
              <a:latin typeface="Helvetica Neue Light" charset="0"/>
              <a:ea typeface="Helvetica Neue Light" charset="0"/>
              <a:cs typeface="Helvetica Neue Light" charset="0"/>
            </a:endParaRPr>
          </a:p>
        </p:txBody>
      </p:sp>
      <p:sp>
        <p:nvSpPr>
          <p:cNvPr id="36" name="Oval 35"/>
          <p:cNvSpPr/>
          <p:nvPr/>
        </p:nvSpPr>
        <p:spPr>
          <a:xfrm>
            <a:off x="9634246" y="5103269"/>
            <a:ext cx="1158445" cy="436024"/>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Fact</a:t>
            </a:r>
          </a:p>
        </p:txBody>
      </p:sp>
      <p:cxnSp>
        <p:nvCxnSpPr>
          <p:cNvPr id="41" name="Elbow Connector 40"/>
          <p:cNvCxnSpPr/>
          <p:nvPr/>
        </p:nvCxnSpPr>
        <p:spPr>
          <a:xfrm>
            <a:off x="9847976" y="2087379"/>
            <a:ext cx="283996" cy="1177507"/>
          </a:xfrm>
          <a:prstGeom prst="bentConnector2">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6095999" y="1242612"/>
            <a:ext cx="2941911" cy="830997"/>
          </a:xfrm>
          <a:prstGeom prst="rect">
            <a:avLst/>
          </a:prstGeom>
        </p:spPr>
        <p:txBody>
          <a:bodyPr wrap="square" lIns="91438" tIns="45719" rIns="91438" bIns="45719">
            <a:spAutoFit/>
          </a:bodyPr>
          <a:lstStyle/>
          <a:p>
            <a:pPr algn="ctr"/>
            <a:r>
              <a:rPr lang="en-US" sz="2400" dirty="0">
                <a:latin typeface="Helvetica" charset="0"/>
              </a:rPr>
              <a:t>Structured</a:t>
            </a:r>
          </a:p>
          <a:p>
            <a:pPr algn="ctr"/>
            <a:r>
              <a:rPr lang="en-US" sz="2400" dirty="0">
                <a:latin typeface="Helvetica" charset="0"/>
              </a:rPr>
              <a:t>Query</a:t>
            </a:r>
          </a:p>
        </p:txBody>
      </p:sp>
      <p:sp>
        <p:nvSpPr>
          <p:cNvPr id="44" name="TextBox 43"/>
          <p:cNvSpPr txBox="1"/>
          <p:nvPr/>
        </p:nvSpPr>
        <p:spPr>
          <a:xfrm>
            <a:off x="8726358" y="1302550"/>
            <a:ext cx="1090359" cy="1569658"/>
          </a:xfrm>
          <a:prstGeom prst="rect">
            <a:avLst/>
          </a:prstGeom>
          <a:noFill/>
          <a:ln>
            <a:solidFill>
              <a:schemeClr val="tx1"/>
            </a:solidFill>
          </a:ln>
          <a:effectLst/>
        </p:spPr>
        <p:txBody>
          <a:bodyPr wrap="none" lIns="91438" tIns="45719" rIns="91438" bIns="45719" rtlCol="0">
            <a:spAutoFit/>
          </a:bodyPr>
          <a:lstStyle/>
          <a:p>
            <a:pPr algn="ctr"/>
            <a:r>
              <a:rPr lang="en-US" sz="2400" dirty="0" err="1">
                <a:latin typeface="Helvetica" charset="0"/>
              </a:rPr>
              <a:t>s</a:t>
            </a:r>
            <a:r>
              <a:rPr lang="en-US" sz="2400" dirty="0" err="1" smtClean="0">
                <a:latin typeface="Helvetica" charset="0"/>
              </a:rPr>
              <a:t>ubj</a:t>
            </a:r>
            <a:r>
              <a:rPr lang="en-US" sz="2400" dirty="0" smtClean="0">
                <a:latin typeface="Helvetica" charset="0"/>
              </a:rPr>
              <a:t>=</a:t>
            </a:r>
            <a:r>
              <a:rPr lang="en-US" sz="2400" dirty="0" smtClean="0">
                <a:latin typeface="Helvetica Neue Light" charset="0"/>
                <a:ea typeface="Helvetica Neue Light" charset="0"/>
                <a:cs typeface="Helvetica Neue Light" charset="0"/>
              </a:rPr>
              <a:t>e</a:t>
            </a:r>
            <a:endParaRPr lang="en-US" sz="2400" dirty="0">
              <a:latin typeface="Helvetica Neue Light" charset="0"/>
              <a:ea typeface="Helvetica Neue Light" charset="0"/>
              <a:cs typeface="Helvetica Neue Light" charset="0"/>
            </a:endParaRPr>
          </a:p>
          <a:p>
            <a:pPr algn="ctr"/>
            <a:r>
              <a:rPr lang="en-US" sz="2400" dirty="0" err="1">
                <a:latin typeface="Helvetica" charset="0"/>
              </a:rPr>
              <a:t>o</a:t>
            </a:r>
            <a:r>
              <a:rPr lang="en-US" sz="2400" dirty="0" err="1" smtClean="0">
                <a:latin typeface="Helvetica" charset="0"/>
              </a:rPr>
              <a:t>bj</a:t>
            </a:r>
            <a:r>
              <a:rPr lang="en-US" sz="2400" dirty="0">
                <a:latin typeface="Helvetica" charset="0"/>
              </a:rPr>
              <a:t>=</a:t>
            </a:r>
            <a:r>
              <a:rPr lang="en-US" sz="2400" i="1" dirty="0">
                <a:latin typeface="Helvetica" charset="0"/>
              </a:rPr>
              <a:t>?</a:t>
            </a:r>
          </a:p>
          <a:p>
            <a:pPr algn="ctr"/>
            <a:r>
              <a:rPr lang="en-US" sz="2400" dirty="0" err="1">
                <a:latin typeface="Helvetica" charset="0"/>
              </a:rPr>
              <a:t>a</a:t>
            </a:r>
            <a:r>
              <a:rPr lang="en-US" sz="2400" dirty="0" err="1" smtClean="0">
                <a:latin typeface="Helvetica" charset="0"/>
              </a:rPr>
              <a:t>ttr</a:t>
            </a:r>
            <a:r>
              <a:rPr lang="en-US" sz="2400" dirty="0">
                <a:latin typeface="Helvetica" charset="0"/>
              </a:rPr>
              <a:t>=?</a:t>
            </a:r>
          </a:p>
          <a:p>
            <a:pPr algn="ctr"/>
            <a:r>
              <a:rPr lang="en-US" sz="2400" dirty="0" err="1">
                <a:latin typeface="Helvetica" charset="0"/>
              </a:rPr>
              <a:t>r</a:t>
            </a:r>
            <a:r>
              <a:rPr lang="en-US" sz="2400" dirty="0" err="1" smtClean="0">
                <a:latin typeface="Helvetica" charset="0"/>
              </a:rPr>
              <a:t>el</a:t>
            </a:r>
            <a:r>
              <a:rPr lang="en-US" sz="2400" dirty="0" smtClean="0">
                <a:latin typeface="Helvetica" charset="0"/>
              </a:rPr>
              <a:t>=</a:t>
            </a:r>
            <a:r>
              <a:rPr lang="en-US" sz="2400" dirty="0" smtClean="0">
                <a:latin typeface="Helvetica Neue Light" charset="0"/>
                <a:ea typeface="Helvetica Neue Light" charset="0"/>
                <a:cs typeface="Helvetica Neue Light" charset="0"/>
              </a:rPr>
              <a:t>r</a:t>
            </a:r>
            <a:endParaRPr lang="en-US" sz="2400" dirty="0">
              <a:latin typeface="Helvetica Neue Light" charset="0"/>
              <a:ea typeface="Helvetica Neue Light" charset="0"/>
              <a:cs typeface="Helvetica Neue Light" charset="0"/>
            </a:endParaRPr>
          </a:p>
        </p:txBody>
      </p:sp>
      <p:sp>
        <p:nvSpPr>
          <p:cNvPr id="19" name="TextBox 18"/>
          <p:cNvSpPr txBox="1"/>
          <p:nvPr/>
        </p:nvSpPr>
        <p:spPr>
          <a:xfrm>
            <a:off x="1254834" y="1837241"/>
            <a:ext cx="1417372" cy="461663"/>
          </a:xfrm>
          <a:prstGeom prst="rect">
            <a:avLst/>
          </a:prstGeom>
          <a:noFill/>
          <a:effectLst/>
        </p:spPr>
        <p:txBody>
          <a:bodyPr wrap="none" lIns="91438" tIns="45719" rIns="91438" bIns="45719" rtlCol="0">
            <a:spAutoFit/>
          </a:bodyPr>
          <a:lstStyle/>
          <a:p>
            <a:r>
              <a:rPr lang="en-US" sz="2400" dirty="0">
                <a:latin typeface="Helvetica" charset="0"/>
              </a:rPr>
              <a:t>Question</a:t>
            </a:r>
          </a:p>
        </p:txBody>
      </p:sp>
      <p:cxnSp>
        <p:nvCxnSpPr>
          <p:cNvPr id="20" name="Straight Arrow Connector 19"/>
          <p:cNvCxnSpPr/>
          <p:nvPr/>
        </p:nvCxnSpPr>
        <p:spPr>
          <a:xfrm flipV="1">
            <a:off x="2646184" y="2086784"/>
            <a:ext cx="515132" cy="0"/>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6006636" y="5245463"/>
            <a:ext cx="2816265" cy="420564"/>
          </a:xfrm>
          <a:prstGeom prst="rect">
            <a:avLst/>
          </a:prstGeom>
          <a:effectLst/>
        </p:spPr>
        <p:txBody>
          <a:bodyPr wrap="square" lIns="91438" tIns="45719" rIns="91438" bIns="45719">
            <a:spAutoFit/>
          </a:bodyPr>
          <a:lstStyle/>
          <a:p>
            <a:r>
              <a:rPr lang="en-US" sz="2100" dirty="0" err="1">
                <a:latin typeface="Helvetica Neue Light" charset="0"/>
                <a:ea typeface="Helvetica Neue Light" charset="0"/>
                <a:cs typeface="Helvetica Neue Light" charset="0"/>
              </a:rPr>
              <a:t>subj</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rel</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attr</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obj</a:t>
            </a:r>
            <a:endParaRPr lang="en-US" sz="2100" dirty="0">
              <a:latin typeface="Helvetica Neue Light" charset="0"/>
              <a:ea typeface="Helvetica Neue Light" charset="0"/>
              <a:cs typeface="Helvetica Neue Light" charset="0"/>
            </a:endParaRPr>
          </a:p>
        </p:txBody>
      </p:sp>
    </p:spTree>
    <p:custDataLst>
      <p:tags r:id="rId1"/>
    </p:custDataLst>
    <p:extLst>
      <p:ext uri="{BB962C8B-B14F-4D97-AF65-F5344CB8AC3E}">
        <p14:creationId xmlns:p14="http://schemas.microsoft.com/office/powerpoint/2010/main" val="2037770478"/>
      </p:ext>
    </p:extLst>
  </p:cSld>
  <p:clrMapOvr>
    <a:masterClrMapping/>
  </p:clrMapOvr>
  <mc:AlternateContent xmlns:mc="http://schemas.openxmlformats.org/markup-compatibility/2006" xmlns:p14="http://schemas.microsoft.com/office/powerpoint/2010/main">
    <mc:Choice Requires="p14">
      <p:transition spd="slow" p14:dur="2000" advTm="6808"/>
    </mc:Choice>
    <mc:Fallback xmlns="">
      <p:transition spd="slow" advTm="6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Elbow Connector 30"/>
          <p:cNvCxnSpPr/>
          <p:nvPr/>
        </p:nvCxnSpPr>
        <p:spPr>
          <a:xfrm flipV="1">
            <a:off x="4070290" y="2047778"/>
            <a:ext cx="4624810" cy="2018755"/>
          </a:xfrm>
          <a:prstGeom prst="bentConnector3">
            <a:avLst>
              <a:gd name="adj1" fmla="val 54772"/>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219239" y="3463717"/>
            <a:ext cx="1956440" cy="869189"/>
          </a:xfrm>
          <a:prstGeom prst="rect">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1438" tIns="45719" rIns="91438" bIns="45719" rtlCol="0" anchor="ctr"/>
          <a:lstStyle/>
          <a:p>
            <a:pPr algn="ctr"/>
            <a:r>
              <a:rPr lang="en-US" sz="2400" dirty="0">
                <a:latin typeface="Helvetica" charset="0"/>
              </a:rPr>
              <a:t>Entity</a:t>
            </a:r>
          </a:p>
          <a:p>
            <a:pPr algn="ctr"/>
            <a:r>
              <a:rPr lang="en-US" sz="2400" dirty="0">
                <a:latin typeface="Helvetica" charset="0"/>
              </a:rPr>
              <a:t>Detection</a:t>
            </a:r>
          </a:p>
        </p:txBody>
      </p:sp>
      <p:sp>
        <p:nvSpPr>
          <p:cNvPr id="19" name="TextBox 18"/>
          <p:cNvSpPr txBox="1"/>
          <p:nvPr/>
        </p:nvSpPr>
        <p:spPr>
          <a:xfrm>
            <a:off x="6715006" y="3898311"/>
            <a:ext cx="1776444" cy="461663"/>
          </a:xfrm>
          <a:prstGeom prst="rect">
            <a:avLst/>
          </a:prstGeom>
          <a:noFill/>
          <a:effectLst/>
        </p:spPr>
        <p:txBody>
          <a:bodyPr wrap="none" lIns="91438" tIns="45719" rIns="91438" bIns="45719" rtlCol="0">
            <a:spAutoFit/>
          </a:bodyPr>
          <a:lstStyle/>
          <a:p>
            <a:r>
              <a:rPr lang="en-US" sz="2400" dirty="0">
                <a:latin typeface="Helvetica Neue Light" charset="0"/>
                <a:ea typeface="Helvetica Neue Light" charset="0"/>
                <a:cs typeface="Helvetica Neue Light" charset="0"/>
              </a:rPr>
              <a:t>[ e</a:t>
            </a:r>
            <a:r>
              <a:rPr lang="en-US" sz="2400" baseline="-25000" dirty="0">
                <a:latin typeface="Helvetica Neue Light" charset="0"/>
                <a:ea typeface="Helvetica Neue Light" charset="0"/>
                <a:cs typeface="Helvetica Neue Light" charset="0"/>
              </a:rPr>
              <a:t>1</a:t>
            </a:r>
            <a:r>
              <a:rPr lang="en-US" sz="2400" dirty="0">
                <a:latin typeface="Helvetica Neue Light" charset="0"/>
                <a:ea typeface="Helvetica Neue Light" charset="0"/>
                <a:cs typeface="Helvetica Neue Light" charset="0"/>
              </a:rPr>
              <a:t>, …, </a:t>
            </a:r>
            <a:r>
              <a:rPr lang="en-US" sz="2400" dirty="0" err="1">
                <a:latin typeface="Helvetica Neue Light" charset="0"/>
                <a:ea typeface="Helvetica Neue Light" charset="0"/>
                <a:cs typeface="Helvetica Neue Light" charset="0"/>
              </a:rPr>
              <a:t>e</a:t>
            </a:r>
            <a:r>
              <a:rPr lang="en-US" sz="2400" baseline="-25000" dirty="0" err="1">
                <a:latin typeface="Helvetica Neue Light" charset="0"/>
                <a:ea typeface="Helvetica Neue Light" charset="0"/>
                <a:cs typeface="Helvetica Neue Light" charset="0"/>
              </a:rPr>
              <a:t>N</a:t>
            </a:r>
            <a:r>
              <a:rPr lang="en-US" sz="2400" dirty="0">
                <a:latin typeface="Helvetica Neue Light" charset="0"/>
                <a:ea typeface="Helvetica Neue Light" charset="0"/>
                <a:cs typeface="Helvetica Neue Light" charset="0"/>
              </a:rPr>
              <a:t> ]</a:t>
            </a:r>
          </a:p>
        </p:txBody>
      </p:sp>
      <p:sp>
        <p:nvSpPr>
          <p:cNvPr id="21" name="TextBox 20"/>
          <p:cNvSpPr txBox="1"/>
          <p:nvPr/>
        </p:nvSpPr>
        <p:spPr>
          <a:xfrm>
            <a:off x="6604399" y="3507225"/>
            <a:ext cx="1997659" cy="461663"/>
          </a:xfrm>
          <a:prstGeom prst="rect">
            <a:avLst/>
          </a:prstGeom>
          <a:noFill/>
          <a:effectLst/>
        </p:spPr>
        <p:txBody>
          <a:bodyPr wrap="none" lIns="91438" tIns="45719" rIns="91438" bIns="45719" rtlCol="0">
            <a:spAutoFit/>
          </a:bodyPr>
          <a:lstStyle/>
          <a:p>
            <a:r>
              <a:rPr lang="en-US" sz="2400" dirty="0">
                <a:latin typeface="Helvetica" charset="0"/>
              </a:rPr>
              <a:t>names / titles</a:t>
            </a:r>
          </a:p>
        </p:txBody>
      </p:sp>
      <p:cxnSp>
        <p:nvCxnSpPr>
          <p:cNvPr id="48" name="Elbow Connector 47"/>
          <p:cNvCxnSpPr>
            <a:endCxn id="11" idx="1"/>
          </p:cNvCxnSpPr>
          <p:nvPr/>
        </p:nvCxnSpPr>
        <p:spPr>
          <a:xfrm rot="16200000" flipH="1">
            <a:off x="2117789" y="2796862"/>
            <a:ext cx="1811528" cy="391372"/>
          </a:xfrm>
          <a:prstGeom prst="bentConnector2">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3161316" y="1550087"/>
            <a:ext cx="1956440" cy="964428"/>
          </a:xfrm>
          <a:prstGeom prst="rect">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1438" tIns="45719" rIns="91438" bIns="45719" rtlCol="0" anchor="ctr"/>
          <a:lstStyle/>
          <a:p>
            <a:pPr algn="ctr"/>
            <a:r>
              <a:rPr lang="en-US" sz="2400" dirty="0">
                <a:latin typeface="Helvetica" charset="0"/>
              </a:rPr>
              <a:t>Predict</a:t>
            </a:r>
          </a:p>
          <a:p>
            <a:pPr algn="ctr"/>
            <a:r>
              <a:rPr lang="en-US" sz="2400" dirty="0">
                <a:latin typeface="Helvetica" charset="0"/>
              </a:rPr>
              <a:t>Relation</a:t>
            </a:r>
          </a:p>
        </p:txBody>
      </p:sp>
      <p:sp>
        <p:nvSpPr>
          <p:cNvPr id="36" name="TextBox 35"/>
          <p:cNvSpPr txBox="1"/>
          <p:nvPr/>
        </p:nvSpPr>
        <p:spPr>
          <a:xfrm>
            <a:off x="5192688" y="1616803"/>
            <a:ext cx="1196157" cy="830995"/>
          </a:xfrm>
          <a:prstGeom prst="rect">
            <a:avLst/>
          </a:prstGeom>
          <a:noFill/>
          <a:effectLst/>
        </p:spPr>
        <p:txBody>
          <a:bodyPr wrap="none" lIns="91438" tIns="45719" rIns="91438" bIns="45719" rtlCol="0">
            <a:spAutoFit/>
          </a:bodyPr>
          <a:lstStyle/>
          <a:p>
            <a:pPr algn="ctr"/>
            <a:r>
              <a:rPr lang="en-US" sz="2400" dirty="0">
                <a:latin typeface="Helvetica" charset="0"/>
              </a:rPr>
              <a:t>relation</a:t>
            </a:r>
          </a:p>
          <a:p>
            <a:pPr algn="ctr"/>
            <a:r>
              <a:rPr lang="en-US" sz="2400" dirty="0">
                <a:latin typeface="Helvetica Neue Light" charset="0"/>
                <a:ea typeface="Helvetica Neue Light" charset="0"/>
                <a:cs typeface="Helvetica Neue Light" charset="0"/>
              </a:rPr>
              <a:t>r</a:t>
            </a:r>
          </a:p>
        </p:txBody>
      </p:sp>
      <p:cxnSp>
        <p:nvCxnSpPr>
          <p:cNvPr id="92" name="Elbow Connector 91"/>
          <p:cNvCxnSpPr/>
          <p:nvPr/>
        </p:nvCxnSpPr>
        <p:spPr>
          <a:xfrm flipV="1">
            <a:off x="5117756" y="2051964"/>
            <a:ext cx="1486643" cy="0"/>
          </a:xfrm>
          <a:prstGeom prst="bentConnector3">
            <a:avLst>
              <a:gd name="adj1" fmla="val 50000"/>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726358" y="1302550"/>
            <a:ext cx="1090359" cy="1569658"/>
          </a:xfrm>
          <a:prstGeom prst="rect">
            <a:avLst/>
          </a:prstGeom>
          <a:noFill/>
          <a:ln>
            <a:solidFill>
              <a:schemeClr val="tx1"/>
            </a:solidFill>
          </a:ln>
          <a:effectLst/>
        </p:spPr>
        <p:txBody>
          <a:bodyPr wrap="none" lIns="91438" tIns="45719" rIns="91438" bIns="45719" rtlCol="0">
            <a:spAutoFit/>
          </a:bodyPr>
          <a:lstStyle/>
          <a:p>
            <a:pPr algn="ctr"/>
            <a:r>
              <a:rPr lang="en-US" sz="2400" dirty="0" err="1">
                <a:latin typeface="Helvetica" charset="0"/>
              </a:rPr>
              <a:t>s</a:t>
            </a:r>
            <a:r>
              <a:rPr lang="en-US" sz="2400" dirty="0" err="1" smtClean="0">
                <a:latin typeface="Helvetica" charset="0"/>
              </a:rPr>
              <a:t>ubj</a:t>
            </a:r>
            <a:r>
              <a:rPr lang="en-US" sz="2400" dirty="0" smtClean="0">
                <a:latin typeface="Helvetica" charset="0"/>
              </a:rPr>
              <a:t>=</a:t>
            </a:r>
            <a:r>
              <a:rPr lang="en-US" sz="2400" dirty="0" smtClean="0">
                <a:latin typeface="Helvetica Neue Light" charset="0"/>
                <a:ea typeface="Helvetica Neue Light" charset="0"/>
                <a:cs typeface="Helvetica Neue Light" charset="0"/>
              </a:rPr>
              <a:t>e</a:t>
            </a:r>
            <a:endParaRPr lang="en-US" sz="2400" dirty="0">
              <a:latin typeface="Helvetica Neue Light" charset="0"/>
              <a:ea typeface="Helvetica Neue Light" charset="0"/>
              <a:cs typeface="Helvetica Neue Light" charset="0"/>
            </a:endParaRPr>
          </a:p>
          <a:p>
            <a:pPr algn="ctr"/>
            <a:r>
              <a:rPr lang="en-US" sz="2400" dirty="0" err="1">
                <a:latin typeface="Helvetica" charset="0"/>
              </a:rPr>
              <a:t>o</a:t>
            </a:r>
            <a:r>
              <a:rPr lang="en-US" sz="2400" dirty="0" err="1" smtClean="0">
                <a:latin typeface="Helvetica" charset="0"/>
              </a:rPr>
              <a:t>bj</a:t>
            </a:r>
            <a:r>
              <a:rPr lang="en-US" sz="2400" dirty="0">
                <a:latin typeface="Helvetica" charset="0"/>
              </a:rPr>
              <a:t>=</a:t>
            </a:r>
            <a:r>
              <a:rPr lang="en-US" sz="2400" i="1" dirty="0">
                <a:latin typeface="Helvetica" charset="0"/>
              </a:rPr>
              <a:t>?</a:t>
            </a:r>
          </a:p>
          <a:p>
            <a:pPr algn="ctr"/>
            <a:r>
              <a:rPr lang="en-US" sz="2400" dirty="0" err="1">
                <a:latin typeface="Helvetica" charset="0"/>
              </a:rPr>
              <a:t>a</a:t>
            </a:r>
            <a:r>
              <a:rPr lang="en-US" sz="2400" dirty="0" err="1" smtClean="0">
                <a:latin typeface="Helvetica" charset="0"/>
              </a:rPr>
              <a:t>ttr</a:t>
            </a:r>
            <a:r>
              <a:rPr lang="en-US" sz="2400" dirty="0">
                <a:latin typeface="Helvetica" charset="0"/>
              </a:rPr>
              <a:t>=?</a:t>
            </a:r>
          </a:p>
          <a:p>
            <a:pPr algn="ctr"/>
            <a:r>
              <a:rPr lang="en-US" sz="2400" dirty="0" err="1">
                <a:latin typeface="Helvetica" charset="0"/>
              </a:rPr>
              <a:t>r</a:t>
            </a:r>
            <a:r>
              <a:rPr lang="en-US" sz="2400" dirty="0" err="1" smtClean="0">
                <a:latin typeface="Helvetica" charset="0"/>
              </a:rPr>
              <a:t>el</a:t>
            </a:r>
            <a:r>
              <a:rPr lang="en-US" sz="2400" dirty="0" smtClean="0">
                <a:latin typeface="Helvetica" charset="0"/>
              </a:rPr>
              <a:t>=</a:t>
            </a:r>
            <a:r>
              <a:rPr lang="en-US" sz="2400" dirty="0" smtClean="0">
                <a:latin typeface="Helvetica Neue Light" charset="0"/>
                <a:ea typeface="Helvetica Neue Light" charset="0"/>
                <a:cs typeface="Helvetica Neue Light" charset="0"/>
              </a:rPr>
              <a:t>r</a:t>
            </a:r>
            <a:endParaRPr lang="en-US" sz="2400" dirty="0">
              <a:latin typeface="Helvetica Neue Light" charset="0"/>
              <a:ea typeface="Helvetica Neue Light" charset="0"/>
              <a:cs typeface="Helvetica Neue Light" charset="0"/>
            </a:endParaRPr>
          </a:p>
        </p:txBody>
      </p:sp>
      <p:sp>
        <p:nvSpPr>
          <p:cNvPr id="18" name="Title 1"/>
          <p:cNvSpPr>
            <a:spLocks noGrp="1"/>
          </p:cNvSpPr>
          <p:nvPr>
            <p:ph type="title"/>
          </p:nvPr>
        </p:nvSpPr>
        <p:spPr>
          <a:xfrm>
            <a:off x="1152834" y="154452"/>
            <a:ext cx="9886331" cy="572112"/>
          </a:xfrm>
        </p:spPr>
        <p:txBody>
          <a:bodyPr/>
          <a:lstStyle/>
          <a:p>
            <a:r>
              <a:rPr lang="en-US" dirty="0" smtClean="0"/>
              <a:t>Question </a:t>
            </a:r>
            <a:r>
              <a:rPr lang="en-US" dirty="0"/>
              <a:t>Answering with Knowledge Graph</a:t>
            </a:r>
          </a:p>
        </p:txBody>
      </p:sp>
      <p:sp>
        <p:nvSpPr>
          <p:cNvPr id="40" name="Rectangle 39"/>
          <p:cNvSpPr/>
          <p:nvPr/>
        </p:nvSpPr>
        <p:spPr>
          <a:xfrm>
            <a:off x="6095999" y="1242612"/>
            <a:ext cx="2941911" cy="830997"/>
          </a:xfrm>
          <a:prstGeom prst="rect">
            <a:avLst/>
          </a:prstGeom>
        </p:spPr>
        <p:txBody>
          <a:bodyPr wrap="square" lIns="91438" tIns="45719" rIns="91438" bIns="45719">
            <a:spAutoFit/>
          </a:bodyPr>
          <a:lstStyle/>
          <a:p>
            <a:pPr algn="ctr"/>
            <a:r>
              <a:rPr lang="en-US" sz="2400" dirty="0">
                <a:latin typeface="Helvetica" charset="0"/>
              </a:rPr>
              <a:t>Structured</a:t>
            </a:r>
          </a:p>
          <a:p>
            <a:pPr algn="ctr"/>
            <a:r>
              <a:rPr lang="en-US" sz="2400" dirty="0">
                <a:latin typeface="Helvetica" charset="0"/>
              </a:rPr>
              <a:t>Query</a:t>
            </a:r>
          </a:p>
        </p:txBody>
      </p:sp>
      <p:sp>
        <p:nvSpPr>
          <p:cNvPr id="15" name="TextBox 14"/>
          <p:cNvSpPr txBox="1"/>
          <p:nvPr/>
        </p:nvSpPr>
        <p:spPr>
          <a:xfrm>
            <a:off x="1254834" y="1837241"/>
            <a:ext cx="1417372" cy="461663"/>
          </a:xfrm>
          <a:prstGeom prst="rect">
            <a:avLst/>
          </a:prstGeom>
          <a:noFill/>
          <a:effectLst/>
        </p:spPr>
        <p:txBody>
          <a:bodyPr wrap="none" lIns="91438" tIns="45719" rIns="91438" bIns="45719" rtlCol="0">
            <a:spAutoFit/>
          </a:bodyPr>
          <a:lstStyle/>
          <a:p>
            <a:r>
              <a:rPr lang="en-US" sz="2400" dirty="0">
                <a:latin typeface="Helvetica" charset="0"/>
              </a:rPr>
              <a:t>Question</a:t>
            </a:r>
          </a:p>
        </p:txBody>
      </p:sp>
      <p:cxnSp>
        <p:nvCxnSpPr>
          <p:cNvPr id="16" name="Straight Arrow Connector 15"/>
          <p:cNvCxnSpPr/>
          <p:nvPr/>
        </p:nvCxnSpPr>
        <p:spPr>
          <a:xfrm flipV="1">
            <a:off x="2646184" y="2086784"/>
            <a:ext cx="515132" cy="0"/>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7223956"/>
      </p:ext>
    </p:extLst>
  </p:cSld>
  <p:clrMapOvr>
    <a:masterClrMapping/>
  </p:clrMapOvr>
  <mc:AlternateContent xmlns:mc="http://schemas.openxmlformats.org/markup-compatibility/2006" xmlns:p14="http://schemas.microsoft.com/office/powerpoint/2010/main">
    <mc:Choice Requires="p14">
      <p:transition spd="slow" p14:dur="2000" advTm="5359"/>
    </mc:Choice>
    <mc:Fallback xmlns="">
      <p:transition spd="slow" advTm="5359"/>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902889" y="2303942"/>
            <a:ext cx="5992489" cy="3523990"/>
            <a:chOff x="5902889" y="2303942"/>
            <a:chExt cx="5992489" cy="3523990"/>
          </a:xfrm>
        </p:grpSpPr>
        <p:sp>
          <p:nvSpPr>
            <p:cNvPr id="78" name="Rectangle 77"/>
            <p:cNvSpPr/>
            <p:nvPr/>
          </p:nvSpPr>
          <p:spPr>
            <a:xfrm>
              <a:off x="6383959" y="5045474"/>
              <a:ext cx="666373"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79" name="Rectangle 78"/>
            <p:cNvSpPr/>
            <p:nvPr/>
          </p:nvSpPr>
          <p:spPr>
            <a:xfrm>
              <a:off x="7543509" y="5045474"/>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80" name="Rectangle 79"/>
            <p:cNvSpPr/>
            <p:nvPr/>
          </p:nvSpPr>
          <p:spPr>
            <a:xfrm>
              <a:off x="8683829" y="5045474"/>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81" name="Straight Arrow Connector 80"/>
            <p:cNvCxnSpPr/>
            <p:nvPr/>
          </p:nvCxnSpPr>
          <p:spPr>
            <a:xfrm flipV="1">
              <a:off x="6750091"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V="1">
              <a:off x="7881163"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9021799"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89" name="Oval 88"/>
            <p:cNvSpPr/>
            <p:nvPr/>
          </p:nvSpPr>
          <p:spPr>
            <a:xfrm>
              <a:off x="6482534" y="3978823"/>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90" name="Oval 89"/>
            <p:cNvSpPr/>
            <p:nvPr/>
          </p:nvSpPr>
          <p:spPr>
            <a:xfrm>
              <a:off x="7604983" y="3979382"/>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91" name="Oval 90"/>
            <p:cNvSpPr/>
            <p:nvPr/>
          </p:nvSpPr>
          <p:spPr>
            <a:xfrm>
              <a:off x="8755374" y="3978823"/>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92" name="TextBox 91"/>
            <p:cNvSpPr txBox="1"/>
            <p:nvPr/>
          </p:nvSpPr>
          <p:spPr>
            <a:xfrm>
              <a:off x="6485763" y="3996521"/>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3" name="TextBox 92"/>
            <p:cNvSpPr txBox="1"/>
            <p:nvPr/>
          </p:nvSpPr>
          <p:spPr>
            <a:xfrm>
              <a:off x="7661152"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4" name="TextBox 93"/>
            <p:cNvSpPr txBox="1"/>
            <p:nvPr/>
          </p:nvSpPr>
          <p:spPr>
            <a:xfrm>
              <a:off x="8724445"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8" name="Rectangle 97"/>
            <p:cNvSpPr/>
            <p:nvPr/>
          </p:nvSpPr>
          <p:spPr>
            <a:xfrm>
              <a:off x="6240886" y="5352110"/>
              <a:ext cx="1024635" cy="461663"/>
            </a:xfrm>
            <a:prstGeom prst="rect">
              <a:avLst/>
            </a:prstGeom>
          </p:spPr>
          <p:txBody>
            <a:bodyPr wrap="none" lIns="91438" tIns="45719" rIns="91438" bIns="45719">
              <a:spAutoFit/>
            </a:bodyPr>
            <a:lstStyle/>
            <a:p>
              <a:r>
                <a:rPr lang="en-US" sz="2400" dirty="0">
                  <a:latin typeface="Helvetica" charset="0"/>
                </a:rPr>
                <a:t>where</a:t>
              </a:r>
            </a:p>
          </p:txBody>
        </p:sp>
        <p:sp>
          <p:nvSpPr>
            <p:cNvPr id="99" name="Rectangle 98"/>
            <p:cNvSpPr/>
            <p:nvPr/>
          </p:nvSpPr>
          <p:spPr>
            <a:xfrm>
              <a:off x="7572078" y="5346637"/>
              <a:ext cx="596634" cy="461663"/>
            </a:xfrm>
            <a:prstGeom prst="rect">
              <a:avLst/>
            </a:prstGeom>
          </p:spPr>
          <p:txBody>
            <a:bodyPr wrap="none" lIns="91438" tIns="45719" rIns="91438" bIns="45719">
              <a:spAutoFit/>
            </a:bodyPr>
            <a:lstStyle/>
            <a:p>
              <a:r>
                <a:rPr lang="en-US" sz="2400" dirty="0">
                  <a:latin typeface="Helvetica" charset="0"/>
                </a:rPr>
                <a:t>bin</a:t>
              </a:r>
            </a:p>
          </p:txBody>
        </p:sp>
        <p:sp>
          <p:nvSpPr>
            <p:cNvPr id="100" name="Rectangle 99"/>
            <p:cNvSpPr/>
            <p:nvPr/>
          </p:nvSpPr>
          <p:spPr>
            <a:xfrm>
              <a:off x="9842625" y="5045474"/>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01" name="Straight Arrow Connector 100"/>
            <p:cNvCxnSpPr/>
            <p:nvPr/>
          </p:nvCxnSpPr>
          <p:spPr>
            <a:xfrm flipV="1">
              <a:off x="10180595"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04" name="Oval 103"/>
            <p:cNvSpPr/>
            <p:nvPr/>
          </p:nvSpPr>
          <p:spPr>
            <a:xfrm>
              <a:off x="9914170" y="3978823"/>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05" name="TextBox 104"/>
            <p:cNvSpPr txBox="1"/>
            <p:nvPr/>
          </p:nvSpPr>
          <p:spPr>
            <a:xfrm>
              <a:off x="9883241"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07" name="Rectangle 106"/>
            <p:cNvSpPr/>
            <p:nvPr/>
          </p:nvSpPr>
          <p:spPr>
            <a:xfrm>
              <a:off x="8577202" y="5357368"/>
              <a:ext cx="939677" cy="461663"/>
            </a:xfrm>
            <a:prstGeom prst="rect">
              <a:avLst/>
            </a:prstGeom>
          </p:spPr>
          <p:txBody>
            <a:bodyPr wrap="none" lIns="91438" tIns="45719" rIns="91438" bIns="45719">
              <a:spAutoFit/>
            </a:bodyPr>
            <a:lstStyle/>
            <a:p>
              <a:r>
                <a:rPr lang="en-US" sz="2400" dirty="0">
                  <a:latin typeface="Helvetica" charset="0"/>
                </a:rPr>
                <a:t>laden</a:t>
              </a:r>
            </a:p>
          </p:txBody>
        </p:sp>
        <p:sp>
          <p:nvSpPr>
            <p:cNvPr id="108" name="Rectangle 107"/>
            <p:cNvSpPr/>
            <p:nvPr/>
          </p:nvSpPr>
          <p:spPr>
            <a:xfrm>
              <a:off x="9852451" y="5357370"/>
              <a:ext cx="732724" cy="461665"/>
            </a:xfrm>
            <a:prstGeom prst="rect">
              <a:avLst/>
            </a:prstGeom>
          </p:spPr>
          <p:txBody>
            <a:bodyPr wrap="square" lIns="91438" tIns="45719" rIns="91438" bIns="45719">
              <a:spAutoFit/>
            </a:bodyPr>
            <a:lstStyle/>
            <a:p>
              <a:r>
                <a:rPr lang="en-US" sz="2400" dirty="0">
                  <a:latin typeface="Helvetica" charset="0"/>
                </a:rPr>
                <a:t>got</a:t>
              </a:r>
            </a:p>
          </p:txBody>
        </p:sp>
        <p:sp>
          <p:nvSpPr>
            <p:cNvPr id="109" name="Rectangle 108"/>
            <p:cNvSpPr/>
            <p:nvPr/>
          </p:nvSpPr>
          <p:spPr>
            <a:xfrm>
              <a:off x="10992769" y="5040216"/>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0" name="Straight Arrow Connector 109"/>
            <p:cNvCxnSpPr/>
            <p:nvPr/>
          </p:nvCxnSpPr>
          <p:spPr>
            <a:xfrm flipV="1">
              <a:off x="11330740" y="4524009"/>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flipV="1">
              <a:off x="11340676" y="345544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11064315" y="3973567"/>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14" name="TextBox 113"/>
            <p:cNvSpPr txBox="1"/>
            <p:nvPr/>
          </p:nvSpPr>
          <p:spPr>
            <a:xfrm>
              <a:off x="11033387" y="3989741"/>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15" name="TextBox 114"/>
            <p:cNvSpPr txBox="1"/>
            <p:nvPr/>
          </p:nvSpPr>
          <p:spPr>
            <a:xfrm>
              <a:off x="10827461" y="2755349"/>
              <a:ext cx="1067917" cy="677106"/>
            </a:xfrm>
            <a:prstGeom prst="rect">
              <a:avLst/>
            </a:prstGeom>
            <a:noFill/>
          </p:spPr>
          <p:txBody>
            <a:bodyPr wrap="none" lIns="91438" tIns="45719" rIns="91438" bIns="45719" rtlCol="0">
              <a:spAutoFit/>
            </a:bodyPr>
            <a:lstStyle/>
            <a:p>
              <a:pPr algn="ctr"/>
              <a:r>
                <a:rPr lang="en-US" dirty="0">
                  <a:latin typeface="Helvetica" charset="0"/>
                </a:rPr>
                <a:t>place</a:t>
              </a:r>
            </a:p>
            <a:p>
              <a:pPr algn="ctr"/>
              <a:r>
                <a:rPr lang="en-US" dirty="0">
                  <a:latin typeface="Helvetica" charset="0"/>
                </a:rPr>
                <a:t>of death</a:t>
              </a:r>
            </a:p>
          </p:txBody>
        </p:sp>
        <p:sp>
          <p:nvSpPr>
            <p:cNvPr id="116" name="Rectangle 115"/>
            <p:cNvSpPr/>
            <p:nvPr/>
          </p:nvSpPr>
          <p:spPr>
            <a:xfrm>
              <a:off x="10912825" y="5366269"/>
              <a:ext cx="888381" cy="461663"/>
            </a:xfrm>
            <a:prstGeom prst="rect">
              <a:avLst/>
            </a:prstGeom>
          </p:spPr>
          <p:txBody>
            <a:bodyPr wrap="none" lIns="91438" tIns="45719" rIns="91438" bIns="45719">
              <a:spAutoFit/>
            </a:bodyPr>
            <a:lstStyle/>
            <a:p>
              <a:r>
                <a:rPr lang="en-US" sz="2400" dirty="0">
                  <a:latin typeface="Helvetica" charset="0"/>
                </a:rPr>
                <a:t>killed</a:t>
              </a:r>
            </a:p>
          </p:txBody>
        </p:sp>
        <p:sp>
          <p:nvSpPr>
            <p:cNvPr id="117" name="Rectangle 116"/>
            <p:cNvSpPr/>
            <p:nvPr/>
          </p:nvSpPr>
          <p:spPr>
            <a:xfrm>
              <a:off x="5902889" y="2303942"/>
              <a:ext cx="1169695" cy="420628"/>
            </a:xfrm>
            <a:prstGeom prst="rect">
              <a:avLst/>
            </a:prstGeom>
            <a:ln>
              <a:noFill/>
            </a:ln>
          </p:spPr>
          <p:txBody>
            <a:bodyPr wrap="none" lIns="91438" tIns="45719" rIns="91438" bIns="45719">
              <a:spAutoFit/>
            </a:bodyPr>
            <a:lstStyle/>
            <a:p>
              <a:r>
                <a:rPr lang="en-US" sz="2100" i="1" dirty="0">
                  <a:solidFill>
                    <a:srgbClr val="C00000"/>
                  </a:solidFill>
                  <a:latin typeface="Helvetica" charset="0"/>
                </a:rPr>
                <a:t>memory</a:t>
              </a:r>
            </a:p>
          </p:txBody>
        </p:sp>
        <p:grpSp>
          <p:nvGrpSpPr>
            <p:cNvPr id="131" name="Group 130"/>
            <p:cNvGrpSpPr/>
            <p:nvPr/>
          </p:nvGrpSpPr>
          <p:grpSpPr>
            <a:xfrm>
              <a:off x="6156615" y="2701981"/>
              <a:ext cx="4907701" cy="1551107"/>
              <a:chOff x="4617460" y="1903197"/>
              <a:chExt cx="3680776" cy="1163330"/>
            </a:xfrm>
          </p:grpSpPr>
          <p:cxnSp>
            <p:nvCxnSpPr>
              <p:cNvPr id="84" name="Straight Arrow Connector 83"/>
              <p:cNvCxnSpPr/>
              <p:nvPr/>
            </p:nvCxnSpPr>
            <p:spPr>
              <a:xfrm>
                <a:off x="5283965" y="3066109"/>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6125804" y="3066109"/>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flipV="1">
                <a:off x="6994900" y="3066109"/>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flipV="1">
                <a:off x="7857510" y="3062165"/>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1" name="Elbow Connector 120"/>
              <p:cNvCxnSpPr/>
              <p:nvPr/>
            </p:nvCxnSpPr>
            <p:spPr>
              <a:xfrm rot="16200000" flipH="1">
                <a:off x="4158343" y="2362314"/>
                <a:ext cx="1155570" cy="237336"/>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grpSp>
      <p:grpSp>
        <p:nvGrpSpPr>
          <p:cNvPr id="3" name="Group 2"/>
          <p:cNvGrpSpPr/>
          <p:nvPr/>
        </p:nvGrpSpPr>
        <p:grpSpPr>
          <a:xfrm>
            <a:off x="-39433" y="2311453"/>
            <a:ext cx="5817203" cy="3522432"/>
            <a:chOff x="-39433" y="2311453"/>
            <a:chExt cx="5817203" cy="3522432"/>
          </a:xfrm>
        </p:grpSpPr>
        <p:sp>
          <p:nvSpPr>
            <p:cNvPr id="4" name="Rectangle 3"/>
            <p:cNvSpPr/>
            <p:nvPr/>
          </p:nvSpPr>
          <p:spPr>
            <a:xfrm>
              <a:off x="360523" y="5051428"/>
              <a:ext cx="666373"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 name="Rectangle 4"/>
            <p:cNvSpPr/>
            <p:nvPr/>
          </p:nvSpPr>
          <p:spPr>
            <a:xfrm>
              <a:off x="1520073" y="5051428"/>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6" name="Rectangle 5"/>
            <p:cNvSpPr/>
            <p:nvPr/>
          </p:nvSpPr>
          <p:spPr>
            <a:xfrm>
              <a:off x="2660393" y="5051428"/>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0" name="Straight Arrow Connector 9"/>
            <p:cNvCxnSpPr/>
            <p:nvPr/>
          </p:nvCxnSpPr>
          <p:spPr>
            <a:xfrm flipV="1">
              <a:off x="726655"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857727"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2998363"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737607"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1852775"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3008299"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459098" y="3984778"/>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9" name="Oval 28"/>
            <p:cNvSpPr/>
            <p:nvPr/>
          </p:nvSpPr>
          <p:spPr>
            <a:xfrm>
              <a:off x="1581547" y="3985335"/>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0" name="Oval 29"/>
            <p:cNvSpPr/>
            <p:nvPr/>
          </p:nvSpPr>
          <p:spPr>
            <a:xfrm>
              <a:off x="2731938" y="3984778"/>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1" name="TextBox 30"/>
            <p:cNvSpPr txBox="1"/>
            <p:nvPr/>
          </p:nvSpPr>
          <p:spPr>
            <a:xfrm>
              <a:off x="462327" y="4002474"/>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33" name="TextBox 32"/>
            <p:cNvSpPr txBox="1"/>
            <p:nvPr/>
          </p:nvSpPr>
          <p:spPr>
            <a:xfrm>
              <a:off x="2701009" y="4000953"/>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34" name="TextBox 33"/>
            <p:cNvSpPr txBox="1"/>
            <p:nvPr/>
          </p:nvSpPr>
          <p:spPr>
            <a:xfrm>
              <a:off x="449230" y="3033770"/>
              <a:ext cx="612664" cy="461663"/>
            </a:xfrm>
            <a:prstGeom prst="rect">
              <a:avLst/>
            </a:prstGeom>
            <a:noFill/>
          </p:spPr>
          <p:txBody>
            <a:bodyPr wrap="none" lIns="91438" tIns="45719" rIns="91438" bIns="45719" rtlCol="0">
              <a:spAutoFit/>
            </a:bodyPr>
            <a:lstStyle/>
            <a:p>
              <a:r>
                <a:rPr lang="en-US" sz="2400" i="1" smtClean="0">
                  <a:latin typeface="Helvetica" charset="0"/>
                </a:rPr>
                <a:t>NA</a:t>
              </a:r>
              <a:endParaRPr lang="en-US" sz="2400" i="1" dirty="0">
                <a:latin typeface="Helvetica" charset="0"/>
              </a:endParaRPr>
            </a:p>
          </p:txBody>
        </p:sp>
        <p:sp>
          <p:nvSpPr>
            <p:cNvPr id="35" name="TextBox 34"/>
            <p:cNvSpPr txBox="1"/>
            <p:nvPr/>
          </p:nvSpPr>
          <p:spPr>
            <a:xfrm>
              <a:off x="1539153" y="3033770"/>
              <a:ext cx="801819" cy="461663"/>
            </a:xfrm>
            <a:prstGeom prst="rect">
              <a:avLst/>
            </a:prstGeom>
            <a:noFill/>
          </p:spPr>
          <p:txBody>
            <a:bodyPr wrap="none" lIns="91438" tIns="45719" rIns="91438" bIns="45719" rtlCol="0">
              <a:spAutoFit/>
            </a:bodyPr>
            <a:lstStyle/>
            <a:p>
              <a:r>
                <a:rPr lang="en-US" sz="2400" i="1" smtClean="0">
                  <a:latin typeface="Helvetica" charset="0"/>
                </a:rPr>
                <a:t>Subj</a:t>
              </a:r>
              <a:endParaRPr lang="en-US" sz="2400" i="1" dirty="0">
                <a:latin typeface="Helvetica" charset="0"/>
              </a:endParaRPr>
            </a:p>
          </p:txBody>
        </p:sp>
        <p:sp>
          <p:nvSpPr>
            <p:cNvPr id="36" name="TextBox 35"/>
            <p:cNvSpPr txBox="1"/>
            <p:nvPr/>
          </p:nvSpPr>
          <p:spPr>
            <a:xfrm>
              <a:off x="2669433" y="3039029"/>
              <a:ext cx="801819" cy="461663"/>
            </a:xfrm>
            <a:prstGeom prst="rect">
              <a:avLst/>
            </a:prstGeom>
            <a:noFill/>
          </p:spPr>
          <p:txBody>
            <a:bodyPr wrap="none" lIns="91438" tIns="45719" rIns="91438" bIns="45719" rtlCol="0">
              <a:spAutoFit/>
            </a:bodyPr>
            <a:lstStyle/>
            <a:p>
              <a:r>
                <a:rPr lang="en-US" sz="2400" i="1" smtClean="0">
                  <a:latin typeface="Helvetica" charset="0"/>
                </a:rPr>
                <a:t>Subj</a:t>
              </a:r>
              <a:endParaRPr lang="en-US" sz="2400" i="1" dirty="0">
                <a:latin typeface="Helvetica" charset="0"/>
              </a:endParaRPr>
            </a:p>
          </p:txBody>
        </p:sp>
        <p:sp>
          <p:nvSpPr>
            <p:cNvPr id="37" name="Rectangle 36"/>
            <p:cNvSpPr/>
            <p:nvPr/>
          </p:nvSpPr>
          <p:spPr>
            <a:xfrm>
              <a:off x="217450" y="5358064"/>
              <a:ext cx="1024635" cy="461663"/>
            </a:xfrm>
            <a:prstGeom prst="rect">
              <a:avLst/>
            </a:prstGeom>
          </p:spPr>
          <p:txBody>
            <a:bodyPr wrap="none" lIns="91438" tIns="45719" rIns="91438" bIns="45719">
              <a:spAutoFit/>
            </a:bodyPr>
            <a:lstStyle/>
            <a:p>
              <a:r>
                <a:rPr lang="en-US" sz="2400" dirty="0">
                  <a:latin typeface="Helvetica" charset="0"/>
                </a:rPr>
                <a:t>where</a:t>
              </a:r>
            </a:p>
          </p:txBody>
        </p:sp>
        <p:sp>
          <p:nvSpPr>
            <p:cNvPr id="38" name="Rectangle 37"/>
            <p:cNvSpPr/>
            <p:nvPr/>
          </p:nvSpPr>
          <p:spPr>
            <a:xfrm>
              <a:off x="1548642" y="5352590"/>
              <a:ext cx="596634" cy="461663"/>
            </a:xfrm>
            <a:prstGeom prst="rect">
              <a:avLst/>
            </a:prstGeom>
          </p:spPr>
          <p:txBody>
            <a:bodyPr wrap="none" lIns="91438" tIns="45719" rIns="91438" bIns="45719">
              <a:spAutoFit/>
            </a:bodyPr>
            <a:lstStyle/>
            <a:p>
              <a:r>
                <a:rPr lang="en-US" sz="2400" dirty="0">
                  <a:latin typeface="Helvetica" charset="0"/>
                </a:rPr>
                <a:t>bin</a:t>
              </a:r>
            </a:p>
          </p:txBody>
        </p:sp>
        <p:sp>
          <p:nvSpPr>
            <p:cNvPr id="39" name="Rectangle 38"/>
            <p:cNvSpPr/>
            <p:nvPr/>
          </p:nvSpPr>
          <p:spPr>
            <a:xfrm>
              <a:off x="3819189" y="5051428"/>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41" name="Straight Arrow Connector 40"/>
            <p:cNvCxnSpPr/>
            <p:nvPr/>
          </p:nvCxnSpPr>
          <p:spPr>
            <a:xfrm flipV="1">
              <a:off x="4157159"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4167093"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7" name="Oval 46"/>
            <p:cNvSpPr/>
            <p:nvPr/>
          </p:nvSpPr>
          <p:spPr>
            <a:xfrm>
              <a:off x="3890734" y="3984778"/>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48" name="TextBox 47"/>
            <p:cNvSpPr txBox="1"/>
            <p:nvPr/>
          </p:nvSpPr>
          <p:spPr>
            <a:xfrm>
              <a:off x="3859805" y="4000953"/>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49" name="TextBox 48"/>
            <p:cNvSpPr txBox="1"/>
            <p:nvPr/>
          </p:nvSpPr>
          <p:spPr>
            <a:xfrm>
              <a:off x="3866258" y="3039029"/>
              <a:ext cx="612664" cy="461663"/>
            </a:xfrm>
            <a:prstGeom prst="rect">
              <a:avLst/>
            </a:prstGeom>
            <a:noFill/>
          </p:spPr>
          <p:txBody>
            <a:bodyPr wrap="none" lIns="91438" tIns="45719" rIns="91438" bIns="45719" rtlCol="0">
              <a:spAutoFit/>
            </a:bodyPr>
            <a:lstStyle/>
            <a:p>
              <a:r>
                <a:rPr lang="en-US" sz="2400" i="1" smtClean="0">
                  <a:latin typeface="Helvetica" charset="0"/>
                </a:rPr>
                <a:t>NA</a:t>
              </a:r>
              <a:endParaRPr lang="en-US" sz="2400" i="1" dirty="0">
                <a:latin typeface="Helvetica" charset="0"/>
              </a:endParaRPr>
            </a:p>
          </p:txBody>
        </p:sp>
        <p:sp>
          <p:nvSpPr>
            <p:cNvPr id="50" name="Rectangle 49"/>
            <p:cNvSpPr/>
            <p:nvPr/>
          </p:nvSpPr>
          <p:spPr>
            <a:xfrm>
              <a:off x="2553766" y="5363321"/>
              <a:ext cx="939677" cy="461663"/>
            </a:xfrm>
            <a:prstGeom prst="rect">
              <a:avLst/>
            </a:prstGeom>
          </p:spPr>
          <p:txBody>
            <a:bodyPr wrap="none" lIns="91438" tIns="45719" rIns="91438" bIns="45719">
              <a:spAutoFit/>
            </a:bodyPr>
            <a:lstStyle/>
            <a:p>
              <a:r>
                <a:rPr lang="en-US" sz="2400" dirty="0">
                  <a:latin typeface="Helvetica" charset="0"/>
                </a:rPr>
                <a:t>laden</a:t>
              </a:r>
            </a:p>
          </p:txBody>
        </p:sp>
        <p:sp>
          <p:nvSpPr>
            <p:cNvPr id="51" name="Rectangle 50"/>
            <p:cNvSpPr/>
            <p:nvPr/>
          </p:nvSpPr>
          <p:spPr>
            <a:xfrm>
              <a:off x="3829015" y="5363324"/>
              <a:ext cx="732724" cy="461665"/>
            </a:xfrm>
            <a:prstGeom prst="rect">
              <a:avLst/>
            </a:prstGeom>
          </p:spPr>
          <p:txBody>
            <a:bodyPr wrap="square" lIns="91438" tIns="45719" rIns="91438" bIns="45719">
              <a:spAutoFit/>
            </a:bodyPr>
            <a:lstStyle/>
            <a:p>
              <a:r>
                <a:rPr lang="en-US" sz="2400" dirty="0">
                  <a:latin typeface="Helvetica" charset="0"/>
                </a:rPr>
                <a:t>got</a:t>
              </a:r>
            </a:p>
          </p:txBody>
        </p:sp>
        <p:sp>
          <p:nvSpPr>
            <p:cNvPr id="52" name="Rectangle 51"/>
            <p:cNvSpPr/>
            <p:nvPr/>
          </p:nvSpPr>
          <p:spPr>
            <a:xfrm>
              <a:off x="4969333" y="5046169"/>
              <a:ext cx="675307" cy="34248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4" name="Straight Arrow Connector 53"/>
            <p:cNvCxnSpPr/>
            <p:nvPr/>
          </p:nvCxnSpPr>
          <p:spPr>
            <a:xfrm flipV="1">
              <a:off x="5307304" y="452996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317240" y="346139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5040879" y="3979519"/>
              <a:ext cx="562756" cy="547412"/>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61" name="TextBox 60"/>
            <p:cNvSpPr txBox="1"/>
            <p:nvPr/>
          </p:nvSpPr>
          <p:spPr>
            <a:xfrm>
              <a:off x="5009951" y="3995694"/>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62" name="TextBox 61"/>
            <p:cNvSpPr txBox="1"/>
            <p:nvPr/>
          </p:nvSpPr>
          <p:spPr>
            <a:xfrm>
              <a:off x="4996195" y="3033770"/>
              <a:ext cx="612664" cy="461663"/>
            </a:xfrm>
            <a:prstGeom prst="rect">
              <a:avLst/>
            </a:prstGeom>
            <a:noFill/>
          </p:spPr>
          <p:txBody>
            <a:bodyPr wrap="none" lIns="91438" tIns="45719" rIns="91438" bIns="45719" rtlCol="0">
              <a:spAutoFit/>
            </a:bodyPr>
            <a:lstStyle/>
            <a:p>
              <a:r>
                <a:rPr lang="en-US" sz="2400" i="1" smtClean="0">
                  <a:latin typeface="Helvetica" charset="0"/>
                </a:rPr>
                <a:t>NA</a:t>
              </a:r>
              <a:endParaRPr lang="en-US" sz="2400" i="1" dirty="0">
                <a:latin typeface="Helvetica" charset="0"/>
              </a:endParaRPr>
            </a:p>
          </p:txBody>
        </p:sp>
        <p:sp>
          <p:nvSpPr>
            <p:cNvPr id="63" name="Rectangle 62"/>
            <p:cNvSpPr/>
            <p:nvPr/>
          </p:nvSpPr>
          <p:spPr>
            <a:xfrm>
              <a:off x="4889389" y="5372222"/>
              <a:ext cx="888381" cy="461663"/>
            </a:xfrm>
            <a:prstGeom prst="rect">
              <a:avLst/>
            </a:prstGeom>
          </p:spPr>
          <p:txBody>
            <a:bodyPr wrap="none" lIns="91438" tIns="45719" rIns="91438" bIns="45719">
              <a:spAutoFit/>
            </a:bodyPr>
            <a:lstStyle/>
            <a:p>
              <a:r>
                <a:rPr lang="en-US" sz="2400" dirty="0">
                  <a:latin typeface="Helvetica" charset="0"/>
                </a:rPr>
                <a:t>killed</a:t>
              </a:r>
            </a:p>
          </p:txBody>
        </p:sp>
        <p:sp>
          <p:nvSpPr>
            <p:cNvPr id="74" name="Rectangle 73"/>
            <p:cNvSpPr/>
            <p:nvPr/>
          </p:nvSpPr>
          <p:spPr>
            <a:xfrm>
              <a:off x="-39433" y="2311453"/>
              <a:ext cx="1169695" cy="420628"/>
            </a:xfrm>
            <a:prstGeom prst="rect">
              <a:avLst/>
            </a:prstGeom>
            <a:ln>
              <a:noFill/>
            </a:ln>
          </p:spPr>
          <p:txBody>
            <a:bodyPr wrap="none" lIns="91438" tIns="45719" rIns="91438" bIns="45719">
              <a:spAutoFit/>
            </a:bodyPr>
            <a:lstStyle/>
            <a:p>
              <a:r>
                <a:rPr lang="en-US" sz="2100" i="1" dirty="0">
                  <a:solidFill>
                    <a:srgbClr val="C00000"/>
                  </a:solidFill>
                  <a:latin typeface="Helvetica" charset="0"/>
                </a:rPr>
                <a:t>memory</a:t>
              </a:r>
            </a:p>
          </p:txBody>
        </p:sp>
        <p:grpSp>
          <p:nvGrpSpPr>
            <p:cNvPr id="130" name="Group 129"/>
            <p:cNvGrpSpPr/>
            <p:nvPr/>
          </p:nvGrpSpPr>
          <p:grpSpPr>
            <a:xfrm>
              <a:off x="117455" y="2702909"/>
              <a:ext cx="4923424" cy="1556131"/>
              <a:chOff x="88091" y="1903894"/>
              <a:chExt cx="3692568" cy="1167098"/>
            </a:xfrm>
          </p:grpSpPr>
          <p:cxnSp>
            <p:nvCxnSpPr>
              <p:cNvPr id="17" name="Straight Arrow Connector 16"/>
              <p:cNvCxnSpPr/>
              <p:nvPr/>
            </p:nvCxnSpPr>
            <p:spPr>
              <a:xfrm>
                <a:off x="766388" y="3070574"/>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608227" y="3070574"/>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2477323" y="3070574"/>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3339933" y="3066630"/>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3" name="Elbow Connector 122"/>
              <p:cNvCxnSpPr/>
              <p:nvPr/>
            </p:nvCxnSpPr>
            <p:spPr>
              <a:xfrm rot="16200000" flipH="1">
                <a:off x="-368199" y="2360184"/>
                <a:ext cx="1165095" cy="252515"/>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grpSp>
      <p:cxnSp>
        <p:nvCxnSpPr>
          <p:cNvPr id="125" name="Straight Arrow Connector 124"/>
          <p:cNvCxnSpPr/>
          <p:nvPr/>
        </p:nvCxnSpPr>
        <p:spPr>
          <a:xfrm flipV="1">
            <a:off x="5753088" y="977901"/>
            <a:ext cx="4609" cy="5880099"/>
          </a:xfrm>
          <a:prstGeom prst="straightConnector1">
            <a:avLst/>
          </a:prstGeom>
          <a:ln>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8" name="TextBox 127"/>
              <p:cNvSpPr txBox="1"/>
              <p:nvPr/>
            </p:nvSpPr>
            <p:spPr>
              <a:xfrm>
                <a:off x="1085761" y="1256057"/>
                <a:ext cx="4087975" cy="461663"/>
              </a:xfrm>
              <a:prstGeom prst="rect">
                <a:avLst/>
              </a:prstGeom>
              <a:noFill/>
            </p:spPr>
            <p:txBody>
              <a:bodyPr wrap="none" lIns="91438" tIns="45719" rIns="91438" bIns="45719" rtlCol="0">
                <a:spAutoFit/>
              </a:bodyPr>
              <a:lstStyle/>
              <a:p>
                <a:r>
                  <a:rPr lang="en-US" sz="2400" b="1" dirty="0">
                    <a:latin typeface="Helvetica" charset="0"/>
                  </a:rPr>
                  <a:t>Entity Detection </a:t>
                </a:r>
                <a14:m>
                  <m:oMath xmlns:m="http://schemas.openxmlformats.org/officeDocument/2006/math">
                    <m:r>
                      <a:rPr lang="en-US" sz="2400" b="1" i="1" dirty="0" smtClean="0">
                        <a:latin typeface="Cambria Math" charset="0"/>
                      </a:rPr>
                      <m:t>~</m:t>
                    </m:r>
                  </m:oMath>
                </a14:m>
                <a:r>
                  <a:rPr lang="en-US" sz="2400" b="1" dirty="0" smtClean="0">
                    <a:latin typeface="Helvetica" charset="0"/>
                  </a:rPr>
                  <a:t> </a:t>
                </a:r>
                <a:r>
                  <a:rPr lang="en-US" sz="2400" b="1" dirty="0">
                    <a:latin typeface="Helvetica" charset="0"/>
                  </a:rPr>
                  <a:t>Tagging</a:t>
                </a:r>
              </a:p>
            </p:txBody>
          </p:sp>
        </mc:Choice>
        <mc:Fallback xmlns="">
          <p:sp>
            <p:nvSpPr>
              <p:cNvPr id="128" name="TextBox 127"/>
              <p:cNvSpPr txBox="1">
                <a:spLocks noRot="1" noChangeAspect="1" noMove="1" noResize="1" noEditPoints="1" noAdjustHandles="1" noChangeArrowheads="1" noChangeShapeType="1" noTextEdit="1"/>
              </p:cNvSpPr>
              <p:nvPr/>
            </p:nvSpPr>
            <p:spPr>
              <a:xfrm>
                <a:off x="1085761" y="1256057"/>
                <a:ext cx="4087975" cy="461663"/>
              </a:xfrm>
              <a:prstGeom prst="rect">
                <a:avLst/>
              </a:prstGeom>
              <a:blipFill rotWithShape="0">
                <a:blip r:embed="rId4"/>
                <a:stretch>
                  <a:fillRect l="-2235" t="-10526" r="-1788"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TextBox 128"/>
              <p:cNvSpPr txBox="1"/>
              <p:nvPr/>
            </p:nvSpPr>
            <p:spPr>
              <a:xfrm>
                <a:off x="6516566" y="1321607"/>
                <a:ext cx="5376789" cy="461663"/>
              </a:xfrm>
              <a:prstGeom prst="rect">
                <a:avLst/>
              </a:prstGeom>
              <a:noFill/>
            </p:spPr>
            <p:txBody>
              <a:bodyPr wrap="none" lIns="91438" tIns="45719" rIns="91438" bIns="45719" rtlCol="0">
                <a:spAutoFit/>
              </a:bodyPr>
              <a:lstStyle/>
              <a:p>
                <a:r>
                  <a:rPr lang="en-US" sz="2400" b="1" dirty="0">
                    <a:latin typeface="Helvetica" charset="0"/>
                  </a:rPr>
                  <a:t>Relation Prediction </a:t>
                </a:r>
                <a14:m>
                  <m:oMath xmlns:m="http://schemas.openxmlformats.org/officeDocument/2006/math">
                    <m:r>
                      <a:rPr lang="en-US" sz="2400" b="1" i="1" dirty="0" smtClean="0">
                        <a:latin typeface="Cambria Math" charset="0"/>
                      </a:rPr>
                      <m:t>~</m:t>
                    </m:r>
                  </m:oMath>
                </a14:m>
                <a:r>
                  <a:rPr lang="en-US" sz="2400" b="1" dirty="0" smtClean="0">
                    <a:latin typeface="Helvetica" charset="0"/>
                  </a:rPr>
                  <a:t> </a:t>
                </a:r>
                <a:r>
                  <a:rPr lang="en-US" sz="2400" b="1" dirty="0">
                    <a:latin typeface="Helvetica" charset="0"/>
                  </a:rPr>
                  <a:t>Classification</a:t>
                </a:r>
              </a:p>
            </p:txBody>
          </p:sp>
        </mc:Choice>
        <mc:Fallback xmlns="">
          <p:sp>
            <p:nvSpPr>
              <p:cNvPr id="129" name="TextBox 128"/>
              <p:cNvSpPr txBox="1">
                <a:spLocks noRot="1" noChangeAspect="1" noMove="1" noResize="1" noEditPoints="1" noAdjustHandles="1" noChangeArrowheads="1" noChangeShapeType="1" noTextEdit="1"/>
              </p:cNvSpPr>
              <p:nvPr/>
            </p:nvSpPr>
            <p:spPr>
              <a:xfrm>
                <a:off x="6516566" y="1321607"/>
                <a:ext cx="5376789" cy="461663"/>
              </a:xfrm>
              <a:prstGeom prst="rect">
                <a:avLst/>
              </a:prstGeom>
              <a:blipFill rotWithShape="0">
                <a:blip r:embed="rId5"/>
                <a:stretch>
                  <a:fillRect l="-1814" t="-10526" r="-1134" b="-28947"/>
                </a:stretch>
              </a:blipFill>
            </p:spPr>
            <p:txBody>
              <a:bodyPr/>
              <a:lstStyle/>
              <a:p>
                <a:r>
                  <a:rPr lang="en-US">
                    <a:noFill/>
                  </a:rPr>
                  <a:t> </a:t>
                </a:r>
              </a:p>
            </p:txBody>
          </p:sp>
        </mc:Fallback>
      </mc:AlternateContent>
      <p:sp>
        <p:nvSpPr>
          <p:cNvPr id="86" name="Title 1"/>
          <p:cNvSpPr>
            <a:spLocks noGrp="1"/>
          </p:cNvSpPr>
          <p:nvPr>
            <p:ph type="title"/>
          </p:nvPr>
        </p:nvSpPr>
        <p:spPr>
          <a:xfrm>
            <a:off x="1152834" y="154452"/>
            <a:ext cx="9886331" cy="572112"/>
          </a:xfrm>
        </p:spPr>
        <p:txBody>
          <a:bodyPr/>
          <a:lstStyle/>
          <a:p>
            <a:r>
              <a:rPr lang="en-US" dirty="0" smtClean="0"/>
              <a:t>Recurrent Neural Networks (RNNs) for QA</a:t>
            </a:r>
            <a:endParaRPr lang="en-US" dirty="0"/>
          </a:p>
        </p:txBody>
      </p:sp>
    </p:spTree>
    <p:custDataLst>
      <p:tags r:id="rId1"/>
    </p:custDataLst>
    <p:extLst>
      <p:ext uri="{BB962C8B-B14F-4D97-AF65-F5344CB8AC3E}">
        <p14:creationId xmlns:p14="http://schemas.microsoft.com/office/powerpoint/2010/main" val="478034945"/>
      </p:ext>
    </p:extLst>
  </p:cSld>
  <p:clrMapOvr>
    <a:masterClrMapping/>
  </p:clrMapOvr>
  <mc:AlternateContent xmlns:mc="http://schemas.openxmlformats.org/markup-compatibility/2006" xmlns:p14="http://schemas.microsoft.com/office/powerpoint/2010/main">
    <mc:Choice Requires="p14">
      <p:transition spd="slow" p14:dur="2000" advTm="61784"/>
    </mc:Choice>
    <mc:Fallback xmlns="">
      <p:transition spd="slow" advTm="6178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sz="2800" b="1" dirty="0" smtClean="0">
                <a:solidFill>
                  <a:schemeClr val="tx1"/>
                </a:solidFill>
              </a:rPr>
              <a:t>						    Scale</a:t>
            </a:r>
          </a:p>
          <a:p>
            <a:pPr algn="ctr"/>
            <a:r>
              <a:rPr lang="en-US" sz="2400" dirty="0" smtClean="0">
                <a:solidFill>
                  <a:schemeClr val="tx1"/>
                </a:solidFill>
              </a:rPr>
              <a:t>Toy data vs. Millions of entities</a:t>
            </a:r>
          </a:p>
          <a:p>
            <a:endParaRPr lang="en-US" sz="2800" dirty="0">
              <a:solidFill>
                <a:schemeClr val="tx1"/>
              </a:solidFill>
            </a:endParaRPr>
          </a:p>
          <a:p>
            <a:r>
              <a:rPr lang="en-US" sz="2800" b="1" dirty="0" smtClean="0">
                <a:solidFill>
                  <a:schemeClr val="tx1"/>
                </a:solidFill>
              </a:rPr>
              <a:t>						   Speed</a:t>
            </a:r>
          </a:p>
          <a:p>
            <a:r>
              <a:rPr lang="en-US" sz="2800" b="1" dirty="0">
                <a:solidFill>
                  <a:schemeClr val="tx1"/>
                </a:solidFill>
              </a:rPr>
              <a:t>	</a:t>
            </a:r>
            <a:r>
              <a:rPr lang="en-US" sz="2800" b="1" dirty="0" smtClean="0">
                <a:solidFill>
                  <a:schemeClr val="tx1"/>
                </a:solidFill>
              </a:rPr>
              <a:t>		   </a:t>
            </a:r>
            <a:r>
              <a:rPr lang="en-US" sz="2400" dirty="0" smtClean="0">
                <a:solidFill>
                  <a:schemeClr val="tx1"/>
                </a:solidFill>
              </a:rPr>
              <a:t>Complex model vs. Real-time app</a:t>
            </a:r>
          </a:p>
          <a:p>
            <a:endParaRPr lang="en-US" sz="2800" dirty="0">
              <a:solidFill>
                <a:schemeClr val="tx1"/>
              </a:solidFill>
            </a:endParaRPr>
          </a:p>
          <a:p>
            <a:r>
              <a:rPr lang="en-US" sz="2800" b="1" dirty="0" smtClean="0">
                <a:solidFill>
                  <a:schemeClr val="tx1"/>
                </a:solidFill>
              </a:rPr>
              <a:t>						     Data</a:t>
            </a:r>
          </a:p>
          <a:p>
            <a:r>
              <a:rPr lang="en-US" sz="2800" b="1" dirty="0">
                <a:solidFill>
                  <a:schemeClr val="tx1"/>
                </a:solidFill>
              </a:rPr>
              <a:t> </a:t>
            </a:r>
            <a:r>
              <a:rPr lang="en-US" sz="2800" b="1" dirty="0" smtClean="0">
                <a:solidFill>
                  <a:schemeClr val="tx1"/>
                </a:solidFill>
              </a:rPr>
              <a:t>    </a:t>
            </a:r>
            <a:r>
              <a:rPr lang="en-US" sz="2400" dirty="0" smtClean="0">
                <a:solidFill>
                  <a:schemeClr val="tx1"/>
                </a:solidFill>
              </a:rPr>
              <a:t>Labeled benchmark dataset vs. ?</a:t>
            </a:r>
            <a:endParaRPr lang="en-US" sz="2000" dirty="0">
              <a:solidFill>
                <a:schemeClr val="tx1"/>
              </a:solidFill>
            </a:endParaRPr>
          </a:p>
        </p:txBody>
      </p:sp>
      <p:sp>
        <p:nvSpPr>
          <p:cNvPr id="3" name="Title 2"/>
          <p:cNvSpPr>
            <a:spLocks noGrp="1"/>
          </p:cNvSpPr>
          <p:nvPr>
            <p:ph type="title"/>
          </p:nvPr>
        </p:nvSpPr>
        <p:spPr/>
        <p:txBody>
          <a:bodyPr/>
          <a:lstStyle/>
          <a:p>
            <a:r>
              <a:rPr lang="en-US" dirty="0" smtClean="0"/>
              <a:t>			     Research vs. Industry</a:t>
            </a:r>
            <a:endParaRPr lang="en-US" dirty="0"/>
          </a:p>
        </p:txBody>
      </p:sp>
    </p:spTree>
    <p:extLst>
      <p:ext uri="{BB962C8B-B14F-4D97-AF65-F5344CB8AC3E}">
        <p14:creationId xmlns:p14="http://schemas.microsoft.com/office/powerpoint/2010/main" val="1566288819"/>
      </p:ext>
    </p:extLst>
  </p:cSld>
  <p:clrMapOvr>
    <a:masterClrMapping/>
  </p:clrMapOvr>
  <mc:AlternateContent xmlns:mc="http://schemas.openxmlformats.org/markup-compatibility/2006" xmlns:p14="http://schemas.microsoft.com/office/powerpoint/2010/main">
    <mc:Choice Requires="p14">
      <p:transition spd="slow" p14:dur="2000" advTm="71505"/>
    </mc:Choice>
    <mc:Fallback xmlns="">
      <p:transition spd="slow" advTm="71505"/>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Elbow Connector 33"/>
          <p:cNvCxnSpPr>
            <a:stCxn id="39" idx="1"/>
            <a:endCxn id="58" idx="0"/>
          </p:cNvCxnSpPr>
          <p:nvPr/>
        </p:nvCxnSpPr>
        <p:spPr>
          <a:xfrm rot="10800000" flipH="1">
            <a:off x="1152834" y="1550087"/>
            <a:ext cx="2986702" cy="4615298"/>
          </a:xfrm>
          <a:prstGeom prst="bentConnector4">
            <a:avLst>
              <a:gd name="adj1" fmla="val -7654"/>
              <a:gd name="adj2" fmla="val 107154"/>
            </a:avLst>
          </a:prstGeom>
          <a:ln>
            <a:solidFill>
              <a:schemeClr val="tx1"/>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29" name="Elbow Connector 28"/>
          <p:cNvCxnSpPr>
            <a:endCxn id="52" idx="2"/>
          </p:cNvCxnSpPr>
          <p:nvPr/>
        </p:nvCxnSpPr>
        <p:spPr>
          <a:xfrm flipV="1">
            <a:off x="931217" y="4332906"/>
            <a:ext cx="3266242" cy="722420"/>
          </a:xfrm>
          <a:prstGeom prst="bentConnector2">
            <a:avLst/>
          </a:prstGeom>
          <a:ln>
            <a:solidFill>
              <a:schemeClr val="tx1"/>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032754" y="5803451"/>
            <a:ext cx="455029" cy="646329"/>
          </a:xfrm>
          <a:prstGeom prst="rect">
            <a:avLst/>
          </a:prstGeom>
          <a:noFill/>
        </p:spPr>
        <p:txBody>
          <a:bodyPr wrap="square" lIns="91438" tIns="45719" rIns="91438" bIns="45719" rtlCol="0">
            <a:spAutoFit/>
          </a:bodyPr>
          <a:lstStyle/>
          <a:p>
            <a:r>
              <a:rPr lang="en-US" sz="3600" dirty="0">
                <a:solidFill>
                  <a:srgbClr val="C00000"/>
                </a:solidFill>
                <a:latin typeface="Helvetica" charset="0"/>
              </a:rPr>
              <a:t>?</a:t>
            </a:r>
          </a:p>
        </p:txBody>
      </p:sp>
      <p:sp>
        <p:nvSpPr>
          <p:cNvPr id="39" name="Diamond 38"/>
          <p:cNvSpPr/>
          <p:nvPr/>
        </p:nvSpPr>
        <p:spPr>
          <a:xfrm>
            <a:off x="1152834" y="5691944"/>
            <a:ext cx="1871579" cy="946881"/>
          </a:xfrm>
          <a:prstGeom prst="diamond">
            <a:avLst/>
          </a:prstGeom>
          <a:solidFill>
            <a:srgbClr val="C00000"/>
          </a:solidFill>
          <a:ln>
            <a:noFill/>
          </a:ln>
        </p:spPr>
        <p:style>
          <a:lnRef idx="2">
            <a:schemeClr val="accent3">
              <a:shade val="50000"/>
            </a:schemeClr>
          </a:lnRef>
          <a:fillRef idx="1">
            <a:schemeClr val="accent3"/>
          </a:fillRef>
          <a:effectRef idx="0">
            <a:schemeClr val="accent3"/>
          </a:effectRef>
          <a:fontRef idx="minor">
            <a:schemeClr val="lt1"/>
          </a:fontRef>
        </p:style>
        <p:txBody>
          <a:bodyPr lIns="91438" tIns="45719" rIns="91438" bIns="45719" rtlCol="0" anchor="ctr"/>
          <a:lstStyle/>
          <a:p>
            <a:pPr algn="ctr"/>
            <a:r>
              <a:rPr lang="en-US" sz="2400" dirty="0">
                <a:latin typeface="Helvetica" charset="0"/>
              </a:rPr>
              <a:t>Train</a:t>
            </a:r>
          </a:p>
        </p:txBody>
      </p:sp>
      <p:grpSp>
        <p:nvGrpSpPr>
          <p:cNvPr id="10" name="Group 9"/>
          <p:cNvGrpSpPr/>
          <p:nvPr/>
        </p:nvGrpSpPr>
        <p:grpSpPr>
          <a:xfrm>
            <a:off x="3032754" y="5257597"/>
            <a:ext cx="4134961" cy="1409355"/>
            <a:chOff x="4794017" y="5298448"/>
            <a:chExt cx="4134961" cy="1409355"/>
          </a:xfrm>
        </p:grpSpPr>
        <p:sp>
          <p:nvSpPr>
            <p:cNvPr id="43" name="Oval 42"/>
            <p:cNvSpPr/>
            <p:nvPr/>
          </p:nvSpPr>
          <p:spPr>
            <a:xfrm>
              <a:off x="6122417" y="5691944"/>
              <a:ext cx="2459058" cy="101585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Knowledge</a:t>
              </a:r>
            </a:p>
            <a:p>
              <a:pPr algn="ctr"/>
              <a:r>
                <a:rPr lang="en-US" sz="2400" dirty="0">
                  <a:latin typeface="Helvetica" charset="0"/>
                </a:rPr>
                <a:t>Graph</a:t>
              </a:r>
            </a:p>
          </p:txBody>
        </p:sp>
        <p:sp>
          <p:nvSpPr>
            <p:cNvPr id="30" name="Rectangle 29"/>
            <p:cNvSpPr/>
            <p:nvPr/>
          </p:nvSpPr>
          <p:spPr>
            <a:xfrm>
              <a:off x="6112713" y="5298448"/>
              <a:ext cx="2816265" cy="420564"/>
            </a:xfrm>
            <a:prstGeom prst="rect">
              <a:avLst/>
            </a:prstGeom>
            <a:effectLst/>
          </p:spPr>
          <p:txBody>
            <a:bodyPr wrap="square" lIns="91438" tIns="45719" rIns="91438" bIns="45719">
              <a:spAutoFit/>
            </a:bodyPr>
            <a:lstStyle/>
            <a:p>
              <a:r>
                <a:rPr lang="en-US" sz="2100" dirty="0" err="1">
                  <a:latin typeface="Helvetica Neue Light" charset="0"/>
                  <a:ea typeface="Helvetica Neue Light" charset="0"/>
                  <a:cs typeface="Helvetica Neue Light" charset="0"/>
                </a:rPr>
                <a:t>subj</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rel</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attr</a:t>
              </a:r>
              <a:r>
                <a:rPr lang="en-US" sz="2100" dirty="0">
                  <a:latin typeface="Helvetica Neue Light" charset="0"/>
                  <a:ea typeface="Helvetica Neue Light" charset="0"/>
                  <a:cs typeface="Helvetica Neue Light" charset="0"/>
                </a:rPr>
                <a:t>) | </a:t>
              </a:r>
              <a:r>
                <a:rPr lang="en-US" sz="2100" dirty="0" err="1">
                  <a:latin typeface="Helvetica Neue Light" charset="0"/>
                  <a:ea typeface="Helvetica Neue Light" charset="0"/>
                  <a:cs typeface="Helvetica Neue Light" charset="0"/>
                </a:rPr>
                <a:t>obj</a:t>
              </a:r>
              <a:endParaRPr lang="en-US" sz="2100" dirty="0">
                <a:latin typeface="Helvetica Neue Light" charset="0"/>
                <a:ea typeface="Helvetica Neue Light" charset="0"/>
                <a:cs typeface="Helvetica Neue Light" charset="0"/>
              </a:endParaRPr>
            </a:p>
          </p:txBody>
        </p:sp>
        <p:cxnSp>
          <p:nvCxnSpPr>
            <p:cNvPr id="40" name="Elbow Connector 39"/>
            <p:cNvCxnSpPr/>
            <p:nvPr/>
          </p:nvCxnSpPr>
          <p:spPr>
            <a:xfrm rot="10800000" flipV="1">
              <a:off x="4794017" y="6196403"/>
              <a:ext cx="1318696" cy="2936"/>
            </a:xfrm>
            <a:prstGeom prst="bentConnector3">
              <a:avLst>
                <a:gd name="adj1" fmla="val 50000"/>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6" name="Title 1"/>
          <p:cNvSpPr>
            <a:spLocks noGrp="1"/>
          </p:cNvSpPr>
          <p:nvPr>
            <p:ph type="title"/>
          </p:nvPr>
        </p:nvSpPr>
        <p:spPr>
          <a:xfrm>
            <a:off x="1152834" y="154452"/>
            <a:ext cx="9886331" cy="572112"/>
          </a:xfrm>
        </p:spPr>
        <p:txBody>
          <a:bodyPr/>
          <a:lstStyle/>
          <a:p>
            <a:r>
              <a:rPr lang="en-US" dirty="0" smtClean="0"/>
              <a:t>No Labeled Data?</a:t>
            </a:r>
            <a:endParaRPr lang="en-US" dirty="0"/>
          </a:p>
        </p:txBody>
      </p:sp>
      <p:cxnSp>
        <p:nvCxnSpPr>
          <p:cNvPr id="50" name="Elbow Connector 49"/>
          <p:cNvCxnSpPr/>
          <p:nvPr/>
        </p:nvCxnSpPr>
        <p:spPr>
          <a:xfrm flipV="1">
            <a:off x="4070290" y="2047778"/>
            <a:ext cx="4624810" cy="2018755"/>
          </a:xfrm>
          <a:prstGeom prst="bentConnector3">
            <a:avLst>
              <a:gd name="adj1" fmla="val 54772"/>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254834" y="1837241"/>
            <a:ext cx="1417372" cy="461663"/>
          </a:xfrm>
          <a:prstGeom prst="rect">
            <a:avLst/>
          </a:prstGeom>
          <a:noFill/>
          <a:effectLst/>
        </p:spPr>
        <p:txBody>
          <a:bodyPr wrap="none" lIns="91438" tIns="45719" rIns="91438" bIns="45719" rtlCol="0">
            <a:spAutoFit/>
          </a:bodyPr>
          <a:lstStyle/>
          <a:p>
            <a:r>
              <a:rPr lang="en-US" sz="2400" dirty="0">
                <a:latin typeface="Helvetica" charset="0"/>
              </a:rPr>
              <a:t>Question</a:t>
            </a:r>
          </a:p>
        </p:txBody>
      </p:sp>
      <p:sp>
        <p:nvSpPr>
          <p:cNvPr id="52" name="Rectangle 51"/>
          <p:cNvSpPr/>
          <p:nvPr/>
        </p:nvSpPr>
        <p:spPr>
          <a:xfrm>
            <a:off x="3219239" y="3463717"/>
            <a:ext cx="1956440" cy="869189"/>
          </a:xfrm>
          <a:prstGeom prst="rect">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1438" tIns="45719" rIns="91438" bIns="45719" rtlCol="0" anchor="ctr"/>
          <a:lstStyle/>
          <a:p>
            <a:pPr algn="ctr"/>
            <a:r>
              <a:rPr lang="en-US" sz="2400" dirty="0">
                <a:latin typeface="Helvetica" charset="0"/>
              </a:rPr>
              <a:t>Entity</a:t>
            </a:r>
          </a:p>
          <a:p>
            <a:pPr algn="ctr"/>
            <a:r>
              <a:rPr lang="en-US" sz="2400" dirty="0">
                <a:latin typeface="Helvetica" charset="0"/>
              </a:rPr>
              <a:t>Detection</a:t>
            </a:r>
          </a:p>
        </p:txBody>
      </p:sp>
      <p:sp>
        <p:nvSpPr>
          <p:cNvPr id="53" name="TextBox 52"/>
          <p:cNvSpPr txBox="1"/>
          <p:nvPr/>
        </p:nvSpPr>
        <p:spPr>
          <a:xfrm>
            <a:off x="6715006" y="3898311"/>
            <a:ext cx="1776444" cy="461663"/>
          </a:xfrm>
          <a:prstGeom prst="rect">
            <a:avLst/>
          </a:prstGeom>
          <a:noFill/>
          <a:effectLst/>
        </p:spPr>
        <p:txBody>
          <a:bodyPr wrap="none" lIns="91438" tIns="45719" rIns="91438" bIns="45719" rtlCol="0">
            <a:spAutoFit/>
          </a:bodyPr>
          <a:lstStyle/>
          <a:p>
            <a:r>
              <a:rPr lang="en-US" sz="2400" dirty="0">
                <a:latin typeface="Helvetica Neue Light" charset="0"/>
                <a:ea typeface="Helvetica Neue Light" charset="0"/>
                <a:cs typeface="Helvetica Neue Light" charset="0"/>
              </a:rPr>
              <a:t>[ e</a:t>
            </a:r>
            <a:r>
              <a:rPr lang="en-US" sz="2400" baseline="-25000" dirty="0">
                <a:latin typeface="Helvetica Neue Light" charset="0"/>
                <a:ea typeface="Helvetica Neue Light" charset="0"/>
                <a:cs typeface="Helvetica Neue Light" charset="0"/>
              </a:rPr>
              <a:t>1</a:t>
            </a:r>
            <a:r>
              <a:rPr lang="en-US" sz="2400" dirty="0">
                <a:latin typeface="Helvetica Neue Light" charset="0"/>
                <a:ea typeface="Helvetica Neue Light" charset="0"/>
                <a:cs typeface="Helvetica Neue Light" charset="0"/>
              </a:rPr>
              <a:t>, …, </a:t>
            </a:r>
            <a:r>
              <a:rPr lang="en-US" sz="2400" dirty="0" err="1">
                <a:latin typeface="Helvetica Neue Light" charset="0"/>
                <a:ea typeface="Helvetica Neue Light" charset="0"/>
                <a:cs typeface="Helvetica Neue Light" charset="0"/>
              </a:rPr>
              <a:t>e</a:t>
            </a:r>
            <a:r>
              <a:rPr lang="en-US" sz="2400" baseline="-25000" dirty="0" err="1">
                <a:latin typeface="Helvetica Neue Light" charset="0"/>
                <a:ea typeface="Helvetica Neue Light" charset="0"/>
                <a:cs typeface="Helvetica Neue Light" charset="0"/>
              </a:rPr>
              <a:t>N</a:t>
            </a:r>
            <a:r>
              <a:rPr lang="en-US" sz="2400" dirty="0">
                <a:latin typeface="Helvetica Neue Light" charset="0"/>
                <a:ea typeface="Helvetica Neue Light" charset="0"/>
                <a:cs typeface="Helvetica Neue Light" charset="0"/>
              </a:rPr>
              <a:t> ]</a:t>
            </a:r>
          </a:p>
        </p:txBody>
      </p:sp>
      <p:sp>
        <p:nvSpPr>
          <p:cNvPr id="54" name="TextBox 53"/>
          <p:cNvSpPr txBox="1"/>
          <p:nvPr/>
        </p:nvSpPr>
        <p:spPr>
          <a:xfrm>
            <a:off x="6604399" y="3507225"/>
            <a:ext cx="1997659" cy="461663"/>
          </a:xfrm>
          <a:prstGeom prst="rect">
            <a:avLst/>
          </a:prstGeom>
          <a:noFill/>
          <a:effectLst/>
        </p:spPr>
        <p:txBody>
          <a:bodyPr wrap="none" lIns="91438" tIns="45719" rIns="91438" bIns="45719" rtlCol="0">
            <a:spAutoFit/>
          </a:bodyPr>
          <a:lstStyle/>
          <a:p>
            <a:r>
              <a:rPr lang="en-US" sz="2400" dirty="0">
                <a:latin typeface="Helvetica" charset="0"/>
              </a:rPr>
              <a:t>names / titles</a:t>
            </a:r>
          </a:p>
        </p:txBody>
      </p:sp>
      <p:sp>
        <p:nvSpPr>
          <p:cNvPr id="58" name="Rectangle 57"/>
          <p:cNvSpPr/>
          <p:nvPr/>
        </p:nvSpPr>
        <p:spPr>
          <a:xfrm>
            <a:off x="3161316" y="1550087"/>
            <a:ext cx="1956440" cy="964428"/>
          </a:xfrm>
          <a:prstGeom prst="rect">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1438" tIns="45719" rIns="91438" bIns="45719" rtlCol="0" anchor="ctr"/>
          <a:lstStyle/>
          <a:p>
            <a:pPr algn="ctr"/>
            <a:r>
              <a:rPr lang="en-US" sz="2400" dirty="0">
                <a:latin typeface="Helvetica" charset="0"/>
              </a:rPr>
              <a:t>Predict</a:t>
            </a:r>
          </a:p>
          <a:p>
            <a:pPr algn="ctr"/>
            <a:r>
              <a:rPr lang="en-US" sz="2400" dirty="0">
                <a:latin typeface="Helvetica" charset="0"/>
              </a:rPr>
              <a:t>Relation</a:t>
            </a:r>
          </a:p>
        </p:txBody>
      </p:sp>
      <p:sp>
        <p:nvSpPr>
          <p:cNvPr id="59" name="TextBox 58"/>
          <p:cNvSpPr txBox="1"/>
          <p:nvPr/>
        </p:nvSpPr>
        <p:spPr>
          <a:xfrm>
            <a:off x="5193596" y="1294770"/>
            <a:ext cx="1196157" cy="830995"/>
          </a:xfrm>
          <a:prstGeom prst="rect">
            <a:avLst/>
          </a:prstGeom>
          <a:noFill/>
          <a:effectLst/>
        </p:spPr>
        <p:txBody>
          <a:bodyPr wrap="none" lIns="91438" tIns="45719" rIns="91438" bIns="45719" rtlCol="0">
            <a:spAutoFit/>
          </a:bodyPr>
          <a:lstStyle/>
          <a:p>
            <a:pPr algn="ctr"/>
            <a:r>
              <a:rPr lang="en-US" sz="2400" dirty="0">
                <a:latin typeface="Helvetica" charset="0"/>
              </a:rPr>
              <a:t>relation</a:t>
            </a:r>
          </a:p>
          <a:p>
            <a:pPr algn="ctr"/>
            <a:r>
              <a:rPr lang="en-US" sz="2400" dirty="0">
                <a:latin typeface="Helvetica Neue Light" charset="0"/>
                <a:ea typeface="Helvetica Neue Light" charset="0"/>
                <a:cs typeface="Helvetica Neue Light" charset="0"/>
              </a:rPr>
              <a:t>r</a:t>
            </a:r>
          </a:p>
        </p:txBody>
      </p:sp>
      <p:cxnSp>
        <p:nvCxnSpPr>
          <p:cNvPr id="60" name="Elbow Connector 59"/>
          <p:cNvCxnSpPr/>
          <p:nvPr/>
        </p:nvCxnSpPr>
        <p:spPr>
          <a:xfrm flipV="1">
            <a:off x="5117756" y="2051964"/>
            <a:ext cx="1486643" cy="0"/>
          </a:xfrm>
          <a:prstGeom prst="bentConnector3">
            <a:avLst>
              <a:gd name="adj1" fmla="val 50000"/>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8726358" y="1302550"/>
            <a:ext cx="1090358" cy="1569658"/>
          </a:xfrm>
          <a:prstGeom prst="rect">
            <a:avLst/>
          </a:prstGeom>
          <a:noFill/>
          <a:ln>
            <a:solidFill>
              <a:schemeClr val="tx1"/>
            </a:solidFill>
          </a:ln>
          <a:effectLst/>
        </p:spPr>
        <p:txBody>
          <a:bodyPr wrap="none" lIns="91438" tIns="45719" rIns="91438" bIns="45719" rtlCol="0">
            <a:spAutoFit/>
          </a:bodyPr>
          <a:lstStyle/>
          <a:p>
            <a:pPr algn="ctr"/>
            <a:r>
              <a:rPr lang="en-US" sz="2400" dirty="0" err="1" smtClean="0">
                <a:latin typeface="Helvetica" charset="0"/>
              </a:rPr>
              <a:t>subj</a:t>
            </a:r>
            <a:r>
              <a:rPr lang="en-US" sz="2400" dirty="0" smtClean="0">
                <a:latin typeface="Helvetica" charset="0"/>
              </a:rPr>
              <a:t>=</a:t>
            </a:r>
            <a:r>
              <a:rPr lang="en-US" sz="2400" dirty="0" smtClean="0">
                <a:latin typeface="Helvetica Neue Light" charset="0"/>
                <a:ea typeface="Helvetica Neue Light" charset="0"/>
                <a:cs typeface="Helvetica Neue Light" charset="0"/>
              </a:rPr>
              <a:t>e</a:t>
            </a:r>
            <a:endParaRPr lang="en-US" sz="2400" dirty="0">
              <a:latin typeface="Helvetica Neue Light" charset="0"/>
              <a:ea typeface="Helvetica Neue Light" charset="0"/>
              <a:cs typeface="Helvetica Neue Light" charset="0"/>
            </a:endParaRPr>
          </a:p>
          <a:p>
            <a:pPr algn="ctr"/>
            <a:r>
              <a:rPr lang="en-US" sz="2400" dirty="0" err="1">
                <a:latin typeface="Helvetica" charset="0"/>
              </a:rPr>
              <a:t>o</a:t>
            </a:r>
            <a:r>
              <a:rPr lang="en-US" sz="2400" dirty="0" err="1" smtClean="0">
                <a:latin typeface="Helvetica" charset="0"/>
              </a:rPr>
              <a:t>bj</a:t>
            </a:r>
            <a:r>
              <a:rPr lang="en-US" sz="2400" dirty="0">
                <a:latin typeface="Helvetica" charset="0"/>
              </a:rPr>
              <a:t>=</a:t>
            </a:r>
            <a:r>
              <a:rPr lang="en-US" sz="2400" i="1" dirty="0">
                <a:latin typeface="Helvetica" charset="0"/>
              </a:rPr>
              <a:t>?</a:t>
            </a:r>
          </a:p>
          <a:p>
            <a:pPr algn="ctr"/>
            <a:r>
              <a:rPr lang="en-US" sz="2400" dirty="0" err="1">
                <a:latin typeface="Helvetica" charset="0"/>
              </a:rPr>
              <a:t>a</a:t>
            </a:r>
            <a:r>
              <a:rPr lang="en-US" sz="2400" dirty="0" err="1" smtClean="0">
                <a:latin typeface="Helvetica" charset="0"/>
              </a:rPr>
              <a:t>ttr</a:t>
            </a:r>
            <a:r>
              <a:rPr lang="en-US" sz="2400" dirty="0">
                <a:latin typeface="Helvetica" charset="0"/>
              </a:rPr>
              <a:t>=?</a:t>
            </a:r>
          </a:p>
          <a:p>
            <a:pPr algn="ctr"/>
            <a:r>
              <a:rPr lang="en-US" sz="2400" dirty="0" err="1">
                <a:latin typeface="Helvetica" charset="0"/>
              </a:rPr>
              <a:t>r</a:t>
            </a:r>
            <a:r>
              <a:rPr lang="en-US" sz="2400" dirty="0" err="1" smtClean="0">
                <a:latin typeface="Helvetica" charset="0"/>
              </a:rPr>
              <a:t>el</a:t>
            </a:r>
            <a:r>
              <a:rPr lang="en-US" sz="2400" dirty="0" smtClean="0">
                <a:latin typeface="Helvetica" charset="0"/>
              </a:rPr>
              <a:t>=</a:t>
            </a:r>
            <a:r>
              <a:rPr lang="en-US" sz="2400" dirty="0" smtClean="0">
                <a:latin typeface="Helvetica Neue Light" charset="0"/>
                <a:ea typeface="Helvetica Neue Light" charset="0"/>
                <a:cs typeface="Helvetica Neue Light" charset="0"/>
              </a:rPr>
              <a:t>r</a:t>
            </a:r>
            <a:endParaRPr lang="en-US" sz="2400" dirty="0">
              <a:latin typeface="Helvetica Neue Light" charset="0"/>
              <a:ea typeface="Helvetica Neue Light" charset="0"/>
              <a:cs typeface="Helvetica Neue Light" charset="0"/>
            </a:endParaRPr>
          </a:p>
        </p:txBody>
      </p:sp>
      <p:sp>
        <p:nvSpPr>
          <p:cNvPr id="62" name="Title 1"/>
          <p:cNvSpPr txBox="1">
            <a:spLocks/>
          </p:cNvSpPr>
          <p:nvPr/>
        </p:nvSpPr>
        <p:spPr>
          <a:xfrm>
            <a:off x="1152834" y="154452"/>
            <a:ext cx="9886331" cy="572112"/>
          </a:xfrm>
          <a:prstGeom prst="rect">
            <a:avLst/>
          </a:prstGeom>
        </p:spPr>
        <p:txBody>
          <a:bodyPr lIns="121917" tIns="60958" rIns="121917" bIns="60958"/>
          <a:lstStyle>
            <a:lvl1pPr algn="l" defTabSz="609585" rtl="0" eaLnBrk="1" latinLnBrk="0" hangingPunct="1">
              <a:spcBef>
                <a:spcPct val="0"/>
              </a:spcBef>
              <a:buNone/>
              <a:defRPr sz="2700" b="1" i="0" kern="1200" baseline="0">
                <a:solidFill>
                  <a:srgbClr val="C00000"/>
                </a:solidFill>
                <a:latin typeface="Helvetica Neue" charset="0"/>
                <a:ea typeface="+mj-ea"/>
                <a:cs typeface="Helvetica Neue" charset="0"/>
              </a:defRPr>
            </a:lvl1pPr>
          </a:lstStyle>
          <a:p>
            <a:endParaRPr lang="en-US" dirty="0"/>
          </a:p>
        </p:txBody>
      </p:sp>
      <p:cxnSp>
        <p:nvCxnSpPr>
          <p:cNvPr id="63" name="Straight Arrow Connector 62"/>
          <p:cNvCxnSpPr/>
          <p:nvPr/>
        </p:nvCxnSpPr>
        <p:spPr>
          <a:xfrm flipV="1">
            <a:off x="2646184" y="2086784"/>
            <a:ext cx="515132" cy="0"/>
          </a:xfrm>
          <a:prstGeom prst="straightConnector1">
            <a:avLst/>
          </a:prstGeom>
          <a:ln>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6095999" y="1242612"/>
            <a:ext cx="2941911" cy="830997"/>
          </a:xfrm>
          <a:prstGeom prst="rect">
            <a:avLst/>
          </a:prstGeom>
        </p:spPr>
        <p:txBody>
          <a:bodyPr wrap="square" lIns="91438" tIns="45719" rIns="91438" bIns="45719">
            <a:spAutoFit/>
          </a:bodyPr>
          <a:lstStyle/>
          <a:p>
            <a:pPr algn="ctr"/>
            <a:r>
              <a:rPr lang="en-US" sz="2400" dirty="0">
                <a:latin typeface="Helvetica" charset="0"/>
              </a:rPr>
              <a:t>Structured</a:t>
            </a:r>
          </a:p>
          <a:p>
            <a:pPr algn="ctr"/>
            <a:r>
              <a:rPr lang="en-US" sz="2400" dirty="0">
                <a:latin typeface="Helvetica" charset="0"/>
              </a:rPr>
              <a:t>Query</a:t>
            </a:r>
          </a:p>
        </p:txBody>
      </p:sp>
    </p:spTree>
    <p:custDataLst>
      <p:tags r:id="rId1"/>
    </p:custDataLst>
    <p:extLst>
      <p:ext uri="{BB962C8B-B14F-4D97-AF65-F5344CB8AC3E}">
        <p14:creationId xmlns:p14="http://schemas.microsoft.com/office/powerpoint/2010/main" val="298625210"/>
      </p:ext>
    </p:extLst>
  </p:cSld>
  <p:clrMapOvr>
    <a:masterClrMapping/>
  </p:clrMapOvr>
  <mc:AlternateContent xmlns:mc="http://schemas.openxmlformats.org/markup-compatibility/2006" xmlns:p14="http://schemas.microsoft.com/office/powerpoint/2010/main">
    <mc:Choice Requires="p14">
      <p:transition spd="slow" p14:dur="2000" advTm="9262"/>
    </mc:Choice>
    <mc:Fallback xmlns="">
      <p:transition spd="slow" advTm="92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15843693">
            <a:off x="10152489" y="2387727"/>
            <a:ext cx="1051560" cy="105156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solidFill>
                <a:schemeClr val="tx1"/>
              </a:solidFill>
              <a:latin typeface="Helvetica" charset="0"/>
            </a:endParaRPr>
          </a:p>
        </p:txBody>
      </p:sp>
      <p:sp>
        <p:nvSpPr>
          <p:cNvPr id="3" name="Content Placeholder 2"/>
          <p:cNvSpPr>
            <a:spLocks noGrp="1"/>
          </p:cNvSpPr>
          <p:nvPr>
            <p:ph sz="quarter" idx="14"/>
          </p:nvPr>
        </p:nvSpPr>
        <p:spPr>
          <a:xfrm>
            <a:off x="527051" y="2223080"/>
            <a:ext cx="6136176" cy="4341177"/>
          </a:xfrm>
        </p:spPr>
        <p:txBody>
          <a:bodyPr/>
          <a:lstStyle/>
          <a:p>
            <a:r>
              <a:rPr lang="en-US" dirty="0" smtClean="0">
                <a:solidFill>
                  <a:srgbClr val="404040"/>
                </a:solidFill>
              </a:rPr>
              <a:t>Who plays James Donovan in Bridge of Spies?</a:t>
            </a:r>
          </a:p>
          <a:p>
            <a:r>
              <a:rPr lang="en-US" dirty="0" smtClean="0">
                <a:solidFill>
                  <a:srgbClr val="404040"/>
                </a:solidFill>
              </a:rPr>
              <a:t>Who acted in </a:t>
            </a:r>
            <a:r>
              <a:rPr lang="en-US" dirty="0">
                <a:solidFill>
                  <a:srgbClr val="404040"/>
                </a:solidFill>
              </a:rPr>
              <a:t>Bridge of Spies?</a:t>
            </a:r>
          </a:p>
          <a:p>
            <a:r>
              <a:rPr lang="en-US" dirty="0">
                <a:solidFill>
                  <a:srgbClr val="404040"/>
                </a:solidFill>
              </a:rPr>
              <a:t>Which actors are part of Bridge of Spies?</a:t>
            </a:r>
          </a:p>
          <a:p>
            <a:r>
              <a:rPr lang="en-US" dirty="0" smtClean="0">
                <a:solidFill>
                  <a:srgbClr val="404040"/>
                </a:solidFill>
              </a:rPr>
              <a:t>Which movies does Tom Hanks appear in?</a:t>
            </a:r>
          </a:p>
          <a:p>
            <a:r>
              <a:rPr lang="en-US" dirty="0" smtClean="0">
                <a:solidFill>
                  <a:srgbClr val="404040"/>
                </a:solidFill>
              </a:rPr>
              <a:t>Has Tom Hanks ever acted in a movie?</a:t>
            </a:r>
          </a:p>
          <a:p>
            <a:r>
              <a:rPr lang="en-US" dirty="0" smtClean="0">
                <a:solidFill>
                  <a:srgbClr val="404040"/>
                </a:solidFill>
              </a:rPr>
              <a:t>What roles has Tom Hanks played?</a:t>
            </a:r>
          </a:p>
          <a:p>
            <a:pPr algn="ctr"/>
            <a:r>
              <a:rPr lang="en-US" dirty="0" smtClean="0">
                <a:solidFill>
                  <a:srgbClr val="404040"/>
                </a:solidFill>
              </a:rPr>
              <a:t>.</a:t>
            </a:r>
          </a:p>
          <a:p>
            <a:pPr algn="ctr"/>
            <a:r>
              <a:rPr lang="en-US" dirty="0" smtClean="0">
                <a:solidFill>
                  <a:srgbClr val="404040"/>
                </a:solidFill>
              </a:rPr>
              <a:t>.</a:t>
            </a:r>
          </a:p>
          <a:p>
            <a:pPr algn="ctr"/>
            <a:r>
              <a:rPr lang="en-US" dirty="0">
                <a:solidFill>
                  <a:srgbClr val="404040"/>
                </a:solidFill>
              </a:rPr>
              <a:t>.</a:t>
            </a:r>
            <a:endParaRPr lang="en-US" dirty="0" smtClean="0">
              <a:solidFill>
                <a:srgbClr val="404040"/>
              </a:solidFill>
            </a:endParaRPr>
          </a:p>
          <a:p>
            <a:pPr algn="ctr"/>
            <a:r>
              <a:rPr lang="en-US" b="1" dirty="0" smtClean="0">
                <a:solidFill>
                  <a:srgbClr val="404040"/>
                </a:solidFill>
              </a:rPr>
              <a:t>{ Question Templates }</a:t>
            </a:r>
          </a:p>
        </p:txBody>
      </p:sp>
      <p:sp>
        <p:nvSpPr>
          <p:cNvPr id="4" name="TextBox 3"/>
          <p:cNvSpPr txBox="1"/>
          <p:nvPr/>
        </p:nvSpPr>
        <p:spPr>
          <a:xfrm>
            <a:off x="10226193" y="2426112"/>
            <a:ext cx="926852" cy="1015661"/>
          </a:xfrm>
          <a:prstGeom prst="rect">
            <a:avLst/>
          </a:prstGeom>
          <a:noFill/>
        </p:spPr>
        <p:txBody>
          <a:bodyPr wrap="none" lIns="91438" tIns="45719" rIns="91438" bIns="45719" rtlCol="0">
            <a:spAutoFit/>
          </a:bodyPr>
          <a:lstStyle/>
          <a:p>
            <a:pPr algn="ctr"/>
            <a:r>
              <a:rPr lang="en-US" sz="2000" dirty="0">
                <a:latin typeface="Helvetica" charset="0"/>
              </a:rPr>
              <a:t>Bridge</a:t>
            </a:r>
          </a:p>
          <a:p>
            <a:pPr algn="ctr"/>
            <a:r>
              <a:rPr lang="en-US" sz="2000" dirty="0">
                <a:latin typeface="Helvetica" charset="0"/>
              </a:rPr>
              <a:t>of </a:t>
            </a:r>
          </a:p>
          <a:p>
            <a:pPr algn="ctr"/>
            <a:r>
              <a:rPr lang="en-US" sz="2000" dirty="0">
                <a:latin typeface="Helvetica" charset="0"/>
              </a:rPr>
              <a:t>Spies</a:t>
            </a:r>
          </a:p>
        </p:txBody>
      </p:sp>
      <p:sp>
        <p:nvSpPr>
          <p:cNvPr id="5" name="TextBox 4"/>
          <p:cNvSpPr txBox="1"/>
          <p:nvPr/>
        </p:nvSpPr>
        <p:spPr>
          <a:xfrm rot="239920">
            <a:off x="8845257" y="2405750"/>
            <a:ext cx="869145" cy="461663"/>
          </a:xfrm>
          <a:prstGeom prst="rect">
            <a:avLst/>
          </a:prstGeom>
          <a:noFill/>
        </p:spPr>
        <p:txBody>
          <a:bodyPr wrap="none" lIns="91438" tIns="45719" rIns="91438" bIns="45719" rtlCol="0">
            <a:spAutoFit/>
          </a:bodyPr>
          <a:lstStyle/>
          <a:p>
            <a:r>
              <a:rPr lang="en-US" sz="2400" i="1" dirty="0">
                <a:latin typeface="Helvetica" charset="0"/>
              </a:rPr>
              <a:t>actor</a:t>
            </a:r>
            <a:endParaRPr lang="en-US" sz="2800" i="1" dirty="0">
              <a:latin typeface="Helvetica" charset="0"/>
            </a:endParaRPr>
          </a:p>
        </p:txBody>
      </p:sp>
      <p:sp>
        <p:nvSpPr>
          <p:cNvPr id="7" name="Oval 6"/>
          <p:cNvSpPr/>
          <p:nvPr/>
        </p:nvSpPr>
        <p:spPr>
          <a:xfrm rot="15843693">
            <a:off x="7154530" y="2265735"/>
            <a:ext cx="1042907" cy="1061862"/>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solidFill>
                <a:schemeClr val="tx1"/>
              </a:solidFill>
              <a:latin typeface="Helvetica" charset="0"/>
            </a:endParaRPr>
          </a:p>
        </p:txBody>
      </p:sp>
      <p:sp>
        <p:nvSpPr>
          <p:cNvPr id="8" name="TextBox 7"/>
          <p:cNvSpPr txBox="1"/>
          <p:nvPr/>
        </p:nvSpPr>
        <p:spPr>
          <a:xfrm>
            <a:off x="7074298" y="2426112"/>
            <a:ext cx="1227819" cy="707884"/>
          </a:xfrm>
          <a:prstGeom prst="rect">
            <a:avLst/>
          </a:prstGeom>
          <a:noFill/>
        </p:spPr>
        <p:txBody>
          <a:bodyPr wrap="square" lIns="91438" tIns="45719" rIns="91438" bIns="45719" rtlCol="0">
            <a:spAutoFit/>
          </a:bodyPr>
          <a:lstStyle/>
          <a:p>
            <a:pPr algn="ctr"/>
            <a:r>
              <a:rPr lang="en-US" sz="2000" dirty="0">
                <a:latin typeface="Helvetica" charset="0"/>
              </a:rPr>
              <a:t>Tom Hanks</a:t>
            </a:r>
          </a:p>
        </p:txBody>
      </p:sp>
      <p:cxnSp>
        <p:nvCxnSpPr>
          <p:cNvPr id="9" name="Straight Connector 8"/>
          <p:cNvCxnSpPr>
            <a:stCxn id="7" idx="4"/>
            <a:endCxn id="6" idx="0"/>
          </p:cNvCxnSpPr>
          <p:nvPr/>
        </p:nvCxnSpPr>
        <p:spPr>
          <a:xfrm>
            <a:off x="8204065" y="2741735"/>
            <a:ext cx="1951246" cy="226169"/>
          </a:xfrm>
          <a:prstGeom prst="line">
            <a:avLst/>
          </a:prstGeom>
          <a:noFill/>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100667" y="1251651"/>
            <a:ext cx="8166014" cy="461663"/>
          </a:xfrm>
          <a:prstGeom prst="rect">
            <a:avLst/>
          </a:prstGeom>
          <a:noFill/>
          <a:ln>
            <a:solidFill>
              <a:schemeClr val="tx1"/>
            </a:solidFill>
          </a:ln>
        </p:spPr>
        <p:txBody>
          <a:bodyPr wrap="none" lIns="91438" tIns="45719" rIns="91438" bIns="45719" rtlCol="0">
            <a:spAutoFit/>
          </a:bodyPr>
          <a:lstStyle/>
          <a:p>
            <a:r>
              <a:rPr lang="en-US" sz="2400" b="1" dirty="0">
                <a:latin typeface="Helvetica" charset="0"/>
              </a:rPr>
              <a:t>Tom Hanks | actor | (James Donovan) | Bridge of Spies</a:t>
            </a:r>
          </a:p>
        </p:txBody>
      </p:sp>
      <p:cxnSp>
        <p:nvCxnSpPr>
          <p:cNvPr id="11" name="Straight Connector 10"/>
          <p:cNvCxnSpPr/>
          <p:nvPr/>
        </p:nvCxnSpPr>
        <p:spPr>
          <a:xfrm flipV="1">
            <a:off x="9092911" y="2864936"/>
            <a:ext cx="94578" cy="1073040"/>
          </a:xfrm>
          <a:prstGeom prst="line">
            <a:avLst/>
          </a:prstGeom>
          <a:noFill/>
          <a:ln w="2857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rot="15843693">
            <a:off x="8567131" y="3945735"/>
            <a:ext cx="1051560" cy="105156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solidFill>
                <a:schemeClr val="tx1"/>
              </a:solidFill>
              <a:latin typeface="Helvetica" charset="0"/>
            </a:endParaRPr>
          </a:p>
        </p:txBody>
      </p:sp>
      <p:sp>
        <p:nvSpPr>
          <p:cNvPr id="21" name="TextBox 20"/>
          <p:cNvSpPr txBox="1"/>
          <p:nvPr/>
        </p:nvSpPr>
        <p:spPr>
          <a:xfrm>
            <a:off x="8383451" y="4061177"/>
            <a:ext cx="1418920" cy="677106"/>
          </a:xfrm>
          <a:prstGeom prst="rect">
            <a:avLst/>
          </a:prstGeom>
          <a:noFill/>
        </p:spPr>
        <p:txBody>
          <a:bodyPr wrap="square" lIns="91438" tIns="45719" rIns="91438" bIns="45719" rtlCol="0">
            <a:spAutoFit/>
          </a:bodyPr>
          <a:lstStyle/>
          <a:p>
            <a:pPr algn="ctr"/>
            <a:r>
              <a:rPr lang="en-US" dirty="0" smtClean="0">
                <a:latin typeface="Helvetica" charset="0"/>
              </a:rPr>
              <a:t>James</a:t>
            </a:r>
          </a:p>
          <a:p>
            <a:pPr algn="ctr"/>
            <a:r>
              <a:rPr lang="en-US" dirty="0" smtClean="0">
                <a:latin typeface="Helvetica" charset="0"/>
              </a:rPr>
              <a:t>Donovan</a:t>
            </a:r>
            <a:endParaRPr lang="en-US" dirty="0">
              <a:latin typeface="Helvetica" charset="0"/>
            </a:endParaRPr>
          </a:p>
        </p:txBody>
      </p:sp>
      <p:sp>
        <p:nvSpPr>
          <p:cNvPr id="14" name="Title 1"/>
          <p:cNvSpPr>
            <a:spLocks noGrp="1"/>
          </p:cNvSpPr>
          <p:nvPr>
            <p:ph type="title"/>
          </p:nvPr>
        </p:nvSpPr>
        <p:spPr>
          <a:xfrm>
            <a:off x="1152834" y="154452"/>
            <a:ext cx="9886331" cy="572112"/>
          </a:xfrm>
        </p:spPr>
        <p:txBody>
          <a:bodyPr/>
          <a:lstStyle/>
          <a:p>
            <a:r>
              <a:rPr lang="en-US" dirty="0" smtClean="0"/>
              <a:t>Creating Synthetic Data</a:t>
            </a:r>
            <a:endParaRPr lang="en-US" dirty="0"/>
          </a:p>
        </p:txBody>
      </p:sp>
    </p:spTree>
    <p:custDataLst>
      <p:tags r:id="rId1"/>
    </p:custDataLst>
    <p:extLst>
      <p:ext uri="{BB962C8B-B14F-4D97-AF65-F5344CB8AC3E}">
        <p14:creationId xmlns:p14="http://schemas.microsoft.com/office/powerpoint/2010/main" val="1676902021"/>
      </p:ext>
    </p:extLst>
  </p:cSld>
  <p:clrMapOvr>
    <a:masterClrMapping/>
  </p:clrMapOvr>
  <mc:AlternateContent xmlns:mc="http://schemas.openxmlformats.org/markup-compatibility/2006" xmlns:p14="http://schemas.microsoft.com/office/powerpoint/2010/main">
    <mc:Choice Requires="p14">
      <p:transition spd="slow" p14:dur="2000" advTm="18559"/>
    </mc:Choice>
    <mc:Fallback xmlns="">
      <p:transition spd="slow" advTm="185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Explosion 1 88"/>
          <p:cNvSpPr/>
          <p:nvPr/>
        </p:nvSpPr>
        <p:spPr>
          <a:xfrm>
            <a:off x="596240" y="1296709"/>
            <a:ext cx="1809489" cy="1219200"/>
          </a:xfrm>
          <a:prstGeom prst="irregularSeal1">
            <a:avLst/>
          </a:prstGeom>
          <a:gradFill>
            <a:gsLst>
              <a:gs pos="14000">
                <a:schemeClr val="accent6">
                  <a:tint val="50000"/>
                  <a:satMod val="300000"/>
                </a:schemeClr>
              </a:gs>
              <a:gs pos="62000">
                <a:srgbClr val="FFE263"/>
              </a:gs>
              <a:gs pos="76000">
                <a:schemeClr val="accent6">
                  <a:tint val="15000"/>
                  <a:satMod val="350000"/>
                </a:schemeClr>
              </a:gs>
            </a:gsLst>
          </a:gradFill>
          <a:ln/>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ctr"/>
            <a:endParaRPr lang="en-US" sz="1500" b="1" dirty="0">
              <a:solidFill>
                <a:schemeClr val="tx1"/>
              </a:solidFill>
              <a:latin typeface="Helvetica" charset="0"/>
            </a:endParaRPr>
          </a:p>
          <a:p>
            <a:pPr algn="ctr"/>
            <a:r>
              <a:rPr lang="en-US" sz="1500" b="1" dirty="0" smtClean="0">
                <a:solidFill>
                  <a:schemeClr val="tx1"/>
                </a:solidFill>
                <a:latin typeface="Helvetica" charset="0"/>
              </a:rPr>
              <a:t>100% </a:t>
            </a:r>
            <a:r>
              <a:rPr lang="en-US" sz="1500" b="1" dirty="0">
                <a:solidFill>
                  <a:schemeClr val="tx1"/>
                </a:solidFill>
                <a:latin typeface="Helvetica" charset="0"/>
              </a:rPr>
              <a:t>accuracy</a:t>
            </a:r>
          </a:p>
          <a:p>
            <a:pPr algn="ctr"/>
            <a:endParaRPr lang="en-US" sz="1500" b="1" dirty="0">
              <a:solidFill>
                <a:schemeClr val="tx1"/>
              </a:solidFill>
              <a:latin typeface="Helvetica" charset="0"/>
            </a:endParaRPr>
          </a:p>
        </p:txBody>
      </p:sp>
      <p:cxnSp>
        <p:nvCxnSpPr>
          <p:cNvPr id="113" name="Elbow Connector 112"/>
          <p:cNvCxnSpPr>
            <a:stCxn id="75" idx="1"/>
            <a:endCxn id="112" idx="2"/>
          </p:cNvCxnSpPr>
          <p:nvPr/>
        </p:nvCxnSpPr>
        <p:spPr>
          <a:xfrm rot="10800000">
            <a:off x="2801984" y="4519750"/>
            <a:ext cx="402907" cy="1144548"/>
          </a:xfrm>
          <a:prstGeom prst="bentConnector2">
            <a:avLst/>
          </a:prstGeom>
          <a:ln w="25400">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46" name="Rectangle 45"/>
          <p:cNvSpPr/>
          <p:nvPr/>
        </p:nvSpPr>
        <p:spPr>
          <a:xfrm>
            <a:off x="3064518" y="2192746"/>
            <a:ext cx="338555" cy="323163"/>
          </a:xfrm>
          <a:prstGeom prst="rect">
            <a:avLst/>
          </a:prstGeom>
        </p:spPr>
        <p:txBody>
          <a:bodyPr wrap="square" lIns="91438" tIns="45719" rIns="91438" bIns="45719">
            <a:spAutoFit/>
          </a:bodyPr>
          <a:lstStyle/>
          <a:p>
            <a:pPr lvl="0"/>
            <a:r>
              <a:rPr lang="en-US" sz="1500" b="1" dirty="0">
                <a:solidFill>
                  <a:prstClr val="white"/>
                </a:solidFill>
                <a:latin typeface="Helvetica" charset="0"/>
              </a:rPr>
              <a:t>.</a:t>
            </a:r>
          </a:p>
        </p:txBody>
      </p:sp>
      <p:sp>
        <p:nvSpPr>
          <p:cNvPr id="81" name="TextBox 80"/>
          <p:cNvSpPr txBox="1"/>
          <p:nvPr/>
        </p:nvSpPr>
        <p:spPr>
          <a:xfrm>
            <a:off x="2224986" y="2024721"/>
            <a:ext cx="1983231" cy="461663"/>
          </a:xfrm>
          <a:prstGeom prst="rect">
            <a:avLst/>
          </a:prstGeom>
          <a:noFill/>
        </p:spPr>
        <p:txBody>
          <a:bodyPr wrap="none" lIns="91438" tIns="45719" rIns="91438" bIns="45719" rtlCol="0">
            <a:spAutoFit/>
          </a:bodyPr>
          <a:lstStyle/>
          <a:p>
            <a:r>
              <a:rPr lang="en-US" sz="2400" i="1" dirty="0">
                <a:latin typeface="Helvetica" charset="0"/>
              </a:rPr>
              <a:t>output (label)</a:t>
            </a:r>
          </a:p>
        </p:txBody>
      </p:sp>
      <p:sp>
        <p:nvSpPr>
          <p:cNvPr id="52" name="Oval 51"/>
          <p:cNvSpPr/>
          <p:nvPr/>
        </p:nvSpPr>
        <p:spPr>
          <a:xfrm>
            <a:off x="6383674" y="5156367"/>
            <a:ext cx="2427817" cy="101585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Knowledge</a:t>
            </a:r>
          </a:p>
          <a:p>
            <a:pPr algn="ctr"/>
            <a:r>
              <a:rPr lang="en-US" sz="2400" dirty="0">
                <a:latin typeface="Helvetica" charset="0"/>
              </a:rPr>
              <a:t>Graph</a:t>
            </a:r>
          </a:p>
        </p:txBody>
      </p:sp>
      <p:cxnSp>
        <p:nvCxnSpPr>
          <p:cNvPr id="54" name="Elbow Connector 53"/>
          <p:cNvCxnSpPr/>
          <p:nvPr/>
        </p:nvCxnSpPr>
        <p:spPr>
          <a:xfrm rot="10800000" flipV="1">
            <a:off x="5055274" y="5663762"/>
            <a:ext cx="1318696" cy="0"/>
          </a:xfrm>
          <a:prstGeom prst="bentConnector3">
            <a:avLst>
              <a:gd name="adj1" fmla="val 50000"/>
            </a:avLst>
          </a:prstGeom>
          <a:ln w="25400">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6584594" y="4704962"/>
            <a:ext cx="1916961" cy="420564"/>
          </a:xfrm>
          <a:prstGeom prst="rect">
            <a:avLst/>
          </a:prstGeom>
          <a:effectLst/>
        </p:spPr>
        <p:txBody>
          <a:bodyPr wrap="square" lIns="91438" tIns="45719" rIns="91438" bIns="45719">
            <a:spAutoFit/>
          </a:bodyPr>
          <a:lstStyle/>
          <a:p>
            <a:r>
              <a:rPr lang="en-US" sz="2100" i="1" dirty="0" err="1">
                <a:latin typeface="Helvetica" charset="0"/>
              </a:rPr>
              <a:t>subj</a:t>
            </a:r>
            <a:r>
              <a:rPr lang="en-US" sz="2100" dirty="0">
                <a:latin typeface="Helvetica" charset="0"/>
              </a:rPr>
              <a:t> | </a:t>
            </a:r>
            <a:r>
              <a:rPr lang="en-US" sz="2100" i="1" dirty="0" err="1">
                <a:latin typeface="Helvetica" charset="0"/>
              </a:rPr>
              <a:t>rel</a:t>
            </a:r>
            <a:r>
              <a:rPr lang="en-US" sz="2100" dirty="0">
                <a:latin typeface="Helvetica" charset="0"/>
              </a:rPr>
              <a:t> | </a:t>
            </a:r>
            <a:r>
              <a:rPr lang="en-US" sz="2100" i="1" dirty="0" err="1">
                <a:latin typeface="Helvetica" charset="0"/>
              </a:rPr>
              <a:t>obj</a:t>
            </a:r>
            <a:endParaRPr lang="en-US" sz="2100" dirty="0">
              <a:latin typeface="Helvetica" charset="0"/>
            </a:endParaRPr>
          </a:p>
        </p:txBody>
      </p:sp>
      <p:sp>
        <p:nvSpPr>
          <p:cNvPr id="75" name="Diamond 74"/>
          <p:cNvSpPr/>
          <p:nvPr/>
        </p:nvSpPr>
        <p:spPr>
          <a:xfrm>
            <a:off x="3204890" y="5190857"/>
            <a:ext cx="1871579" cy="946881"/>
          </a:xfrm>
          <a:prstGeom prst="diamond">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Train</a:t>
            </a:r>
          </a:p>
        </p:txBody>
      </p:sp>
      <p:grpSp>
        <p:nvGrpSpPr>
          <p:cNvPr id="23" name="Group 22"/>
          <p:cNvGrpSpPr/>
          <p:nvPr/>
        </p:nvGrpSpPr>
        <p:grpSpPr>
          <a:xfrm>
            <a:off x="5125894" y="2681374"/>
            <a:ext cx="3017144" cy="2982923"/>
            <a:chOff x="3648478" y="2412713"/>
            <a:chExt cx="2262858" cy="2097599"/>
          </a:xfrm>
          <a:solidFill>
            <a:srgbClr val="C00000"/>
          </a:solidFill>
        </p:grpSpPr>
        <p:sp>
          <p:nvSpPr>
            <p:cNvPr id="53" name="Diamond 52"/>
            <p:cNvSpPr/>
            <p:nvPr/>
          </p:nvSpPr>
          <p:spPr>
            <a:xfrm>
              <a:off x="3648478" y="2435086"/>
              <a:ext cx="996315" cy="710161"/>
            </a:xfrm>
            <a:prstGeom prst="diamond">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Helvetica" charset="0"/>
                </a:rPr>
                <a:t>Val</a:t>
              </a:r>
            </a:p>
          </p:txBody>
        </p:sp>
        <p:cxnSp>
          <p:nvCxnSpPr>
            <p:cNvPr id="4" name="Curved Connector 3"/>
            <p:cNvCxnSpPr>
              <a:stCxn id="52" idx="2"/>
              <a:endCxn id="53" idx="2"/>
            </p:cNvCxnSpPr>
            <p:nvPr/>
          </p:nvCxnSpPr>
          <p:spPr>
            <a:xfrm rot="10800000">
              <a:off x="4146636" y="3145247"/>
              <a:ext cx="445178" cy="1365065"/>
            </a:xfrm>
            <a:prstGeom prst="curvedConnector2">
              <a:avLst/>
            </a:prstGeom>
            <a:grpFill/>
            <a:ln w="25400">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64" name="Curved Connector 63"/>
            <p:cNvCxnSpPr>
              <a:stCxn id="52" idx="2"/>
              <a:endCxn id="76" idx="2"/>
            </p:cNvCxnSpPr>
            <p:nvPr/>
          </p:nvCxnSpPr>
          <p:spPr>
            <a:xfrm rot="10800000" flipH="1">
              <a:off x="4591812" y="3122874"/>
              <a:ext cx="735106" cy="1387438"/>
            </a:xfrm>
            <a:prstGeom prst="curvedConnector4">
              <a:avLst>
                <a:gd name="adj1" fmla="val -23323"/>
                <a:gd name="adj2" fmla="val 62872"/>
              </a:avLst>
            </a:prstGeom>
            <a:grpFill/>
            <a:ln w="25400">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76" name="Diamond 75"/>
            <p:cNvSpPr/>
            <p:nvPr/>
          </p:nvSpPr>
          <p:spPr>
            <a:xfrm>
              <a:off x="4742501" y="2412713"/>
              <a:ext cx="1168835" cy="710161"/>
            </a:xfrm>
            <a:prstGeom prst="diamond">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Helvetica" charset="0"/>
                </a:rPr>
                <a:t>Test</a:t>
              </a:r>
            </a:p>
          </p:txBody>
        </p:sp>
      </p:grpSp>
      <p:sp>
        <p:nvSpPr>
          <p:cNvPr id="25" name="Explosion 1 24"/>
          <p:cNvSpPr/>
          <p:nvPr/>
        </p:nvSpPr>
        <p:spPr>
          <a:xfrm>
            <a:off x="7176713" y="1831575"/>
            <a:ext cx="1962697" cy="1219200"/>
          </a:xfrm>
          <a:prstGeom prst="irregularSeal1">
            <a:avLst/>
          </a:prstGeom>
          <a:gradFill>
            <a:gsLst>
              <a:gs pos="14000">
                <a:schemeClr val="accent6">
                  <a:tint val="50000"/>
                  <a:satMod val="300000"/>
                </a:schemeClr>
              </a:gs>
              <a:gs pos="62000">
                <a:srgbClr val="FFE263"/>
              </a:gs>
              <a:gs pos="76000">
                <a:schemeClr val="accent6">
                  <a:tint val="15000"/>
                  <a:satMod val="350000"/>
                </a:schemeClr>
              </a:gs>
            </a:gsLst>
          </a:gradFill>
          <a:ln/>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ctr"/>
            <a:endParaRPr lang="en-US" sz="1500" b="1" dirty="0">
              <a:solidFill>
                <a:schemeClr val="tx1"/>
              </a:solidFill>
              <a:latin typeface="Helvetica" charset="0"/>
            </a:endParaRPr>
          </a:p>
          <a:p>
            <a:pPr algn="ctr"/>
            <a:r>
              <a:rPr lang="en-US" sz="1500" b="1" dirty="0" smtClean="0">
                <a:solidFill>
                  <a:schemeClr val="tx1"/>
                </a:solidFill>
                <a:latin typeface="Helvetica" charset="0"/>
              </a:rPr>
              <a:t>100% </a:t>
            </a:r>
            <a:r>
              <a:rPr lang="en-US" sz="1500" b="1" dirty="0">
                <a:solidFill>
                  <a:schemeClr val="tx1"/>
                </a:solidFill>
                <a:latin typeface="Helvetica" charset="0"/>
              </a:rPr>
              <a:t>accuracy</a:t>
            </a:r>
          </a:p>
          <a:p>
            <a:pPr algn="ctr"/>
            <a:endParaRPr lang="en-US" sz="1500" b="1" dirty="0">
              <a:solidFill>
                <a:schemeClr val="tx1"/>
              </a:solidFill>
              <a:latin typeface="Helvetica" charset="0"/>
            </a:endParaRPr>
          </a:p>
        </p:txBody>
      </p:sp>
      <p:sp>
        <p:nvSpPr>
          <p:cNvPr id="88" name="Explosion 1 87"/>
          <p:cNvSpPr/>
          <p:nvPr/>
        </p:nvSpPr>
        <p:spPr>
          <a:xfrm>
            <a:off x="4838582" y="1506112"/>
            <a:ext cx="1903044" cy="1219200"/>
          </a:xfrm>
          <a:prstGeom prst="irregularSeal1">
            <a:avLst/>
          </a:prstGeom>
          <a:gradFill>
            <a:gsLst>
              <a:gs pos="14000">
                <a:schemeClr val="accent6">
                  <a:tint val="50000"/>
                  <a:satMod val="300000"/>
                </a:schemeClr>
              </a:gs>
              <a:gs pos="62000">
                <a:srgbClr val="FFE263"/>
              </a:gs>
              <a:gs pos="76000">
                <a:schemeClr val="accent6">
                  <a:tint val="15000"/>
                  <a:satMod val="350000"/>
                </a:schemeClr>
              </a:gs>
            </a:gsLst>
          </a:gradFill>
          <a:ln/>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ctr"/>
            <a:endParaRPr lang="en-US" sz="1500" b="1" dirty="0">
              <a:solidFill>
                <a:schemeClr val="tx1"/>
              </a:solidFill>
              <a:latin typeface="Helvetica" charset="0"/>
            </a:endParaRPr>
          </a:p>
          <a:p>
            <a:pPr algn="ctr"/>
            <a:r>
              <a:rPr lang="en-US" sz="1500" b="1" dirty="0" smtClean="0">
                <a:solidFill>
                  <a:schemeClr val="tx1"/>
                </a:solidFill>
                <a:latin typeface="Helvetica" charset="0"/>
              </a:rPr>
              <a:t>100% </a:t>
            </a:r>
            <a:r>
              <a:rPr lang="en-US" sz="1500" b="1" dirty="0">
                <a:solidFill>
                  <a:schemeClr val="tx1"/>
                </a:solidFill>
                <a:latin typeface="Helvetica" charset="0"/>
              </a:rPr>
              <a:t>accuracy</a:t>
            </a:r>
          </a:p>
          <a:p>
            <a:pPr algn="ctr"/>
            <a:endParaRPr lang="en-US" sz="1500" b="1" dirty="0">
              <a:solidFill>
                <a:schemeClr val="tx1"/>
              </a:solidFill>
              <a:latin typeface="Helvetica" charset="0"/>
            </a:endParaRPr>
          </a:p>
        </p:txBody>
      </p:sp>
      <p:sp>
        <p:nvSpPr>
          <p:cNvPr id="112" name="Rectangle 111"/>
          <p:cNvSpPr/>
          <p:nvPr/>
        </p:nvSpPr>
        <p:spPr>
          <a:xfrm>
            <a:off x="2050868" y="3401512"/>
            <a:ext cx="1502229" cy="1118238"/>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solidFill>
                  <a:schemeClr val="bg1"/>
                </a:solidFill>
                <a:latin typeface="Helvetica" charset="0"/>
              </a:rPr>
              <a:t>Model</a:t>
            </a:r>
          </a:p>
        </p:txBody>
      </p:sp>
      <p:cxnSp>
        <p:nvCxnSpPr>
          <p:cNvPr id="119" name="Elbow Connector 118"/>
          <p:cNvCxnSpPr>
            <a:stCxn id="112" idx="0"/>
          </p:cNvCxnSpPr>
          <p:nvPr/>
        </p:nvCxnSpPr>
        <p:spPr>
          <a:xfrm rot="16200000" flipV="1">
            <a:off x="2332487" y="2935200"/>
            <a:ext cx="932624" cy="0"/>
          </a:xfrm>
          <a:prstGeom prst="bentConnector3">
            <a:avLst>
              <a:gd name="adj1" fmla="val 50000"/>
            </a:avLst>
          </a:prstGeom>
          <a:ln w="25400">
            <a:solidFill>
              <a:schemeClr val="tx1"/>
            </a:solidFill>
            <a:tailEnd type="arrow" w="lg" len="med"/>
          </a:ln>
          <a:effectLst/>
        </p:spPr>
        <p:style>
          <a:lnRef idx="2">
            <a:schemeClr val="accent1"/>
          </a:lnRef>
          <a:fillRef idx="0">
            <a:schemeClr val="accent1"/>
          </a:fillRef>
          <a:effectRef idx="1">
            <a:schemeClr val="accent1"/>
          </a:effectRef>
          <a:fontRef idx="minor">
            <a:schemeClr val="tx1"/>
          </a:fontRef>
        </p:style>
      </p:cxnSp>
      <p:sp>
        <p:nvSpPr>
          <p:cNvPr id="20" name="Title 1"/>
          <p:cNvSpPr>
            <a:spLocks noGrp="1"/>
          </p:cNvSpPr>
          <p:nvPr>
            <p:ph type="title"/>
          </p:nvPr>
        </p:nvSpPr>
        <p:spPr>
          <a:xfrm>
            <a:off x="1152834" y="154452"/>
            <a:ext cx="9886331" cy="572112"/>
          </a:xfrm>
        </p:spPr>
        <p:txBody>
          <a:bodyPr/>
          <a:lstStyle/>
          <a:p>
            <a:r>
              <a:rPr lang="en-US" dirty="0" smtClean="0"/>
              <a:t>Preliminary Results</a:t>
            </a:r>
            <a:endParaRPr lang="en-US" dirty="0"/>
          </a:p>
        </p:txBody>
      </p:sp>
    </p:spTree>
    <p:custDataLst>
      <p:tags r:id="rId1"/>
    </p:custDataLst>
    <p:extLst>
      <p:ext uri="{BB962C8B-B14F-4D97-AF65-F5344CB8AC3E}">
        <p14:creationId xmlns:p14="http://schemas.microsoft.com/office/powerpoint/2010/main" val="1402492972"/>
      </p:ext>
    </p:extLst>
  </p:cSld>
  <p:clrMapOvr>
    <a:masterClrMapping/>
  </p:clrMapOvr>
  <mc:AlternateContent xmlns:mc="http://schemas.openxmlformats.org/markup-compatibility/2006" xmlns:p14="http://schemas.microsoft.com/office/powerpoint/2010/main">
    <mc:Choice Requires="p14">
      <p:transition spd="slow" p14:dur="2000" advTm="44993"/>
    </mc:Choice>
    <mc:Fallback xmlns="">
      <p:transition spd="slow" advTm="449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5" grpId="0" animBg="1"/>
      <p:bldP spid="8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647" y="1318697"/>
            <a:ext cx="12098949" cy="2246767"/>
          </a:xfrm>
          <a:prstGeom prst="rect">
            <a:avLst/>
          </a:prstGeom>
          <a:noFill/>
        </p:spPr>
        <p:txBody>
          <a:bodyPr wrap="none" lIns="91438" tIns="45719" rIns="91438" bIns="45719" rtlCol="0">
            <a:spAutoFit/>
          </a:bodyPr>
          <a:lstStyle/>
          <a:p>
            <a:pPr marL="457178" indent="-457178">
              <a:buFont typeface="+mj-lt"/>
              <a:buAutoNum type="arabicPeriod"/>
            </a:pPr>
            <a:r>
              <a:rPr lang="en-US" sz="2400" dirty="0" smtClean="0">
                <a:solidFill>
                  <a:srgbClr val="404040"/>
                </a:solidFill>
                <a:latin typeface="Helvetica Neue" charset="0"/>
                <a:ea typeface="Helvetica Neue" charset="0"/>
                <a:cs typeface="Helvetica Neue" charset="0"/>
              </a:rPr>
              <a:t> </a:t>
            </a:r>
            <a:r>
              <a:rPr lang="en-US" sz="2400" b="1" i="1" dirty="0" smtClean="0">
                <a:solidFill>
                  <a:srgbClr val="404040"/>
                </a:solidFill>
                <a:latin typeface="Helvetica Neue" charset="0"/>
                <a:ea typeface="Helvetica Neue" charset="0"/>
                <a:cs typeface="Helvetica Neue" charset="0"/>
              </a:rPr>
              <a:t>Synthetically</a:t>
            </a:r>
            <a:r>
              <a:rPr lang="en-US" sz="2400" dirty="0" smtClean="0">
                <a:solidFill>
                  <a:srgbClr val="404040"/>
                </a:solidFill>
                <a:latin typeface="Helvetica Neue" charset="0"/>
                <a:ea typeface="Helvetica Neue" charset="0"/>
                <a:cs typeface="Helvetica Neue" charset="0"/>
              </a:rPr>
              <a:t> </a:t>
            </a:r>
            <a:r>
              <a:rPr lang="en-US" sz="2400" dirty="0">
                <a:solidFill>
                  <a:srgbClr val="404040"/>
                </a:solidFill>
                <a:latin typeface="Helvetica Neue" charset="0"/>
                <a:ea typeface="Helvetica Neue" charset="0"/>
                <a:cs typeface="Helvetica Neue" charset="0"/>
              </a:rPr>
              <a:t>generate more variations of training </a:t>
            </a:r>
            <a:r>
              <a:rPr lang="en-US" sz="2400" b="1" i="1" dirty="0">
                <a:solidFill>
                  <a:srgbClr val="404040"/>
                </a:solidFill>
                <a:latin typeface="Helvetica Neue" charset="0"/>
                <a:ea typeface="Helvetica Neue" charset="0"/>
                <a:cs typeface="Helvetica Neue" charset="0"/>
              </a:rPr>
              <a:t>data</a:t>
            </a:r>
          </a:p>
          <a:p>
            <a:endParaRPr lang="en-US" sz="2400" dirty="0">
              <a:solidFill>
                <a:srgbClr val="404040"/>
              </a:solidFill>
              <a:latin typeface="Helvetica Neue" charset="0"/>
              <a:ea typeface="Helvetica Neue" charset="0"/>
              <a:cs typeface="Helvetica Neue" charset="0"/>
            </a:endParaRPr>
          </a:p>
          <a:p>
            <a:r>
              <a:rPr lang="en-US" sz="2000" dirty="0">
                <a:solidFill>
                  <a:srgbClr val="404040"/>
                </a:solidFill>
                <a:latin typeface="Helvetica Neue" charset="0"/>
                <a:ea typeface="Helvetica Neue" charset="0"/>
                <a:cs typeface="Helvetica Neue" charset="0"/>
              </a:rPr>
              <a:t>“When was X released” </a:t>
            </a:r>
            <a:r>
              <a:rPr lang="en-US" sz="2000" dirty="0" smtClean="0">
                <a:solidFill>
                  <a:srgbClr val="404040"/>
                </a:solidFill>
                <a:latin typeface="Helvetica Neue" charset="0"/>
                <a:ea typeface="Helvetica Neue" charset="0"/>
                <a:cs typeface="Helvetica Neue" charset="0"/>
              </a:rPr>
              <a:t>OR </a:t>
            </a:r>
            <a:r>
              <a:rPr lang="en-US" sz="2000" dirty="0">
                <a:solidFill>
                  <a:srgbClr val="404040"/>
                </a:solidFill>
                <a:latin typeface="Helvetica Neue" charset="0"/>
                <a:ea typeface="Helvetica Neue" charset="0"/>
                <a:cs typeface="Helvetica Neue" charset="0"/>
              </a:rPr>
              <a:t>“When was X </a:t>
            </a:r>
            <a:r>
              <a:rPr lang="en-US" sz="2000" b="1" dirty="0">
                <a:latin typeface="Helvetica Neue" charset="0"/>
                <a:ea typeface="Helvetica Neue" charset="0"/>
                <a:cs typeface="Helvetica Neue" charset="0"/>
              </a:rPr>
              <a:t>aired</a:t>
            </a:r>
            <a:r>
              <a:rPr lang="en-US" sz="2000" dirty="0">
                <a:solidFill>
                  <a:srgbClr val="404040"/>
                </a:solidFill>
                <a:latin typeface="Helvetica Neue" charset="0"/>
                <a:ea typeface="Helvetica Neue" charset="0"/>
                <a:cs typeface="Helvetica Neue" charset="0"/>
              </a:rPr>
              <a:t>” OR “When was X </a:t>
            </a:r>
            <a:r>
              <a:rPr lang="en-US" sz="2000" b="1" dirty="0">
                <a:latin typeface="Helvetica Neue" charset="0"/>
                <a:ea typeface="Helvetica Neue" charset="0"/>
                <a:cs typeface="Helvetica Neue" charset="0"/>
              </a:rPr>
              <a:t>produced</a:t>
            </a:r>
            <a:r>
              <a:rPr lang="en-US" sz="2000" dirty="0">
                <a:solidFill>
                  <a:srgbClr val="404040"/>
                </a:solidFill>
                <a:latin typeface="Helvetica Neue" charset="0"/>
                <a:ea typeface="Helvetica Neue" charset="0"/>
                <a:cs typeface="Helvetica Neue" charset="0"/>
              </a:rPr>
              <a:t>” or “</a:t>
            </a:r>
            <a:r>
              <a:rPr lang="en-US" sz="2000" b="1" dirty="0">
                <a:latin typeface="Helvetica Neue" charset="0"/>
                <a:ea typeface="Helvetica Neue" charset="0"/>
                <a:cs typeface="Helvetica Neue" charset="0"/>
              </a:rPr>
              <a:t>When</a:t>
            </a:r>
            <a:r>
              <a:rPr lang="en-US" sz="2000" dirty="0">
                <a:latin typeface="Helvetica Neue" charset="0"/>
                <a:ea typeface="Helvetica Neue" charset="0"/>
                <a:cs typeface="Helvetica Neue" charset="0"/>
              </a:rPr>
              <a:t> </a:t>
            </a:r>
            <a:r>
              <a:rPr lang="en-US" sz="2000" dirty="0">
                <a:solidFill>
                  <a:srgbClr val="404040"/>
                </a:solidFill>
                <a:latin typeface="Helvetica Neue" charset="0"/>
                <a:ea typeface="Helvetica Neue" charset="0"/>
                <a:cs typeface="Helvetica Neue" charset="0"/>
              </a:rPr>
              <a:t>X produced” …</a:t>
            </a:r>
          </a:p>
          <a:p>
            <a:endParaRPr lang="en-US" sz="2400" dirty="0">
              <a:solidFill>
                <a:srgbClr val="404040"/>
              </a:solidFill>
              <a:latin typeface="Helvetica Neue" charset="0"/>
              <a:ea typeface="Helvetica Neue" charset="0"/>
              <a:cs typeface="Helvetica Neue" charset="0"/>
            </a:endParaRPr>
          </a:p>
          <a:p>
            <a:pPr marL="457178" indent="-457178">
              <a:buFont typeface="+mj-lt"/>
              <a:buAutoNum type="arabicPeriod" startAt="2"/>
            </a:pPr>
            <a:r>
              <a:rPr lang="en-US" sz="2400" dirty="0" smtClean="0">
                <a:solidFill>
                  <a:srgbClr val="404040"/>
                </a:solidFill>
                <a:latin typeface="Helvetica Neue" charset="0"/>
                <a:ea typeface="Helvetica Neue" charset="0"/>
                <a:cs typeface="Helvetica Neue" charset="0"/>
              </a:rPr>
              <a:t> Modify </a:t>
            </a:r>
            <a:r>
              <a:rPr lang="en-US" sz="2400" dirty="0">
                <a:solidFill>
                  <a:srgbClr val="404040"/>
                </a:solidFill>
                <a:latin typeface="Helvetica Neue" charset="0"/>
                <a:ea typeface="Helvetica Neue" charset="0"/>
                <a:cs typeface="Helvetica Neue" charset="0"/>
              </a:rPr>
              <a:t>the </a:t>
            </a:r>
            <a:r>
              <a:rPr lang="en-US" sz="2400" b="1" i="1" dirty="0">
                <a:solidFill>
                  <a:srgbClr val="404040"/>
                </a:solidFill>
                <a:latin typeface="Helvetica Neue" charset="0"/>
                <a:ea typeface="Helvetica Neue" charset="0"/>
                <a:cs typeface="Helvetica Neue" charset="0"/>
              </a:rPr>
              <a:t>model</a:t>
            </a:r>
            <a:r>
              <a:rPr lang="en-US" sz="2400" dirty="0">
                <a:solidFill>
                  <a:srgbClr val="404040"/>
                </a:solidFill>
                <a:latin typeface="Helvetica Neue" charset="0"/>
                <a:ea typeface="Helvetica Neue" charset="0"/>
                <a:cs typeface="Helvetica Neue" charset="0"/>
              </a:rPr>
              <a:t> to become more lenient</a:t>
            </a:r>
          </a:p>
          <a:p>
            <a:endParaRPr lang="en-US" sz="2400" dirty="0">
              <a:solidFill>
                <a:srgbClr val="404040"/>
              </a:solidFill>
              <a:latin typeface="Helvetica Neue" charset="0"/>
              <a:ea typeface="Helvetica Neue" charset="0"/>
              <a:cs typeface="Helvetica Neue" charset="0"/>
            </a:endParaRPr>
          </a:p>
        </p:txBody>
      </p:sp>
      <p:sp>
        <p:nvSpPr>
          <p:cNvPr id="60" name="Oval 59"/>
          <p:cNvSpPr/>
          <p:nvPr/>
        </p:nvSpPr>
        <p:spPr>
          <a:xfrm>
            <a:off x="2199693" y="5960033"/>
            <a:ext cx="310992" cy="306636"/>
          </a:xfrm>
          <a:prstGeom prst="ellipse">
            <a:avLst/>
          </a:prstGeom>
          <a:solidFill>
            <a:schemeClr val="accent5">
              <a:lumMod val="75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sp>
        <p:nvSpPr>
          <p:cNvPr id="63" name="Oval 62"/>
          <p:cNvSpPr/>
          <p:nvPr/>
        </p:nvSpPr>
        <p:spPr>
          <a:xfrm>
            <a:off x="3320311" y="5960033"/>
            <a:ext cx="310992" cy="306636"/>
          </a:xfrm>
          <a:prstGeom prst="ellipse">
            <a:avLst/>
          </a:prstGeom>
          <a:solidFill>
            <a:srgbClr val="C00000"/>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sp>
        <p:nvSpPr>
          <p:cNvPr id="73" name="Oval 72"/>
          <p:cNvSpPr/>
          <p:nvPr/>
        </p:nvSpPr>
        <p:spPr>
          <a:xfrm>
            <a:off x="4450203" y="5944782"/>
            <a:ext cx="310992" cy="306636"/>
          </a:xfrm>
          <a:prstGeom prst="ellipse">
            <a:avLst/>
          </a:prstGeom>
          <a:solidFill>
            <a:srgbClr val="0070C0"/>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sp>
        <p:nvSpPr>
          <p:cNvPr id="78" name="Oval 77"/>
          <p:cNvSpPr/>
          <p:nvPr/>
        </p:nvSpPr>
        <p:spPr>
          <a:xfrm>
            <a:off x="1967927" y="4714198"/>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81" name="Oval 80"/>
          <p:cNvSpPr/>
          <p:nvPr/>
        </p:nvSpPr>
        <p:spPr>
          <a:xfrm>
            <a:off x="2884790" y="4706573"/>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95" name="Oval 94"/>
          <p:cNvSpPr/>
          <p:nvPr/>
        </p:nvSpPr>
        <p:spPr>
          <a:xfrm>
            <a:off x="3650759" y="4714198"/>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05" name="Oval 104"/>
          <p:cNvSpPr/>
          <p:nvPr/>
        </p:nvSpPr>
        <p:spPr>
          <a:xfrm>
            <a:off x="4898774" y="4679514"/>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cxnSp>
        <p:nvCxnSpPr>
          <p:cNvPr id="109" name="Straight Arrow Connector 108"/>
          <p:cNvCxnSpPr>
            <a:stCxn id="60" idx="0"/>
            <a:endCxn id="78" idx="4"/>
          </p:cNvCxnSpPr>
          <p:nvPr/>
        </p:nvCxnSpPr>
        <p:spPr>
          <a:xfrm flipH="1" flipV="1">
            <a:off x="2123423" y="5020834"/>
            <a:ext cx="231766" cy="939199"/>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a:stCxn id="60" idx="0"/>
            <a:endCxn id="81" idx="4"/>
          </p:cNvCxnSpPr>
          <p:nvPr/>
        </p:nvCxnSpPr>
        <p:spPr>
          <a:xfrm flipV="1">
            <a:off x="2355189" y="5013209"/>
            <a:ext cx="685097" cy="946824"/>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a:stCxn id="60" idx="0"/>
            <a:endCxn id="95" idx="4"/>
          </p:cNvCxnSpPr>
          <p:nvPr/>
        </p:nvCxnSpPr>
        <p:spPr>
          <a:xfrm flipV="1">
            <a:off x="2355189" y="5020834"/>
            <a:ext cx="1451066" cy="939199"/>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a:stCxn id="60" idx="0"/>
            <a:endCxn id="105" idx="4"/>
          </p:cNvCxnSpPr>
          <p:nvPr/>
        </p:nvCxnSpPr>
        <p:spPr>
          <a:xfrm flipV="1">
            <a:off x="2355189" y="4986150"/>
            <a:ext cx="2699081" cy="973883"/>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a:stCxn id="63" idx="0"/>
            <a:endCxn id="78" idx="4"/>
          </p:cNvCxnSpPr>
          <p:nvPr/>
        </p:nvCxnSpPr>
        <p:spPr>
          <a:xfrm flipH="1" flipV="1">
            <a:off x="2123423" y="5020834"/>
            <a:ext cx="1352384" cy="939199"/>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a:stCxn id="63" idx="0"/>
            <a:endCxn id="81" idx="4"/>
          </p:cNvCxnSpPr>
          <p:nvPr/>
        </p:nvCxnSpPr>
        <p:spPr>
          <a:xfrm flipH="1" flipV="1">
            <a:off x="3040286" y="5013209"/>
            <a:ext cx="435521" cy="946824"/>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a:stCxn id="63" idx="0"/>
            <a:endCxn id="95" idx="4"/>
          </p:cNvCxnSpPr>
          <p:nvPr/>
        </p:nvCxnSpPr>
        <p:spPr>
          <a:xfrm flipV="1">
            <a:off x="3475807" y="5020834"/>
            <a:ext cx="330448" cy="939199"/>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a:stCxn id="63" idx="0"/>
            <a:endCxn id="105" idx="4"/>
          </p:cNvCxnSpPr>
          <p:nvPr/>
        </p:nvCxnSpPr>
        <p:spPr>
          <a:xfrm flipV="1">
            <a:off x="3475807" y="4986150"/>
            <a:ext cx="1578463" cy="973883"/>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9" name="Straight Arrow Connector 118"/>
          <p:cNvCxnSpPr>
            <a:stCxn id="73" idx="0"/>
            <a:endCxn id="105" idx="4"/>
          </p:cNvCxnSpPr>
          <p:nvPr/>
        </p:nvCxnSpPr>
        <p:spPr>
          <a:xfrm flipV="1">
            <a:off x="4605699" y="4986150"/>
            <a:ext cx="448571" cy="958632"/>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a:stCxn id="73" idx="0"/>
            <a:endCxn id="95" idx="4"/>
          </p:cNvCxnSpPr>
          <p:nvPr/>
        </p:nvCxnSpPr>
        <p:spPr>
          <a:xfrm flipH="1" flipV="1">
            <a:off x="3806255" y="5020834"/>
            <a:ext cx="799444"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a:stCxn id="73" idx="0"/>
            <a:endCxn id="81" idx="4"/>
          </p:cNvCxnSpPr>
          <p:nvPr/>
        </p:nvCxnSpPr>
        <p:spPr>
          <a:xfrm flipH="1" flipV="1">
            <a:off x="3040286" y="5013209"/>
            <a:ext cx="1565413" cy="931573"/>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a:stCxn id="73" idx="0"/>
            <a:endCxn id="78" idx="4"/>
          </p:cNvCxnSpPr>
          <p:nvPr/>
        </p:nvCxnSpPr>
        <p:spPr>
          <a:xfrm flipH="1" flipV="1">
            <a:off x="2123423" y="5020834"/>
            <a:ext cx="2482276"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24" name="Oval 123"/>
          <p:cNvSpPr/>
          <p:nvPr/>
        </p:nvSpPr>
        <p:spPr>
          <a:xfrm>
            <a:off x="2483232" y="3774483"/>
            <a:ext cx="310992" cy="306636"/>
          </a:xfrm>
          <a:prstGeom prst="ellipse">
            <a:avLst/>
          </a:prstGeom>
          <a:solidFill>
            <a:schemeClr val="tx1">
              <a:lumMod val="60000"/>
              <a:lumOff val="40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25" name="Oval 124"/>
          <p:cNvSpPr/>
          <p:nvPr/>
        </p:nvSpPr>
        <p:spPr>
          <a:xfrm>
            <a:off x="4144315" y="3774483"/>
            <a:ext cx="310992" cy="306636"/>
          </a:xfrm>
          <a:prstGeom prst="ellipse">
            <a:avLst/>
          </a:prstGeom>
          <a:solidFill>
            <a:schemeClr val="tx1">
              <a:lumMod val="60000"/>
              <a:lumOff val="40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cxnSp>
        <p:nvCxnSpPr>
          <p:cNvPr id="135" name="Straight Arrow Connector 134"/>
          <p:cNvCxnSpPr>
            <a:stCxn id="81" idx="0"/>
            <a:endCxn id="124" idx="4"/>
          </p:cNvCxnSpPr>
          <p:nvPr/>
        </p:nvCxnSpPr>
        <p:spPr>
          <a:xfrm flipH="1" flipV="1">
            <a:off x="2638728" y="4081119"/>
            <a:ext cx="401558" cy="625454"/>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81" idx="0"/>
            <a:endCxn id="125" idx="4"/>
          </p:cNvCxnSpPr>
          <p:nvPr/>
        </p:nvCxnSpPr>
        <p:spPr>
          <a:xfrm flipV="1">
            <a:off x="3040286" y="4081119"/>
            <a:ext cx="1259525" cy="625454"/>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a:stCxn id="78" idx="0"/>
            <a:endCxn id="124" idx="4"/>
          </p:cNvCxnSpPr>
          <p:nvPr/>
        </p:nvCxnSpPr>
        <p:spPr>
          <a:xfrm flipV="1">
            <a:off x="2123423" y="4081119"/>
            <a:ext cx="515305"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a:stCxn id="78" idx="0"/>
            <a:endCxn id="125" idx="4"/>
          </p:cNvCxnSpPr>
          <p:nvPr/>
        </p:nvCxnSpPr>
        <p:spPr>
          <a:xfrm flipV="1">
            <a:off x="2123423" y="4081119"/>
            <a:ext cx="2176388"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a:stCxn id="95" idx="0"/>
            <a:endCxn id="124" idx="4"/>
          </p:cNvCxnSpPr>
          <p:nvPr/>
        </p:nvCxnSpPr>
        <p:spPr>
          <a:xfrm flipH="1" flipV="1">
            <a:off x="2638728" y="4081119"/>
            <a:ext cx="1167527"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a:stCxn id="95" idx="0"/>
            <a:endCxn id="125" idx="4"/>
          </p:cNvCxnSpPr>
          <p:nvPr/>
        </p:nvCxnSpPr>
        <p:spPr>
          <a:xfrm flipV="1">
            <a:off x="3806255" y="4081119"/>
            <a:ext cx="493556"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105" idx="0"/>
            <a:endCxn id="125" idx="4"/>
          </p:cNvCxnSpPr>
          <p:nvPr/>
        </p:nvCxnSpPr>
        <p:spPr>
          <a:xfrm flipH="1" flipV="1">
            <a:off x="4299811" y="4081119"/>
            <a:ext cx="754459" cy="598395"/>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a:stCxn id="105" idx="0"/>
            <a:endCxn id="124" idx="4"/>
          </p:cNvCxnSpPr>
          <p:nvPr/>
        </p:nvCxnSpPr>
        <p:spPr>
          <a:xfrm flipH="1" flipV="1">
            <a:off x="2638728" y="4081119"/>
            <a:ext cx="2415542" cy="598395"/>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8" name="Title 1"/>
          <p:cNvSpPr>
            <a:spLocks noGrp="1"/>
          </p:cNvSpPr>
          <p:nvPr>
            <p:ph type="title"/>
          </p:nvPr>
        </p:nvSpPr>
        <p:spPr>
          <a:xfrm>
            <a:off x="1152834" y="154452"/>
            <a:ext cx="9886331" cy="572112"/>
          </a:xfrm>
        </p:spPr>
        <p:txBody>
          <a:bodyPr/>
          <a:lstStyle/>
          <a:p>
            <a:r>
              <a:rPr lang="en-US" dirty="0" smtClean="0"/>
              <a:t>Solutions to </a:t>
            </a:r>
            <a:r>
              <a:rPr lang="en-US" dirty="0" err="1" smtClean="0"/>
              <a:t>Overfitting</a:t>
            </a:r>
            <a:endParaRPr lang="en-US" dirty="0"/>
          </a:p>
        </p:txBody>
      </p:sp>
    </p:spTree>
    <p:custDataLst>
      <p:tags r:id="rId1"/>
    </p:custDataLst>
    <p:extLst>
      <p:ext uri="{BB962C8B-B14F-4D97-AF65-F5344CB8AC3E}">
        <p14:creationId xmlns:p14="http://schemas.microsoft.com/office/powerpoint/2010/main" val="349517445"/>
      </p:ext>
    </p:extLst>
  </p:cSld>
  <p:clrMapOvr>
    <a:masterClrMapping/>
  </p:clrMapOvr>
  <mc:AlternateContent xmlns:mc="http://schemas.openxmlformats.org/markup-compatibility/2006" xmlns:p14="http://schemas.microsoft.com/office/powerpoint/2010/main">
    <mc:Choice Requires="p14">
      <p:transition spd="slow" p14:dur="2000" advTm="40487"/>
    </mc:Choice>
    <mc:Fallback xmlns="">
      <p:transition spd="slow" advTm="404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a:xfrm>
            <a:off x="335876" y="1375490"/>
            <a:ext cx="11635990" cy="697139"/>
          </a:xfrm>
        </p:spPr>
        <p:txBody>
          <a:bodyPr/>
          <a:lstStyle/>
          <a:p>
            <a:r>
              <a:rPr lang="en-US" sz="2400" b="1" dirty="0" smtClean="0">
                <a:solidFill>
                  <a:srgbClr val="404040"/>
                </a:solidFill>
                <a:ea typeface="Helvetica Neue" charset="0"/>
              </a:rPr>
              <a:t>Entertainment Knowledge Graph</a:t>
            </a:r>
            <a:r>
              <a:rPr lang="en-US" dirty="0" smtClean="0">
                <a:solidFill>
                  <a:srgbClr val="404040"/>
                </a:solidFill>
                <a:ea typeface="Helvetica Neue" charset="0"/>
              </a:rPr>
              <a:t>: 75.2M facts, 10.5M nodes, 54 relation types.</a:t>
            </a:r>
            <a:endParaRPr lang="en-US" dirty="0">
              <a:solidFill>
                <a:srgbClr val="404040"/>
              </a:solidFill>
              <a:ea typeface="Helvetica Neue" charset="0"/>
            </a:endParaRPr>
          </a:p>
          <a:p>
            <a:endParaRPr lang="en-US" dirty="0" smtClean="0">
              <a:solidFill>
                <a:srgbClr val="404040"/>
              </a:solidFill>
              <a:ea typeface="Helvetica Neue" charset="0"/>
            </a:endParaRPr>
          </a:p>
          <a:p>
            <a:endParaRPr lang="en-US" dirty="0">
              <a:solidFill>
                <a:srgbClr val="404040"/>
              </a:solidFill>
              <a:ea typeface="Helvetica Neue" charset="0"/>
            </a:endParaRPr>
          </a:p>
          <a:p>
            <a:endParaRPr lang="en-US" dirty="0" smtClean="0">
              <a:solidFill>
                <a:srgbClr val="404040"/>
              </a:solidFill>
              <a:ea typeface="Helvetica Neue"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39964443"/>
              </p:ext>
            </p:extLst>
          </p:nvPr>
        </p:nvGraphicFramePr>
        <p:xfrm>
          <a:off x="6500499" y="2306829"/>
          <a:ext cx="3730882" cy="1706880"/>
        </p:xfrm>
        <a:graphic>
          <a:graphicData uri="http://schemas.openxmlformats.org/drawingml/2006/table">
            <a:tbl>
              <a:tblPr firstRow="1" bandRow="1">
                <a:tableStyleId>{7E9639D4-E3E2-4D34-9284-5A2195B3D0D7}</a:tableStyleId>
              </a:tblPr>
              <a:tblGrid>
                <a:gridCol w="1865441"/>
                <a:gridCol w="1865441"/>
              </a:tblGrid>
              <a:tr h="370840">
                <a:tc>
                  <a:txBody>
                    <a:bodyPr/>
                    <a:lstStyle/>
                    <a:p>
                      <a:pPr algn="ctr"/>
                      <a:r>
                        <a:rPr lang="en-US" sz="2000" dirty="0" smtClean="0">
                          <a:solidFill>
                            <a:schemeClr val="tx1"/>
                          </a:solidFill>
                          <a:latin typeface="Helvetica" charset="0"/>
                        </a:rPr>
                        <a:t>Vocab</a:t>
                      </a:r>
                    </a:p>
                    <a:p>
                      <a:pPr algn="ctr"/>
                      <a:r>
                        <a:rPr lang="en-US" sz="2000" dirty="0" smtClean="0">
                          <a:solidFill>
                            <a:schemeClr val="tx1"/>
                          </a:solidFill>
                          <a:latin typeface="Helvetica" charset="0"/>
                        </a:rPr>
                        <a:t>(OOV)</a:t>
                      </a:r>
                      <a:endParaRPr lang="en-US" sz="2000" dirty="0">
                        <a:solidFill>
                          <a:schemeClr val="tx1"/>
                        </a:solidFill>
                        <a:latin typeface="Helvetica"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latin typeface="Helvetica" charset="0"/>
                        </a:rPr>
                        <a:t>Embedding</a:t>
                      </a:r>
                      <a:endParaRPr lang="en-US" sz="2000" dirty="0">
                        <a:solidFill>
                          <a:schemeClr val="tx1"/>
                        </a:solidFill>
                        <a:latin typeface="Helvetica"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1680">
                <a:tc>
                  <a:txBody>
                    <a:bodyPr/>
                    <a:lstStyle/>
                    <a:p>
                      <a:pPr algn="ctr"/>
                      <a:r>
                        <a:rPr lang="en-US" sz="2000" dirty="0" smtClean="0">
                          <a:latin typeface="Helvetica" charset="0"/>
                        </a:rPr>
                        <a:t>577K</a:t>
                      </a:r>
                    </a:p>
                    <a:p>
                      <a:pPr algn="ctr"/>
                      <a:r>
                        <a:rPr lang="en-US" sz="2000" dirty="0" smtClean="0">
                          <a:latin typeface="Helvetica" charset="0"/>
                        </a:rPr>
                        <a:t>(389K)</a:t>
                      </a:r>
                      <a:endParaRPr lang="en-US" sz="2000" dirty="0">
                        <a:solidFill>
                          <a:schemeClr val="tx2"/>
                        </a:solidFill>
                        <a:latin typeface="Helvetica"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word2vec Google News 300-dim</a:t>
                      </a:r>
                      <a:endParaRPr lang="en-US" sz="2000" dirty="0">
                        <a:solidFill>
                          <a:schemeClr val="tx2"/>
                        </a:solidFill>
                        <a:latin typeface="Helvetica"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a:spLocks noGrp="1"/>
          </p:cNvSpPr>
          <p:nvPr>
            <p:ph type="title"/>
          </p:nvPr>
        </p:nvSpPr>
        <p:spPr>
          <a:xfrm>
            <a:off x="1152834" y="154452"/>
            <a:ext cx="9886331" cy="572112"/>
          </a:xfrm>
        </p:spPr>
        <p:txBody>
          <a:bodyPr/>
          <a:lstStyle/>
          <a:p>
            <a:r>
              <a:rPr lang="en-US" dirty="0" smtClean="0"/>
              <a:t>Experimental Results</a:t>
            </a:r>
            <a:endParaRPr lang="en-US" dirty="0"/>
          </a:p>
        </p:txBody>
      </p:sp>
      <p:sp>
        <p:nvSpPr>
          <p:cNvPr id="2" name="Rectangle 1"/>
          <p:cNvSpPr/>
          <p:nvPr/>
        </p:nvSpPr>
        <p:spPr>
          <a:xfrm>
            <a:off x="912792" y="2367595"/>
            <a:ext cx="2164080" cy="507171"/>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latin typeface="Helvetica" charset="0"/>
                <a:ea typeface="Helvetica" charset="0"/>
                <a:cs typeface="Helvetica" charset="0"/>
              </a:rPr>
              <a:t>750K</a:t>
            </a:r>
            <a:endParaRPr lang="en-US" sz="2000" dirty="0">
              <a:solidFill>
                <a:schemeClr val="tx1"/>
              </a:solidFill>
              <a:latin typeface="Helvetica" charset="0"/>
              <a:ea typeface="Helvetica" charset="0"/>
              <a:cs typeface="Helvetica" charset="0"/>
            </a:endParaRPr>
          </a:p>
        </p:txBody>
      </p:sp>
      <p:sp>
        <p:nvSpPr>
          <p:cNvPr id="9" name="Rectangle 8"/>
          <p:cNvSpPr/>
          <p:nvPr/>
        </p:nvSpPr>
        <p:spPr>
          <a:xfrm>
            <a:off x="912792" y="2874333"/>
            <a:ext cx="2164080" cy="646331"/>
          </a:xfrm>
          <a:prstGeom prst="rect">
            <a:avLst/>
          </a:prstGeom>
        </p:spPr>
        <p:txBody>
          <a:bodyPr wrap="square">
            <a:spAutoFit/>
          </a:bodyPr>
          <a:lstStyle/>
          <a:p>
            <a:pPr algn="ctr"/>
            <a:r>
              <a:rPr lang="en-US" sz="1800" b="1" dirty="0" smtClean="0">
                <a:latin typeface="Helvetica" charset="0"/>
                <a:ea typeface="Helvetica" charset="0"/>
                <a:cs typeface="Helvetica" charset="0"/>
              </a:rPr>
              <a:t>Base synthetic data</a:t>
            </a:r>
            <a:r>
              <a:rPr lang="en-US" sz="1800" dirty="0" smtClean="0">
                <a:latin typeface="Helvetica" charset="0"/>
                <a:ea typeface="Helvetica" charset="0"/>
                <a:cs typeface="Helvetica" charset="0"/>
              </a:rPr>
              <a:t> (D</a:t>
            </a:r>
            <a:r>
              <a:rPr lang="en-US" sz="1800" baseline="-25000" dirty="0" smtClean="0">
                <a:latin typeface="Helvetica" charset="0"/>
                <a:ea typeface="Helvetica" charset="0"/>
                <a:cs typeface="Helvetica" charset="0"/>
              </a:rPr>
              <a:t>0</a:t>
            </a:r>
            <a:r>
              <a:rPr lang="en-US" sz="1800" dirty="0" smtClean="0">
                <a:latin typeface="Helvetica" charset="0"/>
                <a:ea typeface="Helvetica" charset="0"/>
                <a:cs typeface="Helvetica" charset="0"/>
              </a:rPr>
              <a:t>)</a:t>
            </a:r>
            <a:endParaRPr lang="en-US" sz="2000" dirty="0">
              <a:latin typeface="Helvetica" charset="0"/>
              <a:ea typeface="Helvetica" charset="0"/>
              <a:cs typeface="Helvetica" charset="0"/>
            </a:endParaRPr>
          </a:p>
        </p:txBody>
      </p:sp>
      <p:grpSp>
        <p:nvGrpSpPr>
          <p:cNvPr id="10" name="Group 9"/>
          <p:cNvGrpSpPr/>
          <p:nvPr/>
        </p:nvGrpSpPr>
        <p:grpSpPr>
          <a:xfrm>
            <a:off x="644472" y="2037158"/>
            <a:ext cx="5049780" cy="3324300"/>
            <a:chOff x="644472" y="2037158"/>
            <a:chExt cx="5049780" cy="3324300"/>
          </a:xfrm>
        </p:grpSpPr>
        <p:sp>
          <p:nvSpPr>
            <p:cNvPr id="7" name="Rectangle 6"/>
            <p:cNvSpPr/>
            <p:nvPr/>
          </p:nvSpPr>
          <p:spPr>
            <a:xfrm>
              <a:off x="3911600" y="2367162"/>
              <a:ext cx="1329352" cy="507171"/>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latin typeface="Helvetica" charset="0"/>
                  <a:ea typeface="Helvetica" charset="0"/>
                  <a:cs typeface="Helvetica" charset="0"/>
                </a:rPr>
                <a:t>360K</a:t>
              </a:r>
              <a:endParaRPr lang="en-US" sz="2000" dirty="0">
                <a:solidFill>
                  <a:schemeClr val="tx1"/>
                </a:solidFill>
                <a:latin typeface="Helvetica" charset="0"/>
                <a:ea typeface="Helvetica" charset="0"/>
                <a:cs typeface="Helvetica" charset="0"/>
              </a:endParaRPr>
            </a:p>
          </p:txBody>
        </p:sp>
        <p:sp>
          <p:nvSpPr>
            <p:cNvPr id="11" name="Rectangle 10"/>
            <p:cNvSpPr/>
            <p:nvPr/>
          </p:nvSpPr>
          <p:spPr>
            <a:xfrm>
              <a:off x="4171703" y="2037158"/>
              <a:ext cx="774571" cy="369332"/>
            </a:xfrm>
            <a:prstGeom prst="rect">
              <a:avLst/>
            </a:prstGeom>
          </p:spPr>
          <p:txBody>
            <a:bodyPr wrap="none">
              <a:spAutoFit/>
            </a:bodyPr>
            <a:lstStyle/>
            <a:p>
              <a:pPr algn="ctr"/>
              <a:r>
                <a:rPr lang="en-US" sz="1800" dirty="0" smtClean="0">
                  <a:latin typeface="Helvetica" charset="0"/>
                  <a:ea typeface="Helvetica" charset="0"/>
                  <a:cs typeface="Helvetica" charset="0"/>
                </a:rPr>
                <a:t>Noise</a:t>
              </a:r>
              <a:endParaRPr lang="en-US" sz="1800" dirty="0">
                <a:latin typeface="Helvetica" charset="0"/>
                <a:ea typeface="Helvetica" charset="0"/>
                <a:cs typeface="Helvetica" charset="0"/>
              </a:endParaRPr>
            </a:p>
          </p:txBody>
        </p:sp>
        <p:sp>
          <p:nvSpPr>
            <p:cNvPr id="15" name="Left Brace 14"/>
            <p:cNvSpPr/>
            <p:nvPr/>
          </p:nvSpPr>
          <p:spPr>
            <a:xfrm rot="16200000">
              <a:off x="2775103" y="2526300"/>
              <a:ext cx="578487" cy="4328161"/>
            </a:xfrm>
            <a:prstGeom prst="leftBrace">
              <a:avLst>
                <a:gd name="adj1" fmla="val 30664"/>
                <a:gd name="adj2" fmla="val 49999"/>
              </a:avLst>
            </a:prstGeom>
            <a:ln w="2222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000"/>
            </a:p>
          </p:txBody>
        </p:sp>
        <p:sp>
          <p:nvSpPr>
            <p:cNvPr id="16" name="Rectangle 15"/>
            <p:cNvSpPr/>
            <p:nvPr/>
          </p:nvSpPr>
          <p:spPr>
            <a:xfrm>
              <a:off x="644472" y="4961348"/>
              <a:ext cx="5049780" cy="400110"/>
            </a:xfrm>
            <a:prstGeom prst="rect">
              <a:avLst/>
            </a:prstGeom>
          </p:spPr>
          <p:txBody>
            <a:bodyPr wrap="none">
              <a:spAutoFit/>
            </a:bodyPr>
            <a:lstStyle/>
            <a:p>
              <a:pPr algn="ctr"/>
              <a:r>
                <a:rPr lang="en-US" sz="2000" b="1" dirty="0" smtClean="0">
                  <a:latin typeface="Helvetica" charset="0"/>
                  <a:ea typeface="Helvetica" charset="0"/>
                  <a:cs typeface="Helvetica" charset="0"/>
                </a:rPr>
                <a:t>Expanded synthetic data with noise</a:t>
              </a:r>
              <a:r>
                <a:rPr lang="en-US" sz="2000" dirty="0" smtClean="0">
                  <a:latin typeface="Helvetica" charset="0"/>
                  <a:ea typeface="Helvetica" charset="0"/>
                  <a:cs typeface="Helvetica" charset="0"/>
                </a:rPr>
                <a:t> (D</a:t>
              </a:r>
              <a:r>
                <a:rPr lang="en-US" sz="2000" baseline="-25000" dirty="0" smtClean="0">
                  <a:latin typeface="Helvetica" charset="0"/>
                  <a:ea typeface="Helvetica" charset="0"/>
                  <a:cs typeface="Helvetica" charset="0"/>
                </a:rPr>
                <a:t>2</a:t>
              </a:r>
              <a:r>
                <a:rPr lang="en-US" sz="2000" dirty="0" smtClean="0">
                  <a:latin typeface="Helvetica" charset="0"/>
                  <a:ea typeface="Helvetica" charset="0"/>
                  <a:cs typeface="Helvetica" charset="0"/>
                </a:rPr>
                <a:t>)</a:t>
              </a:r>
              <a:endParaRPr lang="en-US" sz="2400" dirty="0">
                <a:latin typeface="Helvetica" charset="0"/>
                <a:ea typeface="Helvetica" charset="0"/>
                <a:cs typeface="Helvetica" charset="0"/>
              </a:endParaRPr>
            </a:p>
          </p:txBody>
        </p:sp>
      </p:grpSp>
      <p:grpSp>
        <p:nvGrpSpPr>
          <p:cNvPr id="8" name="Group 7"/>
          <p:cNvGrpSpPr/>
          <p:nvPr/>
        </p:nvGrpSpPr>
        <p:grpSpPr>
          <a:xfrm>
            <a:off x="717837" y="2040230"/>
            <a:ext cx="3727303" cy="2320082"/>
            <a:chOff x="717837" y="2040230"/>
            <a:chExt cx="3727303" cy="2320082"/>
          </a:xfrm>
        </p:grpSpPr>
        <p:sp>
          <p:nvSpPr>
            <p:cNvPr id="6" name="Rectangle 5"/>
            <p:cNvSpPr/>
            <p:nvPr/>
          </p:nvSpPr>
          <p:spPr>
            <a:xfrm>
              <a:off x="3076872" y="2367595"/>
              <a:ext cx="834728" cy="507171"/>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latin typeface="Helvetica" charset="0"/>
                  <a:ea typeface="Helvetica" charset="0"/>
                  <a:cs typeface="Helvetica" charset="0"/>
                </a:rPr>
                <a:t>140K</a:t>
              </a:r>
              <a:endParaRPr lang="en-US" sz="2000" dirty="0">
                <a:solidFill>
                  <a:schemeClr val="tx1"/>
                </a:solidFill>
                <a:latin typeface="Helvetica" charset="0"/>
                <a:ea typeface="Helvetica" charset="0"/>
                <a:cs typeface="Helvetica" charset="0"/>
              </a:endParaRPr>
            </a:p>
          </p:txBody>
        </p:sp>
        <p:sp>
          <p:nvSpPr>
            <p:cNvPr id="13" name="Left Brace 12"/>
            <p:cNvSpPr/>
            <p:nvPr/>
          </p:nvSpPr>
          <p:spPr>
            <a:xfrm rot="16200000">
              <a:off x="2122953" y="2212815"/>
              <a:ext cx="578487" cy="2998808"/>
            </a:xfrm>
            <a:prstGeom prst="leftBrace">
              <a:avLst>
                <a:gd name="adj1" fmla="val 30664"/>
                <a:gd name="adj2" fmla="val 49999"/>
              </a:avLst>
            </a:prstGeom>
            <a:ln w="2222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000"/>
            </a:p>
          </p:txBody>
        </p:sp>
        <p:sp>
          <p:nvSpPr>
            <p:cNvPr id="14" name="Rectangle 13"/>
            <p:cNvSpPr/>
            <p:nvPr/>
          </p:nvSpPr>
          <p:spPr>
            <a:xfrm>
              <a:off x="717837" y="3960202"/>
              <a:ext cx="3727303" cy="400110"/>
            </a:xfrm>
            <a:prstGeom prst="rect">
              <a:avLst/>
            </a:prstGeom>
          </p:spPr>
          <p:txBody>
            <a:bodyPr wrap="none">
              <a:spAutoFit/>
            </a:bodyPr>
            <a:lstStyle/>
            <a:p>
              <a:pPr algn="ctr"/>
              <a:r>
                <a:rPr lang="en-US" sz="2000" b="1" dirty="0" smtClean="0">
                  <a:latin typeface="Helvetica" charset="0"/>
                  <a:ea typeface="Helvetica" charset="0"/>
                  <a:cs typeface="Helvetica" charset="0"/>
                </a:rPr>
                <a:t>Expanded synthetic</a:t>
              </a:r>
              <a:r>
                <a:rPr lang="en-US" sz="2000" b="1" dirty="0">
                  <a:latin typeface="Helvetica" charset="0"/>
                  <a:ea typeface="Helvetica" charset="0"/>
                  <a:cs typeface="Helvetica" charset="0"/>
                </a:rPr>
                <a:t> </a:t>
              </a:r>
              <a:r>
                <a:rPr lang="en-US" sz="2000" b="1" dirty="0" smtClean="0">
                  <a:latin typeface="Helvetica" charset="0"/>
                  <a:ea typeface="Helvetica" charset="0"/>
                  <a:cs typeface="Helvetica" charset="0"/>
                </a:rPr>
                <a:t>data</a:t>
              </a:r>
              <a:r>
                <a:rPr lang="en-US" sz="2000" dirty="0" smtClean="0">
                  <a:latin typeface="Helvetica" charset="0"/>
                  <a:ea typeface="Helvetica" charset="0"/>
                  <a:cs typeface="Helvetica" charset="0"/>
                </a:rPr>
                <a:t> (D</a:t>
              </a:r>
              <a:r>
                <a:rPr lang="en-US" sz="2000" baseline="-25000" dirty="0" smtClean="0">
                  <a:latin typeface="Helvetica" charset="0"/>
                  <a:ea typeface="Helvetica" charset="0"/>
                  <a:cs typeface="Helvetica" charset="0"/>
                </a:rPr>
                <a:t>1</a:t>
              </a:r>
              <a:r>
                <a:rPr lang="en-US" sz="2000" dirty="0" smtClean="0">
                  <a:latin typeface="Helvetica" charset="0"/>
                  <a:ea typeface="Helvetica" charset="0"/>
                  <a:cs typeface="Helvetica" charset="0"/>
                </a:rPr>
                <a:t>)</a:t>
              </a:r>
              <a:endParaRPr lang="en-US" sz="2400" dirty="0">
                <a:latin typeface="Helvetica" charset="0"/>
                <a:ea typeface="Helvetica" charset="0"/>
                <a:cs typeface="Helvetica" charset="0"/>
              </a:endParaRPr>
            </a:p>
          </p:txBody>
        </p:sp>
        <p:sp>
          <p:nvSpPr>
            <p:cNvPr id="17" name="Rectangle 16"/>
            <p:cNvSpPr/>
            <p:nvPr/>
          </p:nvSpPr>
          <p:spPr>
            <a:xfrm>
              <a:off x="2899126" y="2040230"/>
              <a:ext cx="1146469" cy="369332"/>
            </a:xfrm>
            <a:prstGeom prst="rect">
              <a:avLst/>
            </a:prstGeom>
          </p:spPr>
          <p:txBody>
            <a:bodyPr wrap="none">
              <a:spAutoFit/>
            </a:bodyPr>
            <a:lstStyle/>
            <a:p>
              <a:pPr algn="ctr"/>
              <a:r>
                <a:rPr lang="en-US" sz="1800" dirty="0" smtClean="0">
                  <a:latin typeface="Helvetica" charset="0"/>
                  <a:ea typeface="Helvetica" charset="0"/>
                  <a:cs typeface="Helvetica" charset="0"/>
                </a:rPr>
                <a:t>Synonym</a:t>
              </a:r>
              <a:endParaRPr lang="en-US" sz="1800" dirty="0">
                <a:latin typeface="Helvetica" charset="0"/>
                <a:ea typeface="Helvetica" charset="0"/>
                <a:cs typeface="Helvetica" charset="0"/>
              </a:endParaRPr>
            </a:p>
          </p:txBody>
        </p:sp>
      </p:grpSp>
    </p:spTree>
    <p:custDataLst>
      <p:tags r:id="rId1"/>
    </p:custDataLst>
    <p:extLst>
      <p:ext uri="{BB962C8B-B14F-4D97-AF65-F5344CB8AC3E}">
        <p14:creationId xmlns:p14="http://schemas.microsoft.com/office/powerpoint/2010/main" val="473903566"/>
      </p:ext>
    </p:extLst>
  </p:cSld>
  <p:clrMapOvr>
    <a:masterClrMapping/>
  </p:clrMapOvr>
  <mc:AlternateContent xmlns:mc="http://schemas.openxmlformats.org/markup-compatibility/2006" xmlns:p14="http://schemas.microsoft.com/office/powerpoint/2010/main">
    <mc:Choice Requires="p14">
      <p:transition spd="slow" p14:dur="2000" advTm="39384"/>
    </mc:Choice>
    <mc:Fallback xmlns="">
      <p:transition spd="slow" advTm="393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Box 7"/>
          <p:cNvSpPr txBox="1"/>
          <p:nvPr/>
        </p:nvSpPr>
        <p:spPr>
          <a:xfrm rot="16200000">
            <a:off x="-617429" y="3228502"/>
            <a:ext cx="1563309" cy="338552"/>
          </a:xfrm>
          <a:prstGeom prst="rect">
            <a:avLst/>
          </a:prstGeom>
          <a:noFill/>
          <a:effectLst/>
        </p:spPr>
        <p:txBody>
          <a:bodyPr wrap="none" lIns="91438" tIns="45719" rIns="91438" bIns="45719" rtlCol="0">
            <a:spAutoFit/>
          </a:bodyPr>
          <a:lstStyle/>
          <a:p>
            <a:r>
              <a:rPr lang="en-US" sz="1600" b="1" dirty="0">
                <a:latin typeface="Helvetica" charset="0"/>
              </a:rPr>
              <a:t>Test Accuracy</a:t>
            </a:r>
          </a:p>
        </p:txBody>
      </p:sp>
      <p:sp>
        <p:nvSpPr>
          <p:cNvPr id="14" name="TextBox 13"/>
          <p:cNvSpPr txBox="1"/>
          <p:nvPr/>
        </p:nvSpPr>
        <p:spPr>
          <a:xfrm>
            <a:off x="642191" y="1389763"/>
            <a:ext cx="3613044" cy="646329"/>
          </a:xfrm>
          <a:prstGeom prst="rect">
            <a:avLst/>
          </a:prstGeom>
          <a:noFill/>
          <a:effectLst/>
        </p:spPr>
        <p:txBody>
          <a:bodyPr wrap="square" lIns="91438" tIns="45719" rIns="91438" bIns="45719" rtlCol="0">
            <a:spAutoFit/>
          </a:bodyPr>
          <a:lstStyle/>
          <a:p>
            <a:pPr algn="ctr"/>
            <a:r>
              <a:rPr lang="en-US" sz="1800" dirty="0">
                <a:latin typeface="Helvetica" charset="0"/>
                <a:ea typeface="Helvetica" charset="0"/>
                <a:cs typeface="Helvetica" charset="0"/>
              </a:rPr>
              <a:t>Base S</a:t>
            </a:r>
            <a:r>
              <a:rPr lang="en-US" sz="1800" dirty="0" smtClean="0">
                <a:latin typeface="Helvetica" charset="0"/>
                <a:ea typeface="Helvetica" charset="0"/>
                <a:cs typeface="Helvetica" charset="0"/>
              </a:rPr>
              <a:t>ynthetic Data </a:t>
            </a: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0</a:t>
            </a:r>
            <a:r>
              <a:rPr lang="en-US" sz="1800" dirty="0">
                <a:latin typeface="Helvetica" charset="0"/>
                <a:ea typeface="Helvetica" charset="0"/>
                <a:cs typeface="Helvetica" charset="0"/>
              </a:rPr>
              <a:t>)</a:t>
            </a:r>
            <a:endParaRPr lang="en-US" sz="1800" dirty="0">
              <a:latin typeface="Helvetica" charset="0"/>
            </a:endParaRPr>
          </a:p>
        </p:txBody>
      </p:sp>
      <p:grpSp>
        <p:nvGrpSpPr>
          <p:cNvPr id="2" name="Group 1"/>
          <p:cNvGrpSpPr/>
          <p:nvPr/>
        </p:nvGrpSpPr>
        <p:grpSpPr>
          <a:xfrm>
            <a:off x="4255235" y="1373905"/>
            <a:ext cx="4006671" cy="3473668"/>
            <a:chOff x="4221369" y="1153774"/>
            <a:chExt cx="4006671" cy="3473668"/>
          </a:xfrm>
        </p:grpSpPr>
        <p:sp>
          <p:nvSpPr>
            <p:cNvPr id="3" name="TextBox 2"/>
            <p:cNvSpPr txBox="1"/>
            <p:nvPr/>
          </p:nvSpPr>
          <p:spPr>
            <a:xfrm>
              <a:off x="4394359" y="1153774"/>
              <a:ext cx="3695065" cy="646329"/>
            </a:xfrm>
            <a:prstGeom prst="rect">
              <a:avLst/>
            </a:prstGeom>
            <a:noFill/>
            <a:effectLst/>
          </p:spPr>
          <p:txBody>
            <a:bodyPr wrap="square" lIns="91438" tIns="45719" rIns="91438" bIns="45719" rtlCol="0">
              <a:spAutoFit/>
            </a:bodyPr>
            <a:lstStyle/>
            <a:p>
              <a:pPr algn="ctr"/>
              <a:r>
                <a:rPr lang="en-US" sz="1800" dirty="0">
                  <a:latin typeface="Helvetica" charset="0"/>
                  <a:ea typeface="Helvetica" charset="0"/>
                  <a:cs typeface="Helvetica" charset="0"/>
                </a:rPr>
                <a:t>Expanded synthetic data </a:t>
              </a:r>
              <a:endParaRPr lang="en-US" sz="1800" dirty="0" smtClean="0">
                <a:latin typeface="Helvetica" charset="0"/>
                <a:ea typeface="Helvetica" charset="0"/>
                <a:cs typeface="Helvetica" charset="0"/>
              </a:endParaRP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1</a:t>
              </a:r>
              <a:r>
                <a:rPr lang="en-US" sz="1800" dirty="0" smtClean="0">
                  <a:latin typeface="Helvetica" charset="0"/>
                  <a:ea typeface="Helvetica" charset="0"/>
                  <a:cs typeface="Helvetica" charset="0"/>
                </a:rPr>
                <a:t>)</a:t>
              </a:r>
              <a:endParaRPr lang="en-US" sz="2000" dirty="0">
                <a:latin typeface="Helvetica" charset="0"/>
                <a:ea typeface="Helvetica" charset="0"/>
                <a:cs typeface="Helvetica" charset="0"/>
              </a:endParaRPr>
            </a:p>
          </p:txBody>
        </p:sp>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l="5507" r="3032" b="5937"/>
            <a:stretch/>
          </p:blipFill>
          <p:spPr>
            <a:xfrm>
              <a:off x="4221369" y="1742959"/>
              <a:ext cx="4006671" cy="2884483"/>
            </a:xfrm>
            <a:prstGeom prst="rect">
              <a:avLst/>
            </a:prstGeom>
          </p:spPr>
        </p:pic>
      </p:grpSp>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l="5451" r="2745" b="5113"/>
          <a:stretch/>
        </p:blipFill>
        <p:spPr>
          <a:xfrm>
            <a:off x="303638" y="1958678"/>
            <a:ext cx="4027470" cy="2913947"/>
          </a:xfrm>
          <a:prstGeom prst="rect">
            <a:avLst/>
          </a:prstGeom>
        </p:spPr>
      </p:pic>
      <p:grpSp>
        <p:nvGrpSpPr>
          <p:cNvPr id="4" name="Group 3"/>
          <p:cNvGrpSpPr/>
          <p:nvPr/>
        </p:nvGrpSpPr>
        <p:grpSpPr>
          <a:xfrm>
            <a:off x="8199163" y="1373904"/>
            <a:ext cx="3996648" cy="3473669"/>
            <a:chOff x="8182230" y="1153773"/>
            <a:chExt cx="3996648" cy="3473669"/>
          </a:xfrm>
        </p:grpSpPr>
        <p:sp>
          <p:nvSpPr>
            <p:cNvPr id="13" name="TextBox 12"/>
            <p:cNvSpPr txBox="1"/>
            <p:nvPr/>
          </p:nvSpPr>
          <p:spPr>
            <a:xfrm>
              <a:off x="8279347" y="1153773"/>
              <a:ext cx="3865158" cy="646329"/>
            </a:xfrm>
            <a:prstGeom prst="rect">
              <a:avLst/>
            </a:prstGeom>
            <a:noFill/>
            <a:effectLst/>
          </p:spPr>
          <p:txBody>
            <a:bodyPr wrap="none" lIns="91438" tIns="45719" rIns="91438" bIns="45719" rtlCol="0">
              <a:spAutoFit/>
            </a:bodyPr>
            <a:lstStyle/>
            <a:p>
              <a:pPr algn="ctr"/>
              <a:r>
                <a:rPr lang="en-US" sz="1800" dirty="0">
                  <a:latin typeface="Helvetica" charset="0"/>
                  <a:ea typeface="Helvetica" charset="0"/>
                  <a:cs typeface="Helvetica" charset="0"/>
                </a:rPr>
                <a:t>Expanded synthetic data with noise </a:t>
              </a:r>
              <a:endParaRPr lang="en-US" sz="1800" dirty="0" smtClean="0">
                <a:latin typeface="Helvetica" charset="0"/>
                <a:ea typeface="Helvetica" charset="0"/>
                <a:cs typeface="Helvetica" charset="0"/>
              </a:endParaRP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2</a:t>
              </a:r>
              <a:r>
                <a:rPr lang="en-US" sz="1800" dirty="0" smtClean="0">
                  <a:latin typeface="Helvetica" charset="0"/>
                  <a:ea typeface="Helvetica" charset="0"/>
                  <a:cs typeface="Helvetica" charset="0"/>
                </a:rPr>
                <a:t>)</a:t>
              </a:r>
              <a:endParaRPr lang="en-US" sz="2000" dirty="0">
                <a:latin typeface="Helvetica" charset="0"/>
                <a:ea typeface="Helvetica" charset="0"/>
                <a:cs typeface="Helvetica" charset="0"/>
              </a:endParaRPr>
            </a:p>
          </p:txBody>
        </p:sp>
        <p:pic>
          <p:nvPicPr>
            <p:cNvPr id="17" name="Picture 16"/>
            <p:cNvPicPr>
              <a:picLocks noChangeAspect="1"/>
            </p:cNvPicPr>
            <p:nvPr/>
          </p:nvPicPr>
          <p:blipFill rotWithShape="1">
            <a:blip r:embed="rId5" cstate="screen">
              <a:extLst>
                <a:ext uri="{28A0092B-C50C-407E-A947-70E740481C1C}">
                  <a14:useLocalDpi xmlns:a14="http://schemas.microsoft.com/office/drawing/2010/main"/>
                </a:ext>
              </a:extLst>
            </a:blip>
            <a:srcRect l="5893" r="3005" b="5928"/>
            <a:stretch/>
          </p:blipFill>
          <p:spPr>
            <a:xfrm>
              <a:off x="8182230" y="1738547"/>
              <a:ext cx="3996648" cy="2888895"/>
            </a:xfrm>
            <a:prstGeom prst="rect">
              <a:avLst/>
            </a:prstGeom>
          </p:spPr>
        </p:pic>
      </p:grpSp>
      <p:sp>
        <p:nvSpPr>
          <p:cNvPr id="10" name="Title 1"/>
          <p:cNvSpPr>
            <a:spLocks noGrp="1"/>
          </p:cNvSpPr>
          <p:nvPr>
            <p:ph type="title"/>
          </p:nvPr>
        </p:nvSpPr>
        <p:spPr>
          <a:xfrm>
            <a:off x="1152834" y="154452"/>
            <a:ext cx="9886331" cy="572112"/>
          </a:xfrm>
        </p:spPr>
        <p:txBody>
          <a:bodyPr/>
          <a:lstStyle/>
          <a:p>
            <a:r>
              <a:rPr lang="en-US" dirty="0"/>
              <a:t>Experimental Results: </a:t>
            </a:r>
            <a:r>
              <a:rPr lang="en-US" b="0" dirty="0" smtClean="0"/>
              <a:t>Relation Prediction</a:t>
            </a:r>
            <a:endParaRPr lang="en-US" b="0" dirty="0"/>
          </a:p>
        </p:txBody>
      </p:sp>
      <p:sp>
        <p:nvSpPr>
          <p:cNvPr id="5" name="TextBox 4"/>
          <p:cNvSpPr txBox="1"/>
          <p:nvPr/>
        </p:nvSpPr>
        <p:spPr>
          <a:xfrm>
            <a:off x="642191" y="5153738"/>
            <a:ext cx="5889626" cy="1077218"/>
          </a:xfrm>
          <a:prstGeom prst="rect">
            <a:avLst/>
          </a:prstGeom>
          <a:noFill/>
        </p:spPr>
        <p:txBody>
          <a:bodyPr wrap="none" rtlCol="0">
            <a:spAutoFit/>
          </a:bodyPr>
          <a:lstStyle/>
          <a:p>
            <a:pPr marL="342900" indent="-342900">
              <a:buFont typeface="Arial" charset="0"/>
              <a:buChar char="•"/>
            </a:pPr>
            <a:r>
              <a:rPr lang="en-US" sz="2100" dirty="0" smtClean="0">
                <a:solidFill>
                  <a:srgbClr val="404040"/>
                </a:solidFill>
                <a:latin typeface="Helvetica Neue" charset="0"/>
                <a:ea typeface="Helvetica Neue" charset="0"/>
                <a:cs typeface="Helvetica Neue" charset="0"/>
              </a:rPr>
              <a:t>10% drop-out is optimal.</a:t>
            </a:r>
            <a:r>
              <a:rPr lang="en-US" sz="2200" dirty="0" smtClean="0">
                <a:solidFill>
                  <a:srgbClr val="404040"/>
                </a:solidFill>
                <a:latin typeface="Helvetica Neue Light" charset="0"/>
                <a:ea typeface="Helvetica Neue Light" charset="0"/>
                <a:cs typeface="Helvetica Neue Light" charset="0"/>
              </a:rPr>
              <a:t> </a:t>
            </a:r>
          </a:p>
          <a:p>
            <a:pPr marL="342900" indent="-342900">
              <a:buFont typeface="Arial" charset="0"/>
              <a:buChar char="•"/>
            </a:pPr>
            <a:r>
              <a:rPr lang="en-US" sz="2100" dirty="0">
                <a:solidFill>
                  <a:srgbClr val="404040"/>
                </a:solidFill>
                <a:latin typeface="Helvetica Neue" charset="0"/>
                <a:ea typeface="Helvetica Neue" charset="0"/>
                <a:cs typeface="Helvetica Neue" charset="0"/>
              </a:rPr>
              <a:t>Improved synthetic </a:t>
            </a:r>
            <a:r>
              <a:rPr lang="en-US" sz="2100" dirty="0" smtClean="0">
                <a:solidFill>
                  <a:srgbClr val="404040"/>
                </a:solidFill>
                <a:latin typeface="Helvetica Neue" charset="0"/>
                <a:ea typeface="Helvetica Neue" charset="0"/>
                <a:cs typeface="Helvetica Neue" charset="0"/>
              </a:rPr>
              <a:t>data </a:t>
            </a:r>
            <a:r>
              <a:rPr lang="en-US" sz="2100" dirty="0" smtClean="0">
                <a:solidFill>
                  <a:srgbClr val="404040"/>
                </a:solidFill>
                <a:latin typeface="Helvetica Neue" charset="0"/>
                <a:ea typeface="Helvetica Neue" charset="0"/>
                <a:cs typeface="Helvetica Neue" charset="0"/>
                <a:sym typeface="Wingdings"/>
              </a:rPr>
              <a:t> Improved model.</a:t>
            </a:r>
          </a:p>
          <a:p>
            <a:pPr marL="342900" indent="-342900">
              <a:buFont typeface="Arial" charset="0"/>
              <a:buChar char="•"/>
            </a:pPr>
            <a:r>
              <a:rPr lang="en-US" sz="2100" dirty="0" smtClean="0">
                <a:solidFill>
                  <a:srgbClr val="404040"/>
                </a:solidFill>
                <a:latin typeface="Helvetica Neue" charset="0"/>
                <a:ea typeface="Helvetica Neue" charset="0"/>
                <a:cs typeface="Helvetica Neue" charset="0"/>
                <a:sym typeface="Wingdings"/>
              </a:rPr>
              <a:t>Deeper models are not better.</a:t>
            </a:r>
          </a:p>
        </p:txBody>
      </p:sp>
      <p:sp>
        <p:nvSpPr>
          <p:cNvPr id="18" name="TextBox 17"/>
          <p:cNvSpPr txBox="1"/>
          <p:nvPr/>
        </p:nvSpPr>
        <p:spPr>
          <a:xfrm>
            <a:off x="5354029" y="940140"/>
            <a:ext cx="1809081" cy="400108"/>
          </a:xfrm>
          <a:prstGeom prst="rect">
            <a:avLst/>
          </a:prstGeom>
          <a:noFill/>
          <a:effectLst/>
        </p:spPr>
        <p:txBody>
          <a:bodyPr wrap="none" lIns="91438" tIns="45719" rIns="91438" bIns="45719" rtlCol="0">
            <a:spAutoFit/>
          </a:bodyPr>
          <a:lstStyle/>
          <a:p>
            <a:r>
              <a:rPr lang="en-US" sz="2000" b="1" dirty="0" smtClean="0">
                <a:latin typeface="Helvetica" charset="0"/>
              </a:rPr>
              <a:t>Training Data</a:t>
            </a:r>
            <a:endParaRPr lang="en-US" sz="2000" b="1" dirty="0">
              <a:latin typeface="Helvetica" charset="0"/>
            </a:endParaRPr>
          </a:p>
        </p:txBody>
      </p:sp>
      <p:sp>
        <p:nvSpPr>
          <p:cNvPr id="19" name="TextBox 18"/>
          <p:cNvSpPr txBox="1"/>
          <p:nvPr/>
        </p:nvSpPr>
        <p:spPr>
          <a:xfrm>
            <a:off x="1733306" y="4747366"/>
            <a:ext cx="1484698" cy="338552"/>
          </a:xfrm>
          <a:prstGeom prst="rect">
            <a:avLst/>
          </a:prstGeom>
          <a:noFill/>
          <a:effectLst/>
        </p:spPr>
        <p:txBody>
          <a:bodyPr wrap="none" lIns="91438" tIns="45719" rIns="91438" bIns="45719" rtlCol="0">
            <a:spAutoFit/>
          </a:bodyPr>
          <a:lstStyle/>
          <a:p>
            <a:r>
              <a:rPr lang="en-US" sz="1600" b="1" smtClean="0">
                <a:latin typeface="Helvetica" charset="0"/>
              </a:rPr>
              <a:t>Drop-out rate</a:t>
            </a:r>
            <a:endParaRPr lang="en-US" sz="1600" b="1" dirty="0">
              <a:latin typeface="Helvetica" charset="0"/>
            </a:endParaRPr>
          </a:p>
        </p:txBody>
      </p:sp>
      <p:sp>
        <p:nvSpPr>
          <p:cNvPr id="20" name="TextBox 19"/>
          <p:cNvSpPr txBox="1"/>
          <p:nvPr/>
        </p:nvSpPr>
        <p:spPr>
          <a:xfrm>
            <a:off x="5585258" y="4747366"/>
            <a:ext cx="1484698" cy="338552"/>
          </a:xfrm>
          <a:prstGeom prst="rect">
            <a:avLst/>
          </a:prstGeom>
          <a:noFill/>
          <a:effectLst/>
        </p:spPr>
        <p:txBody>
          <a:bodyPr wrap="none" lIns="91438" tIns="45719" rIns="91438" bIns="45719" rtlCol="0">
            <a:spAutoFit/>
          </a:bodyPr>
          <a:lstStyle/>
          <a:p>
            <a:r>
              <a:rPr lang="en-US" sz="1600" b="1" dirty="0" smtClean="0">
                <a:latin typeface="Helvetica" charset="0"/>
              </a:rPr>
              <a:t>Drop-out rate</a:t>
            </a:r>
            <a:endParaRPr lang="en-US" sz="1600" b="1" dirty="0">
              <a:latin typeface="Helvetica" charset="0"/>
            </a:endParaRPr>
          </a:p>
        </p:txBody>
      </p:sp>
      <p:sp>
        <p:nvSpPr>
          <p:cNvPr id="21" name="TextBox 20"/>
          <p:cNvSpPr txBox="1"/>
          <p:nvPr/>
        </p:nvSpPr>
        <p:spPr>
          <a:xfrm>
            <a:off x="9554467" y="4747366"/>
            <a:ext cx="1484698" cy="338552"/>
          </a:xfrm>
          <a:prstGeom prst="rect">
            <a:avLst/>
          </a:prstGeom>
          <a:noFill/>
          <a:effectLst/>
        </p:spPr>
        <p:txBody>
          <a:bodyPr wrap="none" lIns="91438" tIns="45719" rIns="91438" bIns="45719" rtlCol="0">
            <a:spAutoFit/>
          </a:bodyPr>
          <a:lstStyle/>
          <a:p>
            <a:r>
              <a:rPr lang="en-US" sz="1600" b="1" smtClean="0">
                <a:latin typeface="Helvetica" charset="0"/>
              </a:rPr>
              <a:t>Drop-out rate</a:t>
            </a:r>
            <a:endParaRPr lang="en-US" sz="1600" b="1" dirty="0">
              <a:latin typeface="Helvetica" charset="0"/>
            </a:endParaRPr>
          </a:p>
        </p:txBody>
      </p:sp>
    </p:spTree>
    <p:extLst>
      <p:ext uri="{BB962C8B-B14F-4D97-AF65-F5344CB8AC3E}">
        <p14:creationId xmlns:p14="http://schemas.microsoft.com/office/powerpoint/2010/main" val="13798878"/>
      </p:ext>
    </p:extLst>
  </p:cSld>
  <p:clrMapOvr>
    <a:masterClrMapping/>
  </p:clrMapOvr>
  <mc:AlternateContent xmlns:mc="http://schemas.openxmlformats.org/markup-compatibility/2006">
    <mc:Choice xmlns:p14="http://schemas.microsoft.com/office/powerpoint/2010/main" Requires="p14">
      <p:transition spd="slow" p14:dur="2000" advTm="37336"/>
    </mc:Choice>
    <mc:Fallback>
      <p:transition spd="slow" advTm="37336"/>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val_classifier_1110.eps"/>
          <p:cNvPicPr>
            <a:picLocks noChangeAspect="1"/>
          </p:cNvPicPr>
          <p:nvPr/>
        </p:nvPicPr>
        <p:blipFill rotWithShape="1">
          <a:blip r:embed="rId3" cstate="screen">
            <a:extLst>
              <a:ext uri="{28A0092B-C50C-407E-A947-70E740481C1C}">
                <a14:useLocalDpi xmlns:a14="http://schemas.microsoft.com/office/drawing/2010/main"/>
              </a:ext>
            </a:extLst>
          </a:blip>
          <a:srcRect l="5457" r="2932" b="6015"/>
          <a:stretch/>
        </p:blipFill>
        <p:spPr>
          <a:xfrm>
            <a:off x="4243155" y="1960134"/>
            <a:ext cx="3968362" cy="2849862"/>
          </a:xfrm>
          <a:prstGeom prst="rect">
            <a:avLst/>
          </a:prstGeom>
        </p:spPr>
      </p:pic>
      <p:sp>
        <p:nvSpPr>
          <p:cNvPr id="10" name="Title 1"/>
          <p:cNvSpPr>
            <a:spLocks noGrp="1"/>
          </p:cNvSpPr>
          <p:nvPr>
            <p:ph type="title"/>
          </p:nvPr>
        </p:nvSpPr>
        <p:spPr>
          <a:xfrm>
            <a:off x="1152834" y="154452"/>
            <a:ext cx="9886331" cy="572112"/>
          </a:xfrm>
        </p:spPr>
        <p:txBody>
          <a:bodyPr/>
          <a:lstStyle/>
          <a:p>
            <a:r>
              <a:rPr lang="en-US" dirty="0"/>
              <a:t>Experimental Results: </a:t>
            </a:r>
            <a:r>
              <a:rPr lang="en-US" b="0" dirty="0" smtClean="0"/>
              <a:t>Entity Detection</a:t>
            </a:r>
            <a:endParaRPr lang="en-US" b="0" dirty="0"/>
          </a:p>
        </p:txBody>
      </p:sp>
      <p:sp>
        <p:nvSpPr>
          <p:cNvPr id="21" name="TextBox 20"/>
          <p:cNvSpPr txBox="1"/>
          <p:nvPr/>
        </p:nvSpPr>
        <p:spPr>
          <a:xfrm>
            <a:off x="642191" y="5153738"/>
            <a:ext cx="5889626" cy="1077218"/>
          </a:xfrm>
          <a:prstGeom prst="rect">
            <a:avLst/>
          </a:prstGeom>
          <a:noFill/>
        </p:spPr>
        <p:txBody>
          <a:bodyPr wrap="none" rtlCol="0">
            <a:spAutoFit/>
          </a:bodyPr>
          <a:lstStyle/>
          <a:p>
            <a:pPr marL="342900" indent="-342900">
              <a:buFont typeface="Arial" charset="0"/>
              <a:buChar char="•"/>
            </a:pPr>
            <a:r>
              <a:rPr lang="en-US" sz="2100" dirty="0" smtClean="0">
                <a:solidFill>
                  <a:srgbClr val="404040"/>
                </a:solidFill>
                <a:latin typeface="Helvetica Neue" charset="0"/>
                <a:ea typeface="Helvetica Neue" charset="0"/>
                <a:cs typeface="Helvetica Neue" charset="0"/>
              </a:rPr>
              <a:t>10% drop-out is optimal.</a:t>
            </a:r>
            <a:r>
              <a:rPr lang="en-US" sz="2200" dirty="0" smtClean="0">
                <a:solidFill>
                  <a:srgbClr val="404040"/>
                </a:solidFill>
                <a:latin typeface="Helvetica Neue Light" charset="0"/>
                <a:ea typeface="Helvetica Neue Light" charset="0"/>
                <a:cs typeface="Helvetica Neue Light" charset="0"/>
              </a:rPr>
              <a:t> </a:t>
            </a:r>
          </a:p>
          <a:p>
            <a:pPr marL="342900" indent="-342900">
              <a:buFont typeface="Arial" charset="0"/>
              <a:buChar char="•"/>
            </a:pPr>
            <a:r>
              <a:rPr lang="en-US" sz="2100" dirty="0">
                <a:solidFill>
                  <a:srgbClr val="404040"/>
                </a:solidFill>
                <a:latin typeface="Helvetica Neue" charset="0"/>
                <a:ea typeface="Helvetica Neue" charset="0"/>
                <a:cs typeface="Helvetica Neue" charset="0"/>
              </a:rPr>
              <a:t>Improved synthetic </a:t>
            </a:r>
            <a:r>
              <a:rPr lang="en-US" sz="2100" dirty="0" smtClean="0">
                <a:solidFill>
                  <a:srgbClr val="404040"/>
                </a:solidFill>
                <a:latin typeface="Helvetica Neue" charset="0"/>
                <a:ea typeface="Helvetica Neue" charset="0"/>
                <a:cs typeface="Helvetica Neue" charset="0"/>
              </a:rPr>
              <a:t>data </a:t>
            </a:r>
            <a:r>
              <a:rPr lang="en-US" sz="2100" dirty="0" smtClean="0">
                <a:solidFill>
                  <a:srgbClr val="404040"/>
                </a:solidFill>
                <a:latin typeface="Helvetica Neue" charset="0"/>
                <a:ea typeface="Helvetica Neue" charset="0"/>
                <a:cs typeface="Helvetica Neue" charset="0"/>
                <a:sym typeface="Wingdings"/>
              </a:rPr>
              <a:t> Improved model.</a:t>
            </a:r>
          </a:p>
          <a:p>
            <a:pPr marL="342900" indent="-342900">
              <a:buFont typeface="Arial" charset="0"/>
              <a:buChar char="•"/>
            </a:pPr>
            <a:r>
              <a:rPr lang="en-US" sz="2100" dirty="0" smtClean="0">
                <a:solidFill>
                  <a:srgbClr val="404040"/>
                </a:solidFill>
                <a:latin typeface="Helvetica Neue" charset="0"/>
                <a:ea typeface="Helvetica Neue" charset="0"/>
                <a:cs typeface="Helvetica Neue" charset="0"/>
                <a:sym typeface="Wingdings"/>
              </a:rPr>
              <a:t>Deeper models are better.</a:t>
            </a:r>
          </a:p>
        </p:txBody>
      </p:sp>
      <p:sp>
        <p:nvSpPr>
          <p:cNvPr id="23" name="TextBox 22"/>
          <p:cNvSpPr txBox="1"/>
          <p:nvPr/>
        </p:nvSpPr>
        <p:spPr>
          <a:xfrm rot="16200000">
            <a:off x="-279676" y="3313167"/>
            <a:ext cx="887803" cy="338552"/>
          </a:xfrm>
          <a:prstGeom prst="rect">
            <a:avLst/>
          </a:prstGeom>
          <a:noFill/>
          <a:effectLst/>
        </p:spPr>
        <p:txBody>
          <a:bodyPr wrap="none" lIns="91438" tIns="45719" rIns="91438" bIns="45719" rtlCol="0">
            <a:spAutoFit/>
          </a:bodyPr>
          <a:lstStyle/>
          <a:p>
            <a:r>
              <a:rPr lang="en-US" sz="1600" b="1" dirty="0">
                <a:latin typeface="Helvetica" charset="0"/>
              </a:rPr>
              <a:t>Test </a:t>
            </a:r>
            <a:r>
              <a:rPr lang="en-US" sz="1600" b="1" dirty="0" smtClean="0">
                <a:latin typeface="Helvetica" charset="0"/>
              </a:rPr>
              <a:t>F1</a:t>
            </a:r>
            <a:endParaRPr lang="en-US" sz="1600" b="1" dirty="0">
              <a:latin typeface="Helvetica" charset="0"/>
            </a:endParaRPr>
          </a:p>
        </p:txBody>
      </p:sp>
      <p:sp>
        <p:nvSpPr>
          <p:cNvPr id="24" name="TextBox 23"/>
          <p:cNvSpPr txBox="1"/>
          <p:nvPr/>
        </p:nvSpPr>
        <p:spPr>
          <a:xfrm>
            <a:off x="5354029" y="940140"/>
            <a:ext cx="1809081" cy="400108"/>
          </a:xfrm>
          <a:prstGeom prst="rect">
            <a:avLst/>
          </a:prstGeom>
          <a:noFill/>
          <a:effectLst/>
        </p:spPr>
        <p:txBody>
          <a:bodyPr wrap="none" lIns="91438" tIns="45719" rIns="91438" bIns="45719" rtlCol="0">
            <a:spAutoFit/>
          </a:bodyPr>
          <a:lstStyle/>
          <a:p>
            <a:r>
              <a:rPr lang="en-US" sz="2000" b="1" dirty="0" smtClean="0">
                <a:latin typeface="Helvetica" charset="0"/>
              </a:rPr>
              <a:t>Training Data</a:t>
            </a:r>
            <a:endParaRPr lang="en-US" sz="2000" b="1" dirty="0">
              <a:latin typeface="Helvetica" charset="0"/>
            </a:endParaRPr>
          </a:p>
        </p:txBody>
      </p:sp>
      <p:sp>
        <p:nvSpPr>
          <p:cNvPr id="25" name="TextBox 24"/>
          <p:cNvSpPr txBox="1"/>
          <p:nvPr/>
        </p:nvSpPr>
        <p:spPr>
          <a:xfrm>
            <a:off x="642191" y="1389763"/>
            <a:ext cx="3613044" cy="646329"/>
          </a:xfrm>
          <a:prstGeom prst="rect">
            <a:avLst/>
          </a:prstGeom>
          <a:noFill/>
          <a:effectLst/>
        </p:spPr>
        <p:txBody>
          <a:bodyPr wrap="square" lIns="91438" tIns="45719" rIns="91438" bIns="45719" rtlCol="0">
            <a:spAutoFit/>
          </a:bodyPr>
          <a:lstStyle/>
          <a:p>
            <a:pPr algn="ctr"/>
            <a:r>
              <a:rPr lang="en-US" sz="1800" dirty="0">
                <a:latin typeface="Helvetica" charset="0"/>
                <a:ea typeface="Helvetica" charset="0"/>
                <a:cs typeface="Helvetica" charset="0"/>
              </a:rPr>
              <a:t>Base S</a:t>
            </a:r>
            <a:r>
              <a:rPr lang="en-US" sz="1800" dirty="0" smtClean="0">
                <a:latin typeface="Helvetica" charset="0"/>
                <a:ea typeface="Helvetica" charset="0"/>
                <a:cs typeface="Helvetica" charset="0"/>
              </a:rPr>
              <a:t>ynthetic Data </a:t>
            </a: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0</a:t>
            </a:r>
            <a:r>
              <a:rPr lang="en-US" sz="1800" dirty="0">
                <a:latin typeface="Helvetica" charset="0"/>
                <a:ea typeface="Helvetica" charset="0"/>
                <a:cs typeface="Helvetica" charset="0"/>
              </a:rPr>
              <a:t>)</a:t>
            </a:r>
            <a:endParaRPr lang="en-US" sz="1800" dirty="0">
              <a:latin typeface="Helvetica" charset="0"/>
            </a:endParaRPr>
          </a:p>
        </p:txBody>
      </p:sp>
      <p:sp>
        <p:nvSpPr>
          <p:cNvPr id="26" name="TextBox 25"/>
          <p:cNvSpPr txBox="1"/>
          <p:nvPr/>
        </p:nvSpPr>
        <p:spPr>
          <a:xfrm>
            <a:off x="4885822" y="1373905"/>
            <a:ext cx="2775115" cy="646329"/>
          </a:xfrm>
          <a:prstGeom prst="rect">
            <a:avLst/>
          </a:prstGeom>
          <a:noFill/>
          <a:effectLst/>
        </p:spPr>
        <p:txBody>
          <a:bodyPr wrap="none" lIns="91438" tIns="45719" rIns="91438" bIns="45719" rtlCol="0">
            <a:spAutoFit/>
          </a:bodyPr>
          <a:lstStyle/>
          <a:p>
            <a:pPr algn="ctr"/>
            <a:r>
              <a:rPr lang="en-US" sz="1800" dirty="0">
                <a:latin typeface="Helvetica" charset="0"/>
                <a:ea typeface="Helvetica" charset="0"/>
                <a:cs typeface="Helvetica" charset="0"/>
              </a:rPr>
              <a:t>Expanded synthetic data </a:t>
            </a:r>
            <a:endParaRPr lang="en-US" sz="1800" dirty="0" smtClean="0">
              <a:latin typeface="Helvetica" charset="0"/>
              <a:ea typeface="Helvetica" charset="0"/>
              <a:cs typeface="Helvetica" charset="0"/>
            </a:endParaRP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1</a:t>
            </a:r>
            <a:r>
              <a:rPr lang="en-US" sz="1800" dirty="0" smtClean="0">
                <a:latin typeface="Helvetica" charset="0"/>
                <a:ea typeface="Helvetica" charset="0"/>
                <a:cs typeface="Helvetica" charset="0"/>
              </a:rPr>
              <a:t>)</a:t>
            </a:r>
            <a:endParaRPr lang="en-US" sz="2000" dirty="0">
              <a:latin typeface="Helvetica" charset="0"/>
              <a:ea typeface="Helvetica" charset="0"/>
              <a:cs typeface="Helvetica" charset="0"/>
            </a:endParaRPr>
          </a:p>
        </p:txBody>
      </p:sp>
      <p:sp>
        <p:nvSpPr>
          <p:cNvPr id="27" name="TextBox 26"/>
          <p:cNvSpPr txBox="1"/>
          <p:nvPr/>
        </p:nvSpPr>
        <p:spPr>
          <a:xfrm>
            <a:off x="8296280" y="1373904"/>
            <a:ext cx="3865158" cy="646329"/>
          </a:xfrm>
          <a:prstGeom prst="rect">
            <a:avLst/>
          </a:prstGeom>
          <a:noFill/>
          <a:effectLst/>
        </p:spPr>
        <p:txBody>
          <a:bodyPr wrap="none" lIns="91438" tIns="45719" rIns="91438" bIns="45719" rtlCol="0">
            <a:spAutoFit/>
          </a:bodyPr>
          <a:lstStyle/>
          <a:p>
            <a:pPr algn="ctr"/>
            <a:r>
              <a:rPr lang="en-US" sz="1800" dirty="0">
                <a:latin typeface="Helvetica" charset="0"/>
                <a:ea typeface="Helvetica" charset="0"/>
                <a:cs typeface="Helvetica" charset="0"/>
              </a:rPr>
              <a:t>Expanded synthetic data with noise </a:t>
            </a:r>
            <a:endParaRPr lang="en-US" sz="1800" dirty="0" smtClean="0">
              <a:latin typeface="Helvetica" charset="0"/>
              <a:ea typeface="Helvetica" charset="0"/>
              <a:cs typeface="Helvetica" charset="0"/>
            </a:endParaRPr>
          </a:p>
          <a:p>
            <a:pPr algn="ctr"/>
            <a:r>
              <a:rPr lang="en-US" sz="1800" dirty="0" smtClean="0">
                <a:latin typeface="Helvetica" charset="0"/>
                <a:ea typeface="Helvetica" charset="0"/>
                <a:cs typeface="Helvetica" charset="0"/>
              </a:rPr>
              <a:t>(D</a:t>
            </a:r>
            <a:r>
              <a:rPr lang="en-US" sz="1800" baseline="-25000" dirty="0" smtClean="0">
                <a:latin typeface="Helvetica" charset="0"/>
                <a:ea typeface="Helvetica" charset="0"/>
                <a:cs typeface="Helvetica" charset="0"/>
              </a:rPr>
              <a:t>2</a:t>
            </a:r>
            <a:r>
              <a:rPr lang="en-US" sz="1800" dirty="0" smtClean="0">
                <a:latin typeface="Helvetica" charset="0"/>
                <a:ea typeface="Helvetica" charset="0"/>
                <a:cs typeface="Helvetica" charset="0"/>
              </a:rPr>
              <a:t>)</a:t>
            </a:r>
            <a:endParaRPr lang="en-US" sz="2000" dirty="0">
              <a:latin typeface="Helvetica" charset="0"/>
              <a:ea typeface="Helvetica" charset="0"/>
              <a:cs typeface="Helvetica" charset="0"/>
            </a:endParaRPr>
          </a:p>
        </p:txBody>
      </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5500" r="2994" b="5589"/>
          <a:stretch/>
        </p:blipFill>
        <p:spPr>
          <a:xfrm>
            <a:off x="326995" y="1953339"/>
            <a:ext cx="3972772" cy="2869183"/>
          </a:xfrm>
          <a:prstGeom prst="rect">
            <a:avLst/>
          </a:prstGeom>
        </p:spPr>
      </p:pic>
      <p:sp>
        <p:nvSpPr>
          <p:cNvPr id="14" name="TextBox 13"/>
          <p:cNvSpPr txBox="1"/>
          <p:nvPr/>
        </p:nvSpPr>
        <p:spPr>
          <a:xfrm>
            <a:off x="1733306" y="4747366"/>
            <a:ext cx="1484698" cy="338552"/>
          </a:xfrm>
          <a:prstGeom prst="rect">
            <a:avLst/>
          </a:prstGeom>
          <a:noFill/>
          <a:effectLst/>
        </p:spPr>
        <p:txBody>
          <a:bodyPr wrap="none" lIns="91438" tIns="45719" rIns="91438" bIns="45719" rtlCol="0">
            <a:spAutoFit/>
          </a:bodyPr>
          <a:lstStyle/>
          <a:p>
            <a:r>
              <a:rPr lang="en-US" sz="1600" b="1" smtClean="0">
                <a:latin typeface="Helvetica" charset="0"/>
              </a:rPr>
              <a:t>Drop-out rate</a:t>
            </a:r>
            <a:endParaRPr lang="en-US" sz="1600" b="1" dirty="0">
              <a:latin typeface="Helvetica" charset="0"/>
            </a:endParaRPr>
          </a:p>
        </p:txBody>
      </p:sp>
      <p:sp>
        <p:nvSpPr>
          <p:cNvPr id="15" name="TextBox 14"/>
          <p:cNvSpPr txBox="1"/>
          <p:nvPr/>
        </p:nvSpPr>
        <p:spPr>
          <a:xfrm>
            <a:off x="5585258" y="4747366"/>
            <a:ext cx="1484698" cy="338552"/>
          </a:xfrm>
          <a:prstGeom prst="rect">
            <a:avLst/>
          </a:prstGeom>
          <a:noFill/>
          <a:effectLst/>
        </p:spPr>
        <p:txBody>
          <a:bodyPr wrap="none" lIns="91438" tIns="45719" rIns="91438" bIns="45719" rtlCol="0">
            <a:spAutoFit/>
          </a:bodyPr>
          <a:lstStyle/>
          <a:p>
            <a:r>
              <a:rPr lang="en-US" sz="1600" b="1" dirty="0" smtClean="0">
                <a:latin typeface="Helvetica" charset="0"/>
              </a:rPr>
              <a:t>Drop-out rate</a:t>
            </a:r>
            <a:endParaRPr lang="en-US" sz="1600" b="1" dirty="0">
              <a:latin typeface="Helvetica" charset="0"/>
            </a:endParaRPr>
          </a:p>
        </p:txBody>
      </p:sp>
      <p:sp>
        <p:nvSpPr>
          <p:cNvPr id="16" name="TextBox 15"/>
          <p:cNvSpPr txBox="1"/>
          <p:nvPr/>
        </p:nvSpPr>
        <p:spPr>
          <a:xfrm>
            <a:off x="9554467" y="4747366"/>
            <a:ext cx="1484698" cy="338552"/>
          </a:xfrm>
          <a:prstGeom prst="rect">
            <a:avLst/>
          </a:prstGeom>
          <a:noFill/>
          <a:effectLst/>
        </p:spPr>
        <p:txBody>
          <a:bodyPr wrap="none" lIns="91438" tIns="45719" rIns="91438" bIns="45719" rtlCol="0">
            <a:spAutoFit/>
          </a:bodyPr>
          <a:lstStyle/>
          <a:p>
            <a:r>
              <a:rPr lang="en-US" sz="1600" b="1" smtClean="0">
                <a:latin typeface="Helvetica" charset="0"/>
              </a:rPr>
              <a:t>Drop-out rate</a:t>
            </a:r>
            <a:endParaRPr lang="en-US" sz="1600" b="1" dirty="0">
              <a:latin typeface="Helvetica" charset="0"/>
            </a:endParaRPr>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l="5701" t="-368" r="2791" b="6044"/>
          <a:stretch/>
        </p:blipFill>
        <p:spPr>
          <a:xfrm>
            <a:off x="8162342" y="1941535"/>
            <a:ext cx="3975379" cy="2868462"/>
          </a:xfrm>
          <a:prstGeom prst="rect">
            <a:avLst/>
          </a:prstGeom>
        </p:spPr>
      </p:pic>
    </p:spTree>
    <p:extLst>
      <p:ext uri="{BB962C8B-B14F-4D97-AF65-F5344CB8AC3E}">
        <p14:creationId xmlns:p14="http://schemas.microsoft.com/office/powerpoint/2010/main" val="1698791668"/>
      </p:ext>
    </p:extLst>
  </p:cSld>
  <p:clrMapOvr>
    <a:masterClrMapping/>
  </p:clrMapOvr>
  <mc:AlternateContent xmlns:mc="http://schemas.openxmlformats.org/markup-compatibility/2006" xmlns:p14="http://schemas.microsoft.com/office/powerpoint/2010/main">
    <mc:Choice Requires="p14">
      <p:transition spd="slow" p14:dur="2000" advTm="22424"/>
    </mc:Choice>
    <mc:Fallback xmlns="">
      <p:transition spd="slow" advTm="22424"/>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Details</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3300" y="1549400"/>
            <a:ext cx="7644384" cy="3744468"/>
          </a:xfrm>
          <a:prstGeom prst="rect">
            <a:avLst/>
          </a:prstGeom>
        </p:spPr>
      </p:pic>
    </p:spTree>
    <p:extLst>
      <p:ext uri="{BB962C8B-B14F-4D97-AF65-F5344CB8AC3E}">
        <p14:creationId xmlns:p14="http://schemas.microsoft.com/office/powerpoint/2010/main" val="3539608228"/>
      </p:ext>
    </p:extLst>
  </p:cSld>
  <p:clrMapOvr>
    <a:masterClrMapping/>
  </p:clrMapOvr>
  <mc:AlternateContent xmlns:mc="http://schemas.openxmlformats.org/markup-compatibility/2006" xmlns:p14="http://schemas.microsoft.com/office/powerpoint/2010/main">
    <mc:Choice Requires="p14">
      <p:transition spd="slow" p14:dur="2000" advTm="21764"/>
    </mc:Choice>
    <mc:Fallback xmlns="">
      <p:transition spd="slow" advTm="21764"/>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Details</a:t>
            </a:r>
            <a:endParaRPr lang="en-US" dirty="0"/>
          </a:p>
        </p:txBody>
      </p:sp>
      <mc:AlternateContent xmlns:mc="http://schemas.openxmlformats.org/markup-compatibility/2006" xmlns:a14="http://schemas.microsoft.com/office/drawing/2010/main">
        <mc:Choice Requires="a14">
          <p:sp>
            <p:nvSpPr>
              <p:cNvPr id="4" name="Content Placeholder 2"/>
              <p:cNvSpPr txBox="1">
                <a:spLocks/>
              </p:cNvSpPr>
              <p:nvPr/>
            </p:nvSpPr>
            <p:spPr>
              <a:xfrm>
                <a:off x="566670" y="1532467"/>
                <a:ext cx="11281893" cy="5235174"/>
              </a:xfrm>
              <a:prstGeom prst="rect">
                <a:avLst/>
              </a:prstGeom>
            </p:spPr>
            <p:txBody>
              <a:bodyPr/>
              <a:lstStyle>
                <a:lvl1pPr marL="457178" indent="-457178" algn="l" defTabSz="609570" rtl="0" eaLnBrk="1" latinLnBrk="0" hangingPunct="1">
                  <a:spcBef>
                    <a:spcPct val="20000"/>
                  </a:spcBef>
                  <a:buFont typeface="Arial"/>
                  <a:buChar char="•"/>
                  <a:defRPr sz="4300" kern="1200">
                    <a:solidFill>
                      <a:schemeClr val="tx1"/>
                    </a:solidFill>
                    <a:latin typeface="+mn-lt"/>
                    <a:ea typeface="+mn-ea"/>
                    <a:cs typeface="+mn-cs"/>
                  </a:defRPr>
                </a:lvl1pPr>
                <a:lvl2pPr marL="990550" indent="-380981" algn="l" defTabSz="609570" rtl="0" eaLnBrk="1" latinLnBrk="0" hangingPunct="1">
                  <a:spcBef>
                    <a:spcPct val="20000"/>
                  </a:spcBef>
                  <a:buFont typeface="Arial"/>
                  <a:buChar char="–"/>
                  <a:defRPr sz="3700" kern="1200">
                    <a:solidFill>
                      <a:schemeClr val="tx1"/>
                    </a:solidFill>
                    <a:latin typeface="+mn-lt"/>
                    <a:ea typeface="+mn-ea"/>
                    <a:cs typeface="+mn-cs"/>
                  </a:defRPr>
                </a:lvl2pPr>
                <a:lvl3pPr marL="1523925" indent="-304784" algn="l" defTabSz="609570" rtl="0" eaLnBrk="1" latinLnBrk="0" hangingPunct="1">
                  <a:spcBef>
                    <a:spcPct val="20000"/>
                  </a:spcBef>
                  <a:buFont typeface="Arial"/>
                  <a:buChar char="•"/>
                  <a:defRPr sz="3200" kern="1200">
                    <a:solidFill>
                      <a:schemeClr val="tx1"/>
                    </a:solidFill>
                    <a:latin typeface="+mn-lt"/>
                    <a:ea typeface="+mn-ea"/>
                    <a:cs typeface="+mn-cs"/>
                  </a:defRPr>
                </a:lvl3pPr>
                <a:lvl4pPr marL="2133493" indent="-304784" algn="l" defTabSz="609570" rtl="0" eaLnBrk="1" latinLnBrk="0" hangingPunct="1">
                  <a:spcBef>
                    <a:spcPct val="20000"/>
                  </a:spcBef>
                  <a:buFont typeface="Arial"/>
                  <a:buChar char="–"/>
                  <a:defRPr sz="2700" kern="1200">
                    <a:solidFill>
                      <a:schemeClr val="tx1"/>
                    </a:solidFill>
                    <a:latin typeface="+mn-lt"/>
                    <a:ea typeface="+mn-ea"/>
                    <a:cs typeface="+mn-cs"/>
                  </a:defRPr>
                </a:lvl4pPr>
                <a:lvl5pPr marL="2743062" indent="-304784" algn="l" defTabSz="609570" rtl="0" eaLnBrk="1" latinLnBrk="0" hangingPunct="1">
                  <a:spcBef>
                    <a:spcPct val="20000"/>
                  </a:spcBef>
                  <a:buFont typeface="Arial"/>
                  <a:buChar char="»"/>
                  <a:defRPr sz="2700"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a:lstStyle>
              <a:p>
                <a:r>
                  <a:rPr lang="en-US" sz="2200" dirty="0" smtClean="0">
                    <a:solidFill>
                      <a:srgbClr val="404040"/>
                    </a:solidFill>
                    <a:latin typeface="Helvetica" charset="0"/>
                  </a:rPr>
                  <a:t>Code: </a:t>
                </a:r>
                <a:r>
                  <a:rPr lang="en-US" sz="2800" b="1" dirty="0" err="1" smtClean="0">
                    <a:latin typeface="Courier New" charset="0"/>
                    <a:ea typeface="Courier New" charset="0"/>
                    <a:cs typeface="Courier New" charset="0"/>
                  </a:rPr>
                  <a:t>keras</a:t>
                </a:r>
                <a:endParaRPr lang="en-US" sz="2800" b="1" dirty="0" smtClean="0">
                  <a:latin typeface="Courier New" charset="0"/>
                  <a:ea typeface="Courier New" charset="0"/>
                  <a:cs typeface="Courier New" charset="0"/>
                </a:endParaRPr>
              </a:p>
              <a:p>
                <a:r>
                  <a:rPr lang="en-US" sz="2200" dirty="0" smtClean="0">
                    <a:latin typeface="Helvetica" charset="0"/>
                  </a:rPr>
                  <a:t>Server: 32 Intel 8-core 3 GHz CPU, 1 Tesla K80 GPU </a:t>
                </a:r>
              </a:p>
              <a:p>
                <a:pPr marL="609569" lvl="1" indent="0">
                  <a:buNone/>
                </a:pPr>
                <a:r>
                  <a:rPr lang="en-US" sz="2200" dirty="0">
                    <a:latin typeface="Helvetica" charset="0"/>
                  </a:rPr>
                  <a:t>e</a:t>
                </a:r>
                <a:r>
                  <a:rPr lang="en-US" sz="2200" dirty="0" smtClean="0">
                    <a:latin typeface="Helvetica" charset="0"/>
                  </a:rPr>
                  <a:t>.g.,</a:t>
                </a:r>
              </a:p>
              <a:p>
                <a:pPr marL="609569" lvl="1" indent="0">
                  <a:buNone/>
                </a:pPr>
                <a:r>
                  <a:rPr lang="en-US" sz="2100" dirty="0">
                    <a:latin typeface="Helvetica" charset="0"/>
                  </a:rPr>
                  <a:t>	</a:t>
                </a:r>
                <a:r>
                  <a:rPr lang="en-US" sz="2100" dirty="0" smtClean="0">
                    <a:latin typeface="Helvetica" charset="0"/>
                  </a:rPr>
                  <a:t>Relation prediction: 360K examples , 1-layer bi-LSTM </a:t>
                </a:r>
              </a:p>
              <a:p>
                <a:pPr marL="609569" lvl="1" indent="0">
                  <a:buNone/>
                </a:pPr>
                <a:r>
                  <a:rPr lang="en-US" sz="2100" dirty="0">
                    <a:latin typeface="Helvetica" charset="0"/>
                    <a:sym typeface="Wingdings"/>
                  </a:rPr>
                  <a:t>	</a:t>
                </a:r>
                <a:r>
                  <a:rPr lang="en-US" sz="2100" dirty="0" smtClean="0">
                    <a:latin typeface="Helvetica" charset="0"/>
                    <a:sym typeface="Wingdings"/>
                  </a:rPr>
                  <a:t>	</a:t>
                </a:r>
                <a:r>
                  <a:rPr lang="en-US" sz="2100" dirty="0" smtClean="0">
                    <a:latin typeface="Helvetica" charset="0"/>
                  </a:rPr>
                  <a:t> </a:t>
                </a:r>
                <a14:m>
                  <m:oMath xmlns:m="http://schemas.openxmlformats.org/officeDocument/2006/math">
                    <m:r>
                      <a:rPr lang="en-US" sz="2100" b="0" i="0" smtClean="0">
                        <a:latin typeface="Cambria Math" charset="0"/>
                      </a:rPr>
                      <m:t>~30</m:t>
                    </m:r>
                    <m:f>
                      <m:fPr>
                        <m:ctrlPr>
                          <a:rPr lang="en-US" sz="2100" b="0" i="1" smtClean="0">
                            <a:latin typeface="Cambria Math" charset="0"/>
                          </a:rPr>
                        </m:ctrlPr>
                      </m:fPr>
                      <m:num>
                        <m:r>
                          <m:rPr>
                            <m:sty m:val="p"/>
                          </m:rPr>
                          <a:rPr lang="en-US" sz="2100" b="0" i="0" smtClean="0">
                            <a:latin typeface="Cambria Math" charset="0"/>
                          </a:rPr>
                          <m:t>min</m:t>
                        </m:r>
                      </m:num>
                      <m:den>
                        <m:r>
                          <m:rPr>
                            <m:sty m:val="p"/>
                          </m:rPr>
                          <a:rPr lang="en-US" sz="2100" b="0" i="0" smtClean="0">
                            <a:latin typeface="Cambria Math" charset="0"/>
                          </a:rPr>
                          <m:t>epoch</m:t>
                        </m:r>
                      </m:den>
                    </m:f>
                    <m:r>
                      <a:rPr lang="en-US" sz="2100" b="0" i="1" smtClean="0">
                        <a:latin typeface="Cambria Math" charset="0"/>
                      </a:rPr>
                      <m:t>𝑥</m:t>
                    </m:r>
                    <m:r>
                      <a:rPr lang="en-US" sz="2100" b="0" i="1" smtClean="0">
                        <a:latin typeface="Cambria Math" charset="0"/>
                      </a:rPr>
                      <m:t> ~20 </m:t>
                    </m:r>
                    <m:r>
                      <a:rPr lang="en-US" sz="2100" b="0" i="1" smtClean="0">
                        <a:latin typeface="Cambria Math" charset="0"/>
                      </a:rPr>
                      <m:t>𝑒𝑝𝑜𝑐h𝑠</m:t>
                    </m:r>
                    <m:r>
                      <a:rPr lang="en-US" sz="2100" b="0" i="1" smtClean="0">
                        <a:latin typeface="Cambria Math" charset="0"/>
                      </a:rPr>
                      <m:t>=~10 </m:t>
                    </m:r>
                    <m:r>
                      <a:rPr lang="en-US" sz="2100" b="0" i="1" smtClean="0">
                        <a:latin typeface="Cambria Math" charset="0"/>
                      </a:rPr>
                      <m:t>h𝑜𝑢𝑟𝑠</m:t>
                    </m:r>
                  </m:oMath>
                </a14:m>
                <a:r>
                  <a:rPr lang="en-US" sz="2100" dirty="0" smtClean="0">
                    <a:latin typeface="Helvetica" charset="0"/>
                  </a:rPr>
                  <a:t> </a:t>
                </a:r>
              </a:p>
              <a:p>
                <a:pPr marL="609569" lvl="1" indent="0">
                  <a:buNone/>
                </a:pPr>
                <a:r>
                  <a:rPr lang="en-US" sz="2100" dirty="0" smtClean="0">
                    <a:latin typeface="Helvetica" charset="0"/>
                  </a:rPr>
                  <a:t>	Entity detection: 1.2M examples, 1-layer bi-LSTM </a:t>
                </a:r>
              </a:p>
              <a:p>
                <a:pPr marL="609569" lvl="1" indent="0">
                  <a:buNone/>
                </a:pPr>
                <a:r>
                  <a:rPr lang="en-US" sz="2100" dirty="0">
                    <a:latin typeface="Helvetica" charset="0"/>
                    <a:sym typeface="Wingdings"/>
                  </a:rPr>
                  <a:t>	</a:t>
                </a:r>
                <a:r>
                  <a:rPr lang="en-US" sz="2100" dirty="0" smtClean="0">
                    <a:latin typeface="Helvetica" charset="0"/>
                    <a:sym typeface="Wingdings"/>
                  </a:rPr>
                  <a:t>	</a:t>
                </a:r>
                <a:r>
                  <a:rPr lang="en-US" sz="2100" dirty="0" smtClean="0">
                    <a:latin typeface="Helvetica" charset="0"/>
                  </a:rPr>
                  <a:t> </a:t>
                </a:r>
                <a14:m>
                  <m:oMath xmlns:m="http://schemas.openxmlformats.org/officeDocument/2006/math">
                    <m:r>
                      <a:rPr lang="en-US" sz="2100">
                        <a:latin typeface="Cambria Math" charset="0"/>
                      </a:rPr>
                      <m:t>~</m:t>
                    </m:r>
                    <m:r>
                      <a:rPr lang="en-US" sz="2100" b="0" i="0" smtClean="0">
                        <a:latin typeface="Cambria Math" charset="0"/>
                      </a:rPr>
                      <m:t>6</m:t>
                    </m:r>
                    <m:r>
                      <a:rPr lang="en-US" sz="2100">
                        <a:latin typeface="Cambria Math" charset="0"/>
                      </a:rPr>
                      <m:t>0</m:t>
                    </m:r>
                    <m:f>
                      <m:fPr>
                        <m:ctrlPr>
                          <a:rPr lang="en-US" sz="2100" i="1">
                            <a:latin typeface="Cambria Math" charset="0"/>
                          </a:rPr>
                        </m:ctrlPr>
                      </m:fPr>
                      <m:num>
                        <m:r>
                          <m:rPr>
                            <m:sty m:val="p"/>
                          </m:rPr>
                          <a:rPr lang="en-US" sz="2100">
                            <a:latin typeface="Cambria Math" charset="0"/>
                          </a:rPr>
                          <m:t>min</m:t>
                        </m:r>
                      </m:num>
                      <m:den>
                        <m:r>
                          <m:rPr>
                            <m:sty m:val="p"/>
                          </m:rPr>
                          <a:rPr lang="en-US" sz="2100">
                            <a:latin typeface="Cambria Math" charset="0"/>
                          </a:rPr>
                          <m:t>epoch</m:t>
                        </m:r>
                      </m:den>
                    </m:f>
                    <m:r>
                      <a:rPr lang="en-US" sz="2100" i="1">
                        <a:latin typeface="Cambria Math" charset="0"/>
                      </a:rPr>
                      <m:t>𝑥</m:t>
                    </m:r>
                    <m:r>
                      <a:rPr lang="en-US" sz="2100" i="1">
                        <a:latin typeface="Cambria Math" charset="0"/>
                      </a:rPr>
                      <m:t> ~20 </m:t>
                    </m:r>
                    <m:r>
                      <a:rPr lang="en-US" sz="2100" i="1">
                        <a:latin typeface="Cambria Math" charset="0"/>
                      </a:rPr>
                      <m:t>𝑒𝑝𝑜𝑐h𝑠</m:t>
                    </m:r>
                    <m:r>
                      <a:rPr lang="en-US" sz="2100" i="1">
                        <a:latin typeface="Cambria Math" charset="0"/>
                      </a:rPr>
                      <m:t>=~20 </m:t>
                    </m:r>
                    <m:r>
                      <a:rPr lang="en-US" sz="2100" i="1">
                        <a:latin typeface="Cambria Math" charset="0"/>
                      </a:rPr>
                      <m:t>h𝑜𝑢𝑟𝑠</m:t>
                    </m:r>
                  </m:oMath>
                </a14:m>
                <a:endParaRPr lang="en-US" sz="2100" dirty="0">
                  <a:latin typeface="Helvetica" charset="0"/>
                </a:endParaRPr>
              </a:p>
              <a:p>
                <a:pPr marL="609569" lvl="1" indent="0">
                  <a:buNone/>
                </a:pPr>
                <a:endParaRPr lang="en-US" sz="1800" dirty="0" smtClean="0">
                  <a:latin typeface="Helvetica" charset="0"/>
                </a:endParaRPr>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566670" y="1532467"/>
                <a:ext cx="11281893" cy="5235174"/>
              </a:xfrm>
              <a:prstGeom prst="rect">
                <a:avLst/>
              </a:prstGeom>
              <a:blipFill rotWithShape="0">
                <a:blip r:embed="rId4"/>
                <a:stretch>
                  <a:fillRect l="-648" t="-1281"/>
                </a:stretch>
              </a:blipFill>
            </p:spPr>
            <p:txBody>
              <a:bodyPr/>
              <a:lstStyle/>
              <a:p>
                <a:r>
                  <a:rPr lang="en-US">
                    <a:noFill/>
                  </a:rPr>
                  <a:t> </a:t>
                </a:r>
              </a:p>
            </p:txBody>
          </p:sp>
        </mc:Fallback>
      </mc:AlternateContent>
      <p:sp>
        <p:nvSpPr>
          <p:cNvPr id="5" name="Rectangle 4"/>
          <p:cNvSpPr/>
          <p:nvPr/>
        </p:nvSpPr>
        <p:spPr>
          <a:xfrm>
            <a:off x="1152834" y="1997103"/>
            <a:ext cx="11217498" cy="4770537"/>
          </a:xfrm>
          <a:prstGeom prst="rect">
            <a:avLst/>
          </a:prstGeom>
        </p:spPr>
        <p:txBody>
          <a:bodyPr wrap="square">
            <a:spAutoFit/>
          </a:bodyPr>
          <a:lstStyle/>
          <a:p>
            <a:r>
              <a:rPr lang="en-US" sz="1600" b="1" dirty="0" smtClean="0">
                <a:latin typeface="Menlo" charset="0"/>
                <a:ea typeface="Menlo" charset="0"/>
                <a:cs typeface="Menlo" charset="0"/>
              </a:rPr>
              <a:t># Embedding layer</a:t>
            </a:r>
          </a:p>
          <a:p>
            <a:r>
              <a:rPr lang="en-US" sz="1600" dirty="0" err="1" smtClean="0">
                <a:solidFill>
                  <a:schemeClr val="tx1">
                    <a:lumMod val="50000"/>
                  </a:schemeClr>
                </a:solidFill>
                <a:latin typeface="Menlo" charset="0"/>
                <a:ea typeface="Menlo" charset="0"/>
                <a:cs typeface="Menlo" charset="0"/>
              </a:rPr>
              <a:t>model.add</a:t>
            </a:r>
            <a:r>
              <a:rPr lang="en-US" sz="1600" dirty="0" smtClean="0">
                <a:solidFill>
                  <a:schemeClr val="tx1">
                    <a:lumMod val="50000"/>
                  </a:schemeClr>
                </a:solidFill>
                <a:latin typeface="Menlo" charset="0"/>
                <a:ea typeface="Menlo" charset="0"/>
                <a:cs typeface="Menlo" charset="0"/>
              </a:rPr>
              <a:t>(Embedding(</a:t>
            </a:r>
            <a:r>
              <a:rPr lang="en-US" sz="1600" i="1" dirty="0" err="1" smtClean="0">
                <a:solidFill>
                  <a:schemeClr val="tx1">
                    <a:lumMod val="50000"/>
                  </a:schemeClr>
                </a:solidFill>
                <a:latin typeface="Menlo" charset="0"/>
                <a:ea typeface="Menlo" charset="0"/>
                <a:cs typeface="Menlo" charset="0"/>
              </a:rPr>
              <a:t>vocab_size</a:t>
            </a:r>
            <a:r>
              <a:rPr lang="en-US" sz="1600" dirty="0">
                <a:solidFill>
                  <a:schemeClr val="tx1">
                    <a:lumMod val="50000"/>
                  </a:schemeClr>
                </a:solidFill>
                <a:latin typeface="Menlo" charset="0"/>
                <a:ea typeface="Menlo" charset="0"/>
                <a:cs typeface="Menlo" charset="0"/>
              </a:rPr>
              <a:t>, </a:t>
            </a:r>
            <a:r>
              <a:rPr lang="en-US" sz="1600" dirty="0" err="1">
                <a:solidFill>
                  <a:schemeClr val="tx1">
                    <a:lumMod val="50000"/>
                  </a:schemeClr>
                </a:solidFill>
                <a:latin typeface="Menlo" charset="0"/>
                <a:ea typeface="Menlo" charset="0"/>
                <a:cs typeface="Menlo" charset="0"/>
              </a:rPr>
              <a:t>embed_size</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input_length</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15</a:t>
            </a:r>
            <a:r>
              <a:rPr lang="en-US" sz="1600" dirty="0" smtClean="0">
                <a:solidFill>
                  <a:schemeClr val="tx1">
                    <a:lumMod val="50000"/>
                  </a:schemeClr>
                </a:solidFill>
                <a:latin typeface="Menlo" charset="0"/>
                <a:ea typeface="Menlo" charset="0"/>
                <a:cs typeface="Menlo" charset="0"/>
              </a:rPr>
              <a:t>, </a:t>
            </a:r>
            <a:r>
              <a:rPr lang="en-US" sz="1600" i="1" dirty="0" smtClean="0">
                <a:solidFill>
                  <a:schemeClr val="tx1">
                    <a:lumMod val="50000"/>
                  </a:schemeClr>
                </a:solidFill>
                <a:latin typeface="Menlo" charset="0"/>
                <a:ea typeface="Menlo" charset="0"/>
                <a:cs typeface="Menlo" charset="0"/>
              </a:rPr>
              <a:t>weights</a:t>
            </a:r>
            <a:r>
              <a:rPr lang="en-US" sz="1600" dirty="0">
                <a:solidFill>
                  <a:schemeClr val="tx1">
                    <a:lumMod val="50000"/>
                  </a:schemeClr>
                </a:solidFill>
                <a:latin typeface="Menlo" charset="0"/>
                <a:ea typeface="Menlo" charset="0"/>
                <a:cs typeface="Menlo" charset="0"/>
              </a:rPr>
              <a:t>=[</a:t>
            </a:r>
            <a:r>
              <a:rPr lang="en-US" sz="1600" i="1" dirty="0" err="1">
                <a:solidFill>
                  <a:schemeClr val="tx1">
                    <a:lumMod val="50000"/>
                  </a:schemeClr>
                </a:solidFill>
                <a:latin typeface="Menlo" charset="0"/>
                <a:ea typeface="Menlo" charset="0"/>
                <a:cs typeface="Menlo" charset="0"/>
              </a:rPr>
              <a:t>vocab_emb</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mask_zero</a:t>
            </a:r>
            <a:r>
              <a:rPr lang="en-US" sz="1600" dirty="0" smtClean="0">
                <a:solidFill>
                  <a:schemeClr val="tx1">
                    <a:lumMod val="50000"/>
                  </a:schemeClr>
                </a:solidFill>
                <a:latin typeface="Menlo" charset="0"/>
                <a:ea typeface="Menlo" charset="0"/>
                <a:cs typeface="Menlo" charset="0"/>
              </a:rPr>
              <a:t>=True, </a:t>
            </a:r>
            <a:r>
              <a:rPr lang="en-US" sz="1600" i="1" dirty="0" smtClean="0">
                <a:solidFill>
                  <a:schemeClr val="tx1">
                    <a:lumMod val="50000"/>
                  </a:schemeClr>
                </a:solidFill>
                <a:latin typeface="Menlo" charset="0"/>
                <a:ea typeface="Menlo" charset="0"/>
                <a:cs typeface="Menlo" charset="0"/>
              </a:rPr>
              <a:t>trainable</a:t>
            </a:r>
            <a:r>
              <a:rPr lang="en-US" sz="1600" dirty="0" smtClean="0">
                <a:solidFill>
                  <a:schemeClr val="tx1">
                    <a:lumMod val="50000"/>
                  </a:schemeClr>
                </a:solidFill>
                <a:latin typeface="Menlo" charset="0"/>
                <a:ea typeface="Menlo" charset="0"/>
                <a:cs typeface="Menlo" charset="0"/>
              </a:rPr>
              <a:t>=False, </a:t>
            </a:r>
            <a:r>
              <a:rPr lang="en-US" sz="1600" i="1" dirty="0" smtClean="0">
                <a:solidFill>
                  <a:schemeClr val="tx1">
                    <a:lumMod val="50000"/>
                  </a:schemeClr>
                </a:solidFill>
                <a:latin typeface="Menlo" charset="0"/>
                <a:ea typeface="Menlo" charset="0"/>
                <a:cs typeface="Menlo" charset="0"/>
              </a:rPr>
              <a:t>dropout</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0.1</a:t>
            </a:r>
            <a:r>
              <a:rPr lang="en-US" sz="1600" dirty="0" smtClean="0">
                <a:solidFill>
                  <a:schemeClr val="tx1">
                    <a:lumMod val="50000"/>
                  </a:schemeClr>
                </a:solidFill>
                <a:latin typeface="Menlo" charset="0"/>
                <a:ea typeface="Menlo" charset="0"/>
                <a:cs typeface="Menlo" charset="0"/>
              </a:rPr>
              <a:t>))</a:t>
            </a:r>
          </a:p>
          <a:p>
            <a:endParaRPr lang="en-US" sz="1600" dirty="0" smtClean="0">
              <a:latin typeface="Menlo" charset="0"/>
              <a:ea typeface="Menlo" charset="0"/>
              <a:cs typeface="Menlo" charset="0"/>
            </a:endParaRPr>
          </a:p>
          <a:p>
            <a:r>
              <a:rPr lang="en-US" sz="1600" b="1" dirty="0" smtClean="0">
                <a:latin typeface="Menlo" charset="0"/>
                <a:ea typeface="Menlo" charset="0"/>
                <a:cs typeface="Menlo" charset="0"/>
              </a:rPr>
              <a:t># RNN layer</a:t>
            </a:r>
          </a:p>
          <a:p>
            <a:r>
              <a:rPr lang="en-US" sz="1600" i="1" dirty="0">
                <a:solidFill>
                  <a:schemeClr val="tx1">
                    <a:lumMod val="50000"/>
                  </a:schemeClr>
                </a:solidFill>
                <a:latin typeface="Menlo" charset="0"/>
                <a:ea typeface="Menlo" charset="0"/>
                <a:cs typeface="Menlo" charset="0"/>
              </a:rPr>
              <a:t>for </a:t>
            </a:r>
            <a:r>
              <a:rPr lang="en-US" sz="1600" dirty="0" err="1">
                <a:solidFill>
                  <a:schemeClr val="tx1">
                    <a:lumMod val="50000"/>
                  </a:schemeClr>
                </a:solidFill>
                <a:latin typeface="Menlo" charset="0"/>
                <a:ea typeface="Menlo" charset="0"/>
                <a:cs typeface="Menlo" charset="0"/>
              </a:rPr>
              <a:t>i</a:t>
            </a:r>
            <a:r>
              <a:rPr lang="en-US" sz="1600" dirty="0">
                <a:solidFill>
                  <a:schemeClr val="tx1">
                    <a:lumMod val="50000"/>
                  </a:schemeClr>
                </a:solidFill>
                <a:latin typeface="Menlo" charset="0"/>
                <a:ea typeface="Menlo" charset="0"/>
                <a:cs typeface="Menlo" charset="0"/>
              </a:rPr>
              <a:t> </a:t>
            </a:r>
            <a:r>
              <a:rPr lang="en-US" sz="1600" i="1" dirty="0">
                <a:solidFill>
                  <a:schemeClr val="tx1">
                    <a:lumMod val="50000"/>
                  </a:schemeClr>
                </a:solidFill>
                <a:latin typeface="Menlo" charset="0"/>
                <a:ea typeface="Menlo" charset="0"/>
                <a:cs typeface="Menlo" charset="0"/>
              </a:rPr>
              <a:t>in </a:t>
            </a:r>
            <a:r>
              <a:rPr lang="en-US" sz="1600" dirty="0">
                <a:solidFill>
                  <a:schemeClr val="tx1">
                    <a:lumMod val="50000"/>
                  </a:schemeClr>
                </a:solidFill>
                <a:latin typeface="Menlo" charset="0"/>
                <a:ea typeface="Menlo" charset="0"/>
                <a:cs typeface="Menlo" charset="0"/>
              </a:rPr>
              <a:t>range(0, </a:t>
            </a:r>
            <a:r>
              <a:rPr lang="en-US" sz="1600" i="1" dirty="0">
                <a:solidFill>
                  <a:schemeClr val="tx1">
                    <a:lumMod val="50000"/>
                  </a:schemeClr>
                </a:solidFill>
                <a:latin typeface="Menlo" charset="0"/>
                <a:ea typeface="Menlo" charset="0"/>
                <a:cs typeface="Menlo" charset="0"/>
              </a:rPr>
              <a:t>parameters</a:t>
            </a:r>
            <a:r>
              <a:rPr lang="en-US" sz="1600" dirty="0">
                <a:solidFill>
                  <a:schemeClr val="tx1">
                    <a:lumMod val="50000"/>
                  </a:schemeClr>
                </a:solidFill>
                <a:latin typeface="Menlo" charset="0"/>
                <a:ea typeface="Menlo" charset="0"/>
                <a:cs typeface="Menlo" charset="0"/>
              </a:rPr>
              <a:t>.use_lstm-1):</a:t>
            </a:r>
            <a:br>
              <a:rPr lang="en-US" sz="1600" dirty="0">
                <a:solidFill>
                  <a:schemeClr val="tx1">
                    <a:lumMod val="50000"/>
                  </a:schemeClr>
                </a:solidFill>
                <a:latin typeface="Menlo" charset="0"/>
                <a:ea typeface="Menlo" charset="0"/>
                <a:cs typeface="Menlo" charset="0"/>
              </a:rPr>
            </a:br>
            <a:r>
              <a:rPr lang="en-US" sz="1600" dirty="0">
                <a:solidFill>
                  <a:schemeClr val="tx1">
                    <a:lumMod val="50000"/>
                  </a:schemeClr>
                </a:solidFill>
                <a:latin typeface="Menlo" charset="0"/>
                <a:ea typeface="Menlo" charset="0"/>
                <a:cs typeface="Menlo" charset="0"/>
              </a:rPr>
              <a:t>  </a:t>
            </a:r>
            <a:r>
              <a:rPr lang="en-US" sz="1600" dirty="0" smtClean="0">
                <a:solidFill>
                  <a:schemeClr val="tx1">
                    <a:lumMod val="50000"/>
                  </a:schemeClr>
                </a:solidFill>
                <a:latin typeface="Menlo" charset="0"/>
                <a:ea typeface="Menlo" charset="0"/>
                <a:cs typeface="Menlo" charset="0"/>
              </a:rPr>
              <a:t>  </a:t>
            </a:r>
            <a:r>
              <a:rPr lang="en-US" sz="1600" dirty="0" err="1" smtClean="0">
                <a:solidFill>
                  <a:schemeClr val="tx1">
                    <a:lumMod val="50000"/>
                  </a:schemeClr>
                </a:solidFill>
                <a:latin typeface="Menlo" charset="0"/>
                <a:ea typeface="Menlo" charset="0"/>
                <a:cs typeface="Menlo" charset="0"/>
              </a:rPr>
              <a:t>model.add</a:t>
            </a:r>
            <a:r>
              <a:rPr lang="en-US" sz="1600" dirty="0" smtClean="0">
                <a:solidFill>
                  <a:schemeClr val="tx1">
                    <a:lumMod val="50000"/>
                  </a:schemeClr>
                </a:solidFill>
                <a:latin typeface="Menlo" charset="0"/>
                <a:ea typeface="Menlo" charset="0"/>
                <a:cs typeface="Menlo" charset="0"/>
              </a:rPr>
              <a:t>(LSTM(</a:t>
            </a:r>
            <a:r>
              <a:rPr lang="en-US" sz="1600" dirty="0" err="1" smtClean="0">
                <a:solidFill>
                  <a:schemeClr val="tx1">
                    <a:lumMod val="50000"/>
                  </a:schemeClr>
                </a:solidFill>
                <a:latin typeface="Menlo" charset="0"/>
                <a:ea typeface="Menlo" charset="0"/>
                <a:cs typeface="Menlo" charset="0"/>
              </a:rPr>
              <a:t>embed_size</a:t>
            </a:r>
            <a:r>
              <a:rPr lang="en-US" sz="1600" dirty="0" smtClean="0">
                <a:solidFill>
                  <a:schemeClr val="tx1">
                    <a:lumMod val="50000"/>
                  </a:schemeClr>
                </a:solidFill>
                <a:latin typeface="Menlo" charset="0"/>
                <a:ea typeface="Menlo" charset="0"/>
                <a:cs typeface="Menlo" charset="0"/>
              </a:rPr>
              <a:t>, </a:t>
            </a:r>
            <a:r>
              <a:rPr lang="en-US" sz="1600" dirty="0" err="1" smtClean="0">
                <a:solidFill>
                  <a:schemeClr val="tx1">
                    <a:lumMod val="50000"/>
                  </a:schemeClr>
                </a:solidFill>
                <a:latin typeface="Menlo" charset="0"/>
                <a:ea typeface="Menlo" charset="0"/>
                <a:cs typeface="Menlo" charset="0"/>
              </a:rPr>
              <a:t>embed_size</a:t>
            </a:r>
            <a:r>
              <a:rPr lang="en-US" sz="1600" dirty="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dropout_W</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0.1</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dropout_U</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0.1</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go_backwards</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True</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return_sequences</a:t>
            </a:r>
            <a:r>
              <a:rPr lang="en-US" sz="1600" dirty="0" smtClean="0">
                <a:solidFill>
                  <a:schemeClr val="tx1">
                    <a:lumMod val="50000"/>
                  </a:schemeClr>
                </a:solidFill>
                <a:latin typeface="Menlo" charset="0"/>
                <a:ea typeface="Menlo" charset="0"/>
                <a:cs typeface="Menlo" charset="0"/>
              </a:rPr>
              <a:t>=True))</a:t>
            </a:r>
          </a:p>
          <a:p>
            <a:endParaRPr lang="en-US" sz="1600" dirty="0" smtClean="0">
              <a:latin typeface="Menlo" charset="0"/>
              <a:ea typeface="Menlo" charset="0"/>
              <a:cs typeface="Menlo" charset="0"/>
            </a:endParaRPr>
          </a:p>
          <a:p>
            <a:r>
              <a:rPr lang="en-US" sz="1600" b="1" dirty="0" smtClean="0">
                <a:latin typeface="Menlo" charset="0"/>
                <a:ea typeface="Menlo" charset="0"/>
                <a:cs typeface="Menlo" charset="0"/>
              </a:rPr>
              <a:t># Output layer with </a:t>
            </a:r>
            <a:r>
              <a:rPr lang="en-US" sz="1600" b="1" dirty="0" err="1" smtClean="0">
                <a:latin typeface="Menlo" charset="0"/>
                <a:ea typeface="Menlo" charset="0"/>
                <a:cs typeface="Menlo" charset="0"/>
              </a:rPr>
              <a:t>softmax</a:t>
            </a:r>
            <a:endParaRPr lang="en-US" sz="1600" b="1" dirty="0">
              <a:latin typeface="Menlo" charset="0"/>
              <a:ea typeface="Menlo" charset="0"/>
              <a:cs typeface="Menlo" charset="0"/>
            </a:endParaRPr>
          </a:p>
          <a:p>
            <a:r>
              <a:rPr lang="en-US" sz="1600" dirty="0" err="1" smtClean="0">
                <a:solidFill>
                  <a:schemeClr val="tx1">
                    <a:lumMod val="50000"/>
                  </a:schemeClr>
                </a:solidFill>
                <a:latin typeface="Menlo" charset="0"/>
                <a:ea typeface="Menlo" charset="0"/>
                <a:cs typeface="Menlo" charset="0"/>
              </a:rPr>
              <a:t>model.add</a:t>
            </a:r>
            <a:r>
              <a:rPr lang="en-US" sz="1600" dirty="0" smtClean="0">
                <a:solidFill>
                  <a:schemeClr val="tx1">
                    <a:lumMod val="50000"/>
                  </a:schemeClr>
                </a:solidFill>
                <a:latin typeface="Menlo" charset="0"/>
                <a:ea typeface="Menlo" charset="0"/>
                <a:cs typeface="Menlo" charset="0"/>
              </a:rPr>
              <a:t>(</a:t>
            </a:r>
            <a:r>
              <a:rPr lang="en-US" sz="1600" dirty="0" err="1" smtClean="0">
                <a:solidFill>
                  <a:schemeClr val="tx1">
                    <a:lumMod val="50000"/>
                  </a:schemeClr>
                </a:solidFill>
                <a:latin typeface="Menlo" charset="0"/>
                <a:ea typeface="Menlo" charset="0"/>
                <a:cs typeface="Menlo" charset="0"/>
              </a:rPr>
              <a:t>TimeDistributedDense</a:t>
            </a:r>
            <a:r>
              <a:rPr lang="en-US" sz="1600" dirty="0" smtClean="0">
                <a:solidFill>
                  <a:schemeClr val="tx1">
                    <a:lumMod val="50000"/>
                  </a:schemeClr>
                </a:solidFill>
                <a:latin typeface="Menlo" charset="0"/>
                <a:ea typeface="Menlo" charset="0"/>
                <a:cs typeface="Menlo" charset="0"/>
              </a:rPr>
              <a:t>(</a:t>
            </a:r>
            <a:r>
              <a:rPr lang="en-US" sz="1600" i="1" dirty="0" err="1" smtClean="0">
                <a:solidFill>
                  <a:schemeClr val="tx1">
                    <a:lumMod val="50000"/>
                  </a:schemeClr>
                </a:solidFill>
                <a:latin typeface="Menlo" charset="0"/>
                <a:ea typeface="Menlo" charset="0"/>
                <a:cs typeface="Menlo" charset="0"/>
              </a:rPr>
              <a:t>input_dim</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15</a:t>
            </a:r>
            <a:r>
              <a:rPr lang="en-US" sz="1600" dirty="0" smtClean="0">
                <a:solidFill>
                  <a:schemeClr val="tx1">
                    <a:lumMod val="50000"/>
                  </a:schemeClr>
                </a:solidFill>
                <a:latin typeface="Menlo" charset="0"/>
                <a:ea typeface="Menlo" charset="0"/>
                <a:cs typeface="Menlo" charset="0"/>
              </a:rPr>
              <a:t>*</a:t>
            </a:r>
            <a:r>
              <a:rPr lang="en-US" sz="1600" dirty="0" err="1" smtClean="0">
                <a:solidFill>
                  <a:schemeClr val="tx1">
                    <a:lumMod val="50000"/>
                  </a:schemeClr>
                </a:solidFill>
                <a:latin typeface="Menlo" charset="0"/>
                <a:ea typeface="Menlo" charset="0"/>
                <a:cs typeface="Menlo" charset="0"/>
              </a:rPr>
              <a:t>embed_size</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output_dim</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15</a:t>
            </a:r>
            <a:r>
              <a:rPr lang="en-US" sz="1600" dirty="0" smtClean="0">
                <a:solidFill>
                  <a:schemeClr val="tx1">
                    <a:lumMod val="50000"/>
                  </a:schemeClr>
                </a:solidFill>
                <a:latin typeface="Menlo" charset="0"/>
                <a:ea typeface="Menlo" charset="0"/>
                <a:cs typeface="Menlo" charset="0"/>
              </a:rPr>
              <a:t>*</a:t>
            </a:r>
            <a:r>
              <a:rPr lang="en-US" sz="1600" dirty="0" err="1" smtClean="0">
                <a:solidFill>
                  <a:schemeClr val="tx1">
                    <a:lumMod val="50000"/>
                  </a:schemeClr>
                </a:solidFill>
                <a:latin typeface="Menlo" charset="0"/>
                <a:ea typeface="Menlo" charset="0"/>
                <a:cs typeface="Menlo" charset="0"/>
              </a:rPr>
              <a:t>num_classes</a:t>
            </a:r>
            <a:r>
              <a:rPr lang="en-US" sz="1600" dirty="0">
                <a:solidFill>
                  <a:schemeClr val="tx1">
                    <a:lumMod val="50000"/>
                  </a:schemeClr>
                </a:solidFill>
                <a:latin typeface="Menlo" charset="0"/>
                <a:ea typeface="Menlo" charset="0"/>
                <a:cs typeface="Menlo" charset="0"/>
              </a:rPr>
              <a:t>, </a:t>
            </a:r>
            <a:r>
              <a:rPr lang="en-US" sz="1600" i="1" dirty="0">
                <a:solidFill>
                  <a:schemeClr val="tx1">
                    <a:lumMod val="50000"/>
                  </a:schemeClr>
                </a:solidFill>
                <a:latin typeface="Menlo" charset="0"/>
                <a:ea typeface="Menlo" charset="0"/>
                <a:cs typeface="Menlo" charset="0"/>
              </a:rPr>
              <a:t>activation</a:t>
            </a:r>
            <a:r>
              <a:rPr lang="en-US" sz="1600" dirty="0" smtClean="0">
                <a:solidFill>
                  <a:schemeClr val="tx1">
                    <a:lumMod val="50000"/>
                  </a:schemeClr>
                </a:solidFill>
                <a:latin typeface="Menlo" charset="0"/>
                <a:ea typeface="Menlo" charset="0"/>
                <a:cs typeface="Menlo" charset="0"/>
              </a:rPr>
              <a:t>=‘</a:t>
            </a:r>
            <a:r>
              <a:rPr lang="en-US" sz="1600" dirty="0" err="1" smtClean="0">
                <a:solidFill>
                  <a:schemeClr val="tx1">
                    <a:lumMod val="50000"/>
                  </a:schemeClr>
                </a:solidFill>
                <a:latin typeface="Menlo" charset="0"/>
                <a:ea typeface="Menlo" charset="0"/>
                <a:cs typeface="Menlo" charset="0"/>
              </a:rPr>
              <a:t>softmax</a:t>
            </a:r>
            <a:r>
              <a:rPr lang="en-US" sz="1600" dirty="0" smtClean="0">
                <a:solidFill>
                  <a:schemeClr val="tx1">
                    <a:lumMod val="50000"/>
                  </a:schemeClr>
                </a:solidFill>
                <a:latin typeface="Menlo" charset="0"/>
                <a:ea typeface="Menlo" charset="0"/>
                <a:cs typeface="Menlo" charset="0"/>
              </a:rPr>
              <a:t>’))</a:t>
            </a:r>
          </a:p>
          <a:p>
            <a:endParaRPr lang="en-US" sz="1600" dirty="0" smtClean="0">
              <a:latin typeface="Menlo" charset="0"/>
              <a:ea typeface="Menlo" charset="0"/>
              <a:cs typeface="Menlo" charset="0"/>
            </a:endParaRPr>
          </a:p>
          <a:p>
            <a:r>
              <a:rPr lang="en-US" sz="1600" b="1" dirty="0" smtClean="0">
                <a:latin typeface="Menlo" charset="0"/>
                <a:ea typeface="Menlo" charset="0"/>
                <a:cs typeface="Menlo" charset="0"/>
              </a:rPr>
              <a:t># Compile model</a:t>
            </a:r>
            <a:endParaRPr lang="en-US" sz="1600" b="1" dirty="0">
              <a:latin typeface="Menlo" charset="0"/>
              <a:ea typeface="Menlo" charset="0"/>
              <a:cs typeface="Menlo" charset="0"/>
            </a:endParaRPr>
          </a:p>
          <a:p>
            <a:r>
              <a:rPr lang="en-US" sz="1600" dirty="0" err="1">
                <a:solidFill>
                  <a:schemeClr val="tx1">
                    <a:lumMod val="50000"/>
                  </a:schemeClr>
                </a:solidFill>
                <a:latin typeface="Menlo" charset="0"/>
                <a:ea typeface="Menlo" charset="0"/>
                <a:cs typeface="Menlo" charset="0"/>
              </a:rPr>
              <a:t>model.compile</a:t>
            </a:r>
            <a:r>
              <a:rPr lang="en-US" sz="1600" dirty="0">
                <a:solidFill>
                  <a:schemeClr val="tx1">
                    <a:lumMod val="50000"/>
                  </a:schemeClr>
                </a:solidFill>
                <a:latin typeface="Menlo" charset="0"/>
                <a:ea typeface="Menlo" charset="0"/>
                <a:cs typeface="Menlo" charset="0"/>
              </a:rPr>
              <a:t>(</a:t>
            </a:r>
            <a:r>
              <a:rPr lang="en-US" sz="1600" i="1" dirty="0">
                <a:solidFill>
                  <a:schemeClr val="tx1">
                    <a:lumMod val="50000"/>
                  </a:schemeClr>
                </a:solidFill>
                <a:latin typeface="Menlo" charset="0"/>
                <a:ea typeface="Menlo" charset="0"/>
                <a:cs typeface="Menlo" charset="0"/>
              </a:rPr>
              <a:t>loss</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a:t>
            </a:r>
            <a:r>
              <a:rPr lang="en-US" sz="1600" i="1" dirty="0" err="1">
                <a:solidFill>
                  <a:schemeClr val="tx1">
                    <a:lumMod val="50000"/>
                  </a:schemeClr>
                </a:solidFill>
                <a:latin typeface="Menlo" charset="0"/>
                <a:ea typeface="Menlo" charset="0"/>
                <a:cs typeface="Menlo" charset="0"/>
              </a:rPr>
              <a:t>categorical_crossentropy</a:t>
            </a:r>
            <a:r>
              <a:rPr lang="en-US" sz="1600" i="1" dirty="0" smtClean="0">
                <a:solidFill>
                  <a:schemeClr val="tx1">
                    <a:lumMod val="50000"/>
                  </a:schemeClr>
                </a:solidFill>
                <a:latin typeface="Menlo" charset="0"/>
                <a:ea typeface="Menlo" charset="0"/>
                <a:cs typeface="Menlo" charset="0"/>
              </a:rPr>
              <a:t>’</a:t>
            </a:r>
            <a:r>
              <a:rPr lang="en-US" sz="1600" dirty="0" smtClean="0">
                <a:solidFill>
                  <a:schemeClr val="tx1">
                    <a:lumMod val="50000"/>
                  </a:schemeClr>
                </a:solidFill>
                <a:latin typeface="Menlo" charset="0"/>
                <a:ea typeface="Menlo" charset="0"/>
                <a:cs typeface="Menlo" charset="0"/>
              </a:rPr>
              <a:t>, </a:t>
            </a:r>
            <a:r>
              <a:rPr lang="en-US" sz="1600" i="1" dirty="0">
                <a:solidFill>
                  <a:schemeClr val="tx1">
                    <a:lumMod val="50000"/>
                  </a:schemeClr>
                </a:solidFill>
                <a:latin typeface="Menlo" charset="0"/>
                <a:ea typeface="Menlo" charset="0"/>
                <a:cs typeface="Menlo" charset="0"/>
              </a:rPr>
              <a:t>optimizer</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a:t>
            </a:r>
            <a:r>
              <a:rPr lang="en-US" sz="1600" i="1" dirty="0" err="1" smtClean="0">
                <a:solidFill>
                  <a:schemeClr val="tx1">
                    <a:lumMod val="50000"/>
                  </a:schemeClr>
                </a:solidFill>
                <a:latin typeface="Menlo" charset="0"/>
                <a:ea typeface="Menlo" charset="0"/>
                <a:cs typeface="Menlo" charset="0"/>
              </a:rPr>
              <a:t>adam</a:t>
            </a:r>
            <a:r>
              <a:rPr lang="en-US" sz="1600" i="1" dirty="0" smtClean="0">
                <a:solidFill>
                  <a:schemeClr val="tx1">
                    <a:lumMod val="50000"/>
                  </a:schemeClr>
                </a:solidFill>
                <a:latin typeface="Menlo" charset="0"/>
                <a:ea typeface="Menlo" charset="0"/>
                <a:cs typeface="Menlo" charset="0"/>
              </a:rPr>
              <a:t>’</a:t>
            </a:r>
            <a:r>
              <a:rPr lang="en-US" sz="1600" dirty="0" smtClean="0">
                <a:solidFill>
                  <a:schemeClr val="tx1">
                    <a:lumMod val="50000"/>
                  </a:schemeClr>
                </a:solidFill>
                <a:latin typeface="Menlo" charset="0"/>
                <a:ea typeface="Menlo" charset="0"/>
                <a:cs typeface="Menlo" charset="0"/>
              </a:rPr>
              <a:t>, </a:t>
            </a:r>
            <a:r>
              <a:rPr lang="en-US" sz="1600" i="1" dirty="0">
                <a:solidFill>
                  <a:schemeClr val="tx1">
                    <a:lumMod val="50000"/>
                  </a:schemeClr>
                </a:solidFill>
                <a:latin typeface="Menlo" charset="0"/>
                <a:ea typeface="Menlo" charset="0"/>
                <a:cs typeface="Menlo" charset="0"/>
              </a:rPr>
              <a:t>metrics</a:t>
            </a:r>
            <a:r>
              <a:rPr lang="en-US" sz="1600" dirty="0">
                <a:solidFill>
                  <a:schemeClr val="tx1">
                    <a:lumMod val="50000"/>
                  </a:schemeClr>
                </a:solidFill>
                <a:latin typeface="Menlo" charset="0"/>
                <a:ea typeface="Menlo" charset="0"/>
                <a:cs typeface="Menlo" charset="0"/>
              </a:rPr>
              <a:t>=['accuracy</a:t>
            </a:r>
            <a:r>
              <a:rPr lang="en-US" sz="1600" dirty="0" smtClean="0">
                <a:solidFill>
                  <a:schemeClr val="tx1">
                    <a:lumMod val="50000"/>
                  </a:schemeClr>
                </a:solidFill>
                <a:latin typeface="Menlo" charset="0"/>
                <a:ea typeface="Menlo" charset="0"/>
                <a:cs typeface="Menlo" charset="0"/>
              </a:rPr>
              <a:t>'])</a:t>
            </a:r>
          </a:p>
          <a:p>
            <a:endParaRPr lang="en-US" sz="1600" dirty="0" smtClean="0">
              <a:latin typeface="Menlo" charset="0"/>
              <a:ea typeface="Menlo" charset="0"/>
              <a:cs typeface="Menlo" charset="0"/>
            </a:endParaRPr>
          </a:p>
          <a:p>
            <a:r>
              <a:rPr lang="en-US" sz="1600" b="1" dirty="0" smtClean="0">
                <a:latin typeface="Menlo" charset="0"/>
                <a:ea typeface="Menlo" charset="0"/>
                <a:cs typeface="Menlo" charset="0"/>
              </a:rPr>
              <a:t># Train model</a:t>
            </a:r>
            <a:endParaRPr lang="en-US" sz="1600" b="1" dirty="0">
              <a:latin typeface="Menlo" charset="0"/>
              <a:ea typeface="Menlo" charset="0"/>
              <a:cs typeface="Menlo" charset="0"/>
            </a:endParaRPr>
          </a:p>
          <a:p>
            <a:r>
              <a:rPr lang="en-US" sz="1600" i="1" dirty="0" err="1">
                <a:solidFill>
                  <a:schemeClr val="tx1">
                    <a:lumMod val="50000"/>
                  </a:schemeClr>
                </a:solidFill>
                <a:latin typeface="Menlo" charset="0"/>
                <a:ea typeface="Menlo" charset="0"/>
                <a:cs typeface="Menlo" charset="0"/>
              </a:rPr>
              <a:t>model</a:t>
            </a:r>
            <a:r>
              <a:rPr lang="en-US" sz="1600" dirty="0" err="1">
                <a:solidFill>
                  <a:schemeClr val="tx1">
                    <a:lumMod val="50000"/>
                  </a:schemeClr>
                </a:solidFill>
                <a:latin typeface="Menlo" charset="0"/>
                <a:ea typeface="Menlo" charset="0"/>
                <a:cs typeface="Menlo" charset="0"/>
              </a:rPr>
              <a:t>.fit</a:t>
            </a:r>
            <a:r>
              <a:rPr lang="en-US" sz="1600" dirty="0">
                <a:solidFill>
                  <a:schemeClr val="tx1">
                    <a:lumMod val="50000"/>
                  </a:schemeClr>
                </a:solidFill>
                <a:latin typeface="Menlo" charset="0"/>
                <a:ea typeface="Menlo" charset="0"/>
                <a:cs typeface="Menlo" charset="0"/>
              </a:rPr>
              <a:t>(</a:t>
            </a:r>
            <a:r>
              <a:rPr lang="en-US" sz="1600" i="1" dirty="0" err="1">
                <a:solidFill>
                  <a:schemeClr val="tx1">
                    <a:lumMod val="50000"/>
                  </a:schemeClr>
                </a:solidFill>
                <a:latin typeface="Menlo" charset="0"/>
                <a:ea typeface="Menlo" charset="0"/>
                <a:cs typeface="Menlo" charset="0"/>
              </a:rPr>
              <a:t>trn</a:t>
            </a:r>
            <a:r>
              <a:rPr lang="en-US" sz="1600" dirty="0">
                <a:solidFill>
                  <a:schemeClr val="tx1">
                    <a:lumMod val="50000"/>
                  </a:schemeClr>
                </a:solidFill>
                <a:latin typeface="Menlo" charset="0"/>
                <a:ea typeface="Menlo" charset="0"/>
                <a:cs typeface="Menlo" charset="0"/>
              </a:rPr>
              <a:t>[0], </a:t>
            </a:r>
            <a:r>
              <a:rPr lang="en-US" sz="1600" i="1" dirty="0" err="1">
                <a:solidFill>
                  <a:schemeClr val="tx1">
                    <a:lumMod val="50000"/>
                  </a:schemeClr>
                </a:solidFill>
                <a:latin typeface="Menlo" charset="0"/>
                <a:ea typeface="Menlo" charset="0"/>
                <a:cs typeface="Menlo" charset="0"/>
              </a:rPr>
              <a:t>trn</a:t>
            </a:r>
            <a:r>
              <a:rPr lang="en-US" sz="1600" dirty="0">
                <a:solidFill>
                  <a:schemeClr val="tx1">
                    <a:lumMod val="50000"/>
                  </a:schemeClr>
                </a:solidFill>
                <a:latin typeface="Menlo" charset="0"/>
                <a:ea typeface="Menlo" charset="0"/>
                <a:cs typeface="Menlo" charset="0"/>
              </a:rPr>
              <a:t>[1], </a:t>
            </a:r>
            <a:r>
              <a:rPr lang="en-US" sz="1600" i="1" dirty="0" err="1" smtClean="0">
                <a:solidFill>
                  <a:schemeClr val="tx1">
                    <a:lumMod val="50000"/>
                  </a:schemeClr>
                </a:solidFill>
                <a:latin typeface="Menlo" charset="0"/>
                <a:ea typeface="Menlo" charset="0"/>
                <a:cs typeface="Menlo" charset="0"/>
              </a:rPr>
              <a:t>batch_size</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128</a:t>
            </a:r>
            <a:r>
              <a:rPr lang="en-US" sz="1600" dirty="0" smtClean="0">
                <a:solidFill>
                  <a:schemeClr val="tx1">
                    <a:lumMod val="50000"/>
                  </a:schemeClr>
                </a:solidFill>
                <a:latin typeface="Menlo" charset="0"/>
                <a:ea typeface="Menlo" charset="0"/>
                <a:cs typeface="Menlo" charset="0"/>
              </a:rPr>
              <a:t>, </a:t>
            </a:r>
            <a:r>
              <a:rPr lang="en-US" sz="1600" i="1" dirty="0" err="1" smtClean="0">
                <a:solidFill>
                  <a:schemeClr val="tx1">
                    <a:lumMod val="50000"/>
                  </a:schemeClr>
                </a:solidFill>
                <a:latin typeface="Menlo" charset="0"/>
                <a:ea typeface="Menlo" charset="0"/>
                <a:cs typeface="Menlo" charset="0"/>
              </a:rPr>
              <a:t>nb_epoch</a:t>
            </a:r>
            <a:r>
              <a:rPr lang="en-US" sz="1600" dirty="0" smtClean="0">
                <a:solidFill>
                  <a:schemeClr val="tx1">
                    <a:lumMod val="50000"/>
                  </a:schemeClr>
                </a:solidFill>
                <a:latin typeface="Menlo" charset="0"/>
                <a:ea typeface="Menlo" charset="0"/>
                <a:cs typeface="Menlo" charset="0"/>
              </a:rPr>
              <a:t>=</a:t>
            </a:r>
            <a:r>
              <a:rPr lang="en-US" sz="1600" i="1" dirty="0" smtClean="0">
                <a:solidFill>
                  <a:schemeClr val="tx1">
                    <a:lumMod val="50000"/>
                  </a:schemeClr>
                </a:solidFill>
                <a:latin typeface="Menlo" charset="0"/>
                <a:ea typeface="Menlo" charset="0"/>
                <a:cs typeface="Menlo" charset="0"/>
              </a:rPr>
              <a:t>20</a:t>
            </a:r>
            <a:r>
              <a:rPr lang="en-US" sz="1600" dirty="0" smtClean="0">
                <a:solidFill>
                  <a:schemeClr val="tx1">
                    <a:lumMod val="50000"/>
                  </a:schemeClr>
                </a:solidFill>
                <a:latin typeface="Menlo" charset="0"/>
                <a:ea typeface="Menlo" charset="0"/>
                <a:cs typeface="Menlo" charset="0"/>
              </a:rPr>
              <a:t>, </a:t>
            </a:r>
            <a:r>
              <a:rPr lang="en-US" sz="1600" i="1" dirty="0" err="1">
                <a:solidFill>
                  <a:schemeClr val="tx1">
                    <a:lumMod val="50000"/>
                  </a:schemeClr>
                </a:solidFill>
                <a:latin typeface="Menlo" charset="0"/>
                <a:ea typeface="Menlo" charset="0"/>
                <a:cs typeface="Menlo" charset="0"/>
              </a:rPr>
              <a:t>validation_split</a:t>
            </a:r>
            <a:r>
              <a:rPr lang="en-US" sz="1600" dirty="0">
                <a:solidFill>
                  <a:schemeClr val="tx1">
                    <a:lumMod val="50000"/>
                  </a:schemeClr>
                </a:solidFill>
                <a:latin typeface="Menlo" charset="0"/>
                <a:ea typeface="Menlo" charset="0"/>
                <a:cs typeface="Menlo" charset="0"/>
              </a:rPr>
              <a:t>=0.05, </a:t>
            </a:r>
            <a:r>
              <a:rPr lang="en-US" sz="1600" i="1" dirty="0">
                <a:solidFill>
                  <a:schemeClr val="tx1">
                    <a:lumMod val="50000"/>
                  </a:schemeClr>
                </a:solidFill>
                <a:latin typeface="Menlo" charset="0"/>
                <a:ea typeface="Menlo" charset="0"/>
                <a:cs typeface="Menlo" charset="0"/>
              </a:rPr>
              <a:t>callbacks</a:t>
            </a:r>
            <a:r>
              <a:rPr lang="en-US" sz="1600" dirty="0">
                <a:solidFill>
                  <a:schemeClr val="tx1">
                    <a:lumMod val="50000"/>
                  </a:schemeClr>
                </a:solidFill>
                <a:latin typeface="Menlo" charset="0"/>
                <a:ea typeface="Menlo" charset="0"/>
                <a:cs typeface="Menlo" charset="0"/>
              </a:rPr>
              <a:t>=[</a:t>
            </a:r>
            <a:r>
              <a:rPr lang="en-US" sz="1600" dirty="0" err="1">
                <a:solidFill>
                  <a:schemeClr val="tx1">
                    <a:lumMod val="50000"/>
                  </a:schemeClr>
                </a:solidFill>
                <a:latin typeface="Menlo" charset="0"/>
                <a:ea typeface="Menlo" charset="0"/>
                <a:cs typeface="Menlo" charset="0"/>
              </a:rPr>
              <a:t>checkpointer</a:t>
            </a:r>
            <a:r>
              <a:rPr lang="en-US" sz="1600" dirty="0">
                <a:solidFill>
                  <a:schemeClr val="tx1">
                    <a:lumMod val="50000"/>
                  </a:schemeClr>
                </a:solidFill>
                <a:latin typeface="Menlo" charset="0"/>
                <a:ea typeface="Menlo" charset="0"/>
                <a:cs typeface="Menlo" charset="0"/>
              </a:rPr>
              <a:t>, history, </a:t>
            </a:r>
            <a:r>
              <a:rPr lang="en-US" sz="1600" dirty="0" err="1">
                <a:solidFill>
                  <a:schemeClr val="tx1">
                    <a:lumMod val="50000"/>
                  </a:schemeClr>
                </a:solidFill>
                <a:latin typeface="Menlo" charset="0"/>
                <a:ea typeface="Menlo" charset="0"/>
                <a:cs typeface="Menlo" charset="0"/>
              </a:rPr>
              <a:t>early_stopping</a:t>
            </a:r>
            <a:r>
              <a:rPr lang="en-US" sz="1600" dirty="0">
                <a:solidFill>
                  <a:schemeClr val="tx1">
                    <a:lumMod val="50000"/>
                  </a:schemeClr>
                </a:solidFill>
                <a:latin typeface="Menlo" charset="0"/>
                <a:ea typeface="Menlo" charset="0"/>
                <a:cs typeface="Menlo" charset="0"/>
              </a:rPr>
              <a:t>])</a:t>
            </a:r>
          </a:p>
        </p:txBody>
      </p:sp>
      <p:pic>
        <p:nvPicPr>
          <p:cNvPr id="6" name="Picture 5"/>
          <p:cNvPicPr>
            <a:picLocks noChangeAspect="1"/>
          </p:cNvPicPr>
          <p:nvPr/>
        </p:nvPicPr>
        <p:blipFill>
          <a:blip r:embed="rId5"/>
          <a:stretch>
            <a:fillRect/>
          </a:stretch>
        </p:blipFill>
        <p:spPr>
          <a:xfrm>
            <a:off x="3196788" y="1587892"/>
            <a:ext cx="1538200" cy="353786"/>
          </a:xfrm>
          <a:prstGeom prst="rect">
            <a:avLst/>
          </a:prstGeom>
        </p:spPr>
      </p:pic>
      <p:pic>
        <p:nvPicPr>
          <p:cNvPr id="3" name="Picture 2"/>
          <p:cNvPicPr>
            <a:picLocks noChangeAspect="1"/>
          </p:cNvPicPr>
          <p:nvPr/>
        </p:nvPicPr>
        <p:blipFill>
          <a:blip r:embed="rId6"/>
          <a:stretch>
            <a:fillRect/>
          </a:stretch>
        </p:blipFill>
        <p:spPr>
          <a:xfrm>
            <a:off x="4978998" y="1506719"/>
            <a:ext cx="1995545" cy="590988"/>
          </a:xfrm>
          <a:prstGeom prst="rect">
            <a:avLst/>
          </a:prstGeom>
        </p:spPr>
      </p:pic>
    </p:spTree>
    <p:custDataLst>
      <p:tags r:id="rId1"/>
    </p:custDataLst>
    <p:extLst>
      <p:ext uri="{BB962C8B-B14F-4D97-AF65-F5344CB8AC3E}">
        <p14:creationId xmlns:p14="http://schemas.microsoft.com/office/powerpoint/2010/main" val="1478326644"/>
      </p:ext>
    </p:extLst>
  </p:cSld>
  <p:clrMapOvr>
    <a:masterClrMapping/>
  </p:clrMapOvr>
  <mc:AlternateContent xmlns:mc="http://schemas.openxmlformats.org/markup-compatibility/2006" xmlns:p14="http://schemas.microsoft.com/office/powerpoint/2010/main">
    <mc:Choice Requires="p14">
      <p:transition spd="slow" p14:dur="2000" advTm="35034"/>
    </mc:Choice>
    <mc:Fallback xmlns="">
      <p:transition spd="slow" advTm="350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on </a:t>
            </a:r>
            <a:r>
              <a:rPr lang="en-US" dirty="0"/>
              <a:t>R</a:t>
            </a:r>
            <a:r>
              <a:rPr lang="en-US" dirty="0" smtClean="0"/>
              <a:t>eal </a:t>
            </a:r>
            <a:r>
              <a:rPr lang="en-US" dirty="0"/>
              <a:t>Q</a:t>
            </a:r>
            <a:r>
              <a:rPr lang="en-US" dirty="0" smtClean="0"/>
              <a:t>ueries</a:t>
            </a:r>
            <a:endParaRPr lang="en-US" dirty="0"/>
          </a:p>
        </p:txBody>
      </p:sp>
      <p:sp>
        <p:nvSpPr>
          <p:cNvPr id="8" name="Rectangle 7"/>
          <p:cNvSpPr/>
          <p:nvPr/>
        </p:nvSpPr>
        <p:spPr>
          <a:xfrm>
            <a:off x="238032" y="1419452"/>
            <a:ext cx="10831645" cy="2246767"/>
          </a:xfrm>
          <a:prstGeom prst="rect">
            <a:avLst/>
          </a:prstGeom>
        </p:spPr>
        <p:txBody>
          <a:bodyPr wrap="square" lIns="91438" tIns="45719" rIns="91438" bIns="45719">
            <a:spAutoFit/>
          </a:bodyPr>
          <a:lstStyle/>
          <a:p>
            <a:r>
              <a:rPr lang="en-US" sz="2800" b="1" dirty="0">
                <a:latin typeface="Helvetica" charset="0"/>
              </a:rPr>
              <a:t>35.9 million </a:t>
            </a:r>
            <a:r>
              <a:rPr lang="en-US" sz="2800" b="1" dirty="0" smtClean="0">
                <a:latin typeface="Helvetica" charset="0"/>
              </a:rPr>
              <a:t>utterances 			</a:t>
            </a:r>
          </a:p>
          <a:p>
            <a:r>
              <a:rPr lang="en-US" sz="2800" b="1" dirty="0" smtClean="0">
                <a:latin typeface="Helvetica" charset="0"/>
                <a:sym typeface="Wingdings"/>
              </a:rPr>
              <a:t> </a:t>
            </a:r>
            <a:r>
              <a:rPr lang="en-US" sz="2800" dirty="0" smtClean="0">
                <a:latin typeface="Helvetica" charset="0"/>
              </a:rPr>
              <a:t>(one week of logs)</a:t>
            </a:r>
            <a:endParaRPr lang="en-US" sz="2800" dirty="0">
              <a:latin typeface="Helvetica" charset="0"/>
              <a:sym typeface="Wingdings"/>
            </a:endParaRPr>
          </a:p>
          <a:p>
            <a:pPr marL="457200" indent="-457200">
              <a:lnSpc>
                <a:spcPct val="150000"/>
              </a:lnSpc>
              <a:buFont typeface="Arial"/>
              <a:buChar char="•"/>
            </a:pPr>
            <a:r>
              <a:rPr lang="en-US" sz="2800" dirty="0" smtClean="0">
                <a:latin typeface="Helvetica" charset="0"/>
                <a:sym typeface="Wingdings"/>
              </a:rPr>
              <a:t>164 </a:t>
            </a:r>
            <a:r>
              <a:rPr lang="en-US" sz="2800" dirty="0">
                <a:latin typeface="Helvetica" charset="0"/>
                <a:sym typeface="Wingdings"/>
              </a:rPr>
              <a:t>“How old …” </a:t>
            </a:r>
            <a:r>
              <a:rPr lang="en-US" sz="2800" dirty="0" smtClean="0">
                <a:latin typeface="Helvetica" charset="0"/>
                <a:sym typeface="Wingdings"/>
              </a:rPr>
              <a:t>questions</a:t>
            </a:r>
          </a:p>
          <a:p>
            <a:pPr marL="457200" indent="-457200">
              <a:lnSpc>
                <a:spcPct val="150000"/>
              </a:lnSpc>
              <a:buFont typeface="Arial"/>
              <a:buChar char="•"/>
            </a:pPr>
            <a:r>
              <a:rPr lang="en-US" sz="2800" dirty="0" smtClean="0">
                <a:latin typeface="Helvetica" charset="0"/>
                <a:sym typeface="Wingdings"/>
              </a:rPr>
              <a:t>131 “When was </a:t>
            </a:r>
            <a:r>
              <a:rPr lang="en-US" sz="2800" dirty="0">
                <a:latin typeface="Helvetica" charset="0"/>
                <a:sym typeface="Wingdings"/>
              </a:rPr>
              <a:t>…” </a:t>
            </a:r>
            <a:r>
              <a:rPr lang="en-US" sz="2800" dirty="0" smtClean="0">
                <a:latin typeface="Helvetica" charset="0"/>
                <a:sym typeface="Wingdings"/>
              </a:rPr>
              <a:t>questions</a:t>
            </a:r>
            <a:r>
              <a:rPr lang="en-US" sz="2800" dirty="0">
                <a:latin typeface="Helvetica" charset="0"/>
                <a:sym typeface="Wingdings"/>
              </a:rPr>
              <a:t>	</a:t>
            </a:r>
            <a:endParaRPr lang="en-US" sz="2800" dirty="0">
              <a:latin typeface="Helvetica" charset="0"/>
            </a:endParaRPr>
          </a:p>
        </p:txBody>
      </p:sp>
      <p:sp>
        <p:nvSpPr>
          <p:cNvPr id="4" name="Rectangle 3"/>
          <p:cNvSpPr/>
          <p:nvPr/>
        </p:nvSpPr>
        <p:spPr>
          <a:xfrm>
            <a:off x="238032" y="4359107"/>
            <a:ext cx="6083588" cy="523220"/>
          </a:xfrm>
          <a:prstGeom prst="rect">
            <a:avLst/>
          </a:prstGeom>
        </p:spPr>
        <p:txBody>
          <a:bodyPr wrap="none">
            <a:spAutoFit/>
          </a:bodyPr>
          <a:lstStyle/>
          <a:p>
            <a:pPr lvl="0"/>
            <a:r>
              <a:rPr lang="en-US" sz="2800" b="1" dirty="0">
                <a:solidFill>
                  <a:srgbClr val="404040"/>
                </a:solidFill>
                <a:latin typeface="Helvetica" charset="0"/>
                <a:sym typeface="Wingdings"/>
              </a:rPr>
              <a:t>QA runtime per </a:t>
            </a:r>
            <a:r>
              <a:rPr lang="en-US" sz="2800" b="1" dirty="0" smtClean="0">
                <a:solidFill>
                  <a:srgbClr val="404040"/>
                </a:solidFill>
                <a:latin typeface="Helvetica" charset="0"/>
                <a:sym typeface="Wingdings"/>
              </a:rPr>
              <a:t>question</a:t>
            </a:r>
            <a:r>
              <a:rPr lang="en-US" sz="2800" dirty="0" smtClean="0">
                <a:solidFill>
                  <a:srgbClr val="404040"/>
                </a:solidFill>
                <a:latin typeface="Helvetica" charset="0"/>
                <a:sym typeface="Wingdings"/>
              </a:rPr>
              <a:t>: 60-92 </a:t>
            </a:r>
            <a:r>
              <a:rPr lang="en-US" sz="2800" dirty="0" err="1" smtClean="0">
                <a:solidFill>
                  <a:srgbClr val="404040"/>
                </a:solidFill>
                <a:latin typeface="Helvetica" charset="0"/>
                <a:sym typeface="Wingdings"/>
              </a:rPr>
              <a:t>ms</a:t>
            </a:r>
            <a:endParaRPr lang="en-US" sz="2800" b="1" dirty="0">
              <a:solidFill>
                <a:srgbClr val="404040"/>
              </a:solidFill>
              <a:latin typeface="Helvetica" charset="0"/>
            </a:endParaRPr>
          </a:p>
        </p:txBody>
      </p:sp>
    </p:spTree>
    <p:custDataLst>
      <p:tags r:id="rId1"/>
    </p:custDataLst>
    <p:extLst>
      <p:ext uri="{BB962C8B-B14F-4D97-AF65-F5344CB8AC3E}">
        <p14:creationId xmlns:p14="http://schemas.microsoft.com/office/powerpoint/2010/main" val="1244316437"/>
      </p:ext>
    </p:extLst>
  </p:cSld>
  <p:clrMapOvr>
    <a:masterClrMapping/>
  </p:clrMapOvr>
  <mc:AlternateContent xmlns:mc="http://schemas.openxmlformats.org/markup-compatibility/2006" xmlns:p14="http://schemas.microsoft.com/office/powerpoint/2010/main">
    <mc:Choice Requires="p14">
      <p:transition spd="slow" p14:dur="2000" advTm="28321"/>
    </mc:Choice>
    <mc:Fallback xmlns="">
      <p:transition spd="slow" advTm="283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 Messages</a:t>
            </a:r>
            <a:endParaRPr lang="en-US" dirty="0"/>
          </a:p>
        </p:txBody>
      </p:sp>
      <p:sp>
        <p:nvSpPr>
          <p:cNvPr id="3" name="Content Placeholder 2"/>
          <p:cNvSpPr txBox="1">
            <a:spLocks/>
          </p:cNvSpPr>
          <p:nvPr/>
        </p:nvSpPr>
        <p:spPr>
          <a:xfrm>
            <a:off x="719152" y="1532467"/>
            <a:ext cx="10651067" cy="4488864"/>
          </a:xfrm>
          <a:prstGeom prst="rect">
            <a:avLst/>
          </a:prstGeom>
        </p:spPr>
        <p:txBody>
          <a:bodyPr/>
          <a:lstStyle>
            <a:lvl1pPr marL="457178" indent="-457178" algn="l" defTabSz="609570" rtl="0" eaLnBrk="1" latinLnBrk="0" hangingPunct="1">
              <a:spcBef>
                <a:spcPct val="20000"/>
              </a:spcBef>
              <a:buFont typeface="Arial"/>
              <a:buChar char="•"/>
              <a:defRPr sz="4300" kern="1200">
                <a:solidFill>
                  <a:schemeClr val="tx1"/>
                </a:solidFill>
                <a:latin typeface="+mn-lt"/>
                <a:ea typeface="+mn-ea"/>
                <a:cs typeface="+mn-cs"/>
              </a:defRPr>
            </a:lvl1pPr>
            <a:lvl2pPr marL="990550" indent="-380981" algn="l" defTabSz="609570" rtl="0" eaLnBrk="1" latinLnBrk="0" hangingPunct="1">
              <a:spcBef>
                <a:spcPct val="20000"/>
              </a:spcBef>
              <a:buFont typeface="Arial"/>
              <a:buChar char="–"/>
              <a:defRPr sz="3700" kern="1200">
                <a:solidFill>
                  <a:schemeClr val="tx1"/>
                </a:solidFill>
                <a:latin typeface="+mn-lt"/>
                <a:ea typeface="+mn-ea"/>
                <a:cs typeface="+mn-cs"/>
              </a:defRPr>
            </a:lvl2pPr>
            <a:lvl3pPr marL="1523925" indent="-304784" algn="l" defTabSz="609570" rtl="0" eaLnBrk="1" latinLnBrk="0" hangingPunct="1">
              <a:spcBef>
                <a:spcPct val="20000"/>
              </a:spcBef>
              <a:buFont typeface="Arial"/>
              <a:buChar char="•"/>
              <a:defRPr sz="3200" kern="1200">
                <a:solidFill>
                  <a:schemeClr val="tx1"/>
                </a:solidFill>
                <a:latin typeface="+mn-lt"/>
                <a:ea typeface="+mn-ea"/>
                <a:cs typeface="+mn-cs"/>
              </a:defRPr>
            </a:lvl3pPr>
            <a:lvl4pPr marL="2133493" indent="-304784" algn="l" defTabSz="609570" rtl="0" eaLnBrk="1" latinLnBrk="0" hangingPunct="1">
              <a:spcBef>
                <a:spcPct val="20000"/>
              </a:spcBef>
              <a:buFont typeface="Arial"/>
              <a:buChar char="–"/>
              <a:defRPr sz="2700" kern="1200">
                <a:solidFill>
                  <a:schemeClr val="tx1"/>
                </a:solidFill>
                <a:latin typeface="+mn-lt"/>
                <a:ea typeface="+mn-ea"/>
                <a:cs typeface="+mn-cs"/>
              </a:defRPr>
            </a:lvl4pPr>
            <a:lvl5pPr marL="2743062" indent="-304784" algn="l" defTabSz="609570" rtl="0" eaLnBrk="1" latinLnBrk="0" hangingPunct="1">
              <a:spcBef>
                <a:spcPct val="20000"/>
              </a:spcBef>
              <a:buFont typeface="Arial"/>
              <a:buChar char="»"/>
              <a:defRPr sz="2700"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700"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700"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700"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700" kern="1200">
                <a:solidFill>
                  <a:schemeClr val="tx1"/>
                </a:solidFill>
                <a:latin typeface="+mn-lt"/>
                <a:ea typeface="+mn-ea"/>
                <a:cs typeface="+mn-cs"/>
              </a:defRPr>
            </a:lvl9pPr>
          </a:lstStyle>
          <a:p>
            <a:pPr>
              <a:lnSpc>
                <a:spcPct val="150000"/>
              </a:lnSpc>
            </a:pPr>
            <a:r>
              <a:rPr lang="en-US" sz="2800" dirty="0" smtClean="0">
                <a:latin typeface="Helvetica" charset="0"/>
              </a:rPr>
              <a:t>Synthetic data can be useful! (if you are careful)</a:t>
            </a:r>
          </a:p>
          <a:p>
            <a:pPr>
              <a:lnSpc>
                <a:spcPct val="150000"/>
              </a:lnSpc>
            </a:pPr>
            <a:r>
              <a:rPr lang="en-US" sz="2800" dirty="0" smtClean="0">
                <a:latin typeface="Helvetica" charset="0"/>
              </a:rPr>
              <a:t>First-order Question Answering is </a:t>
            </a:r>
            <a:r>
              <a:rPr lang="en-US" sz="2800" i="1" dirty="0" smtClean="0">
                <a:latin typeface="Helvetica" charset="0"/>
              </a:rPr>
              <a:t>NOT</a:t>
            </a:r>
            <a:r>
              <a:rPr lang="en-US" sz="2800" dirty="0" smtClean="0">
                <a:latin typeface="Helvetica" charset="0"/>
              </a:rPr>
              <a:t> solved.</a:t>
            </a:r>
            <a:endParaRPr lang="en-US" sz="2800" dirty="0">
              <a:latin typeface="Helvetica" charset="0"/>
            </a:endParaRPr>
          </a:p>
          <a:p>
            <a:pPr>
              <a:lnSpc>
                <a:spcPct val="150000"/>
              </a:lnSpc>
            </a:pPr>
            <a:r>
              <a:rPr lang="en-US" sz="2800" dirty="0" smtClean="0">
                <a:latin typeface="Helvetica" charset="0"/>
              </a:rPr>
              <a:t>Recurrent NNs are great for modeling classification / tagging.</a:t>
            </a:r>
          </a:p>
          <a:p>
            <a:pPr>
              <a:lnSpc>
                <a:spcPct val="150000"/>
              </a:lnSpc>
            </a:pPr>
            <a:r>
              <a:rPr lang="en-US" sz="2800" dirty="0" smtClean="0">
                <a:latin typeface="Helvetica" charset="0"/>
              </a:rPr>
              <a:t>Deep Learning can be practical!</a:t>
            </a:r>
          </a:p>
        </p:txBody>
      </p:sp>
      <p:sp>
        <p:nvSpPr>
          <p:cNvPr id="5" name="Rectangle 4"/>
          <p:cNvSpPr/>
          <p:nvPr/>
        </p:nvSpPr>
        <p:spPr>
          <a:xfrm>
            <a:off x="4364786" y="4855696"/>
            <a:ext cx="2446778" cy="923330"/>
          </a:xfrm>
          <a:prstGeom prst="rect">
            <a:avLst/>
          </a:prstGeom>
          <a:noFill/>
        </p:spPr>
        <p:txBody>
          <a:bodyPr wrap="none" lIns="91440" tIns="45720" rIns="91440" bIns="45720">
            <a:prstTxWarp prst="textArchUp">
              <a:avLst/>
            </a:prstTxWarp>
            <a:spAutoFit/>
          </a:bodyPr>
          <a:lstStyle/>
          <a:p>
            <a:pPr algn="ctr"/>
            <a:r>
              <a:rPr lang="en-US" sz="6000" b="1" cap="none" spc="0" dirty="0" smtClean="0">
                <a:ln w="12700">
                  <a:solidFill>
                    <a:srgbClr val="800000"/>
                  </a:solidFill>
                  <a:prstDash val="solid"/>
                </a:ln>
                <a:solidFill>
                  <a:srgbClr val="FF0000"/>
                </a:solidFill>
                <a:effectLst>
                  <a:outerShdw blurRad="41275" dist="20320" dir="1800000" algn="tl" rotWithShape="0">
                    <a:srgbClr val="000000">
                      <a:alpha val="40000"/>
                    </a:srgbClr>
                  </a:outerShdw>
                </a:effectLst>
                <a:latin typeface="Gabriola"/>
                <a:cs typeface="Gabriola"/>
              </a:rPr>
              <a:t>Thanks!</a:t>
            </a:r>
            <a:endParaRPr lang="en-US" sz="6000" b="1" cap="none" spc="0" dirty="0">
              <a:ln w="12700">
                <a:solidFill>
                  <a:srgbClr val="800000"/>
                </a:solidFill>
                <a:prstDash val="solid"/>
              </a:ln>
              <a:solidFill>
                <a:srgbClr val="FF0000"/>
              </a:solidFill>
              <a:effectLst>
                <a:outerShdw blurRad="41275" dist="20320" dir="1800000" algn="tl" rotWithShape="0">
                  <a:srgbClr val="000000">
                    <a:alpha val="40000"/>
                  </a:srgbClr>
                </a:outerShdw>
              </a:effectLst>
              <a:latin typeface="Gabriola"/>
              <a:cs typeface="Gabriola"/>
            </a:endParaRPr>
          </a:p>
        </p:txBody>
      </p:sp>
      <p:sp>
        <p:nvSpPr>
          <p:cNvPr id="4" name="TextBox 3"/>
          <p:cNvSpPr txBox="1"/>
          <p:nvPr/>
        </p:nvSpPr>
        <p:spPr>
          <a:xfrm>
            <a:off x="2713964" y="5290940"/>
            <a:ext cx="6538970" cy="830997"/>
          </a:xfrm>
          <a:prstGeom prst="rect">
            <a:avLst/>
          </a:prstGeom>
          <a:noFill/>
          <a:ln>
            <a:solidFill>
              <a:srgbClr val="C00000"/>
            </a:solidFill>
          </a:ln>
        </p:spPr>
        <p:txBody>
          <a:bodyPr wrap="none" rtlCol="0">
            <a:spAutoFit/>
          </a:bodyPr>
          <a:lstStyle/>
          <a:p>
            <a:r>
              <a:rPr lang="en-US" sz="2400" b="1" dirty="0" smtClean="0">
                <a:solidFill>
                  <a:srgbClr val="C00000"/>
                </a:solidFill>
                <a:latin typeface="Helvetica"/>
                <a:cs typeface="Helvetica"/>
              </a:rPr>
              <a:t>Website:</a:t>
            </a:r>
            <a:r>
              <a:rPr lang="en-US" sz="2400" dirty="0" smtClean="0">
                <a:latin typeface="Helvetica"/>
                <a:cs typeface="Helvetica"/>
              </a:rPr>
              <a:t> </a:t>
            </a:r>
            <a:r>
              <a:rPr lang="en-US" sz="2400" dirty="0" err="1" smtClean="0">
                <a:latin typeface="Courier"/>
                <a:cs typeface="Courier"/>
              </a:rPr>
              <a:t>dclabs.comcast.com</a:t>
            </a:r>
            <a:endParaRPr lang="en-US" sz="2400" dirty="0" smtClean="0">
              <a:latin typeface="Courier"/>
              <a:cs typeface="Courier"/>
            </a:endParaRPr>
          </a:p>
          <a:p>
            <a:r>
              <a:rPr lang="en-US" sz="2400" b="1" dirty="0" smtClean="0">
                <a:solidFill>
                  <a:srgbClr val="C00000"/>
                </a:solidFill>
                <a:latin typeface="Helvetica"/>
                <a:cs typeface="Helvetica"/>
              </a:rPr>
              <a:t>Email:</a:t>
            </a:r>
            <a:r>
              <a:rPr lang="en-US" sz="2400" dirty="0" smtClean="0">
                <a:solidFill>
                  <a:srgbClr val="C00000"/>
                </a:solidFill>
                <a:latin typeface="Helvetica"/>
                <a:cs typeface="Helvetica"/>
              </a:rPr>
              <a:t> </a:t>
            </a:r>
            <a:r>
              <a:rPr lang="en-US" sz="2400" dirty="0" err="1" smtClean="0">
                <a:latin typeface="Courier"/>
                <a:cs typeface="Courier"/>
              </a:rPr>
              <a:t>ferhan_ture@cable.comcast.com</a:t>
            </a:r>
            <a:endParaRPr lang="en-US" sz="2400" dirty="0">
              <a:latin typeface="Courier"/>
              <a:cs typeface="Courier"/>
            </a:endParaRPr>
          </a:p>
        </p:txBody>
      </p:sp>
    </p:spTree>
    <p:custDataLst>
      <p:tags r:id="rId1"/>
    </p:custDataLst>
    <p:extLst>
      <p:ext uri="{BB962C8B-B14F-4D97-AF65-F5344CB8AC3E}">
        <p14:creationId xmlns:p14="http://schemas.microsoft.com/office/powerpoint/2010/main" val="939819582"/>
      </p:ext>
    </p:extLst>
  </p:cSld>
  <p:clrMapOvr>
    <a:masterClrMapping/>
  </p:clrMapOvr>
  <mc:AlternateContent xmlns:mc="http://schemas.openxmlformats.org/markup-compatibility/2006" xmlns:p14="http://schemas.microsoft.com/office/powerpoint/2010/main">
    <mc:Choice Requires="p14">
      <p:transition spd="slow" p14:dur="2000" advTm="82689"/>
    </mc:Choice>
    <mc:Fallback xmlns="">
      <p:transition spd="slow" advTm="826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03565"/>
            <a:ext cx="12191999" cy="769441"/>
          </a:xfrm>
          <a:prstGeom prst="rect">
            <a:avLst/>
          </a:prstGeom>
          <a:noFill/>
        </p:spPr>
        <p:txBody>
          <a:bodyPr wrap="square" rtlCol="0">
            <a:spAutoFit/>
          </a:bodyPr>
          <a:lstStyle/>
          <a:p>
            <a:pPr algn="ctr"/>
            <a:r>
              <a:rPr lang="en-US" sz="4400" b="1" dirty="0" smtClean="0">
                <a:latin typeface="Helvetica" charset="0"/>
              </a:rPr>
              <a:t>Backup Slides</a:t>
            </a:r>
            <a:endParaRPr lang="en-US" sz="4400" b="1" dirty="0">
              <a:latin typeface="Helvetica" charset="0"/>
            </a:endParaRPr>
          </a:p>
        </p:txBody>
      </p:sp>
    </p:spTree>
    <p:extLst>
      <p:ext uri="{BB962C8B-B14F-4D97-AF65-F5344CB8AC3E}">
        <p14:creationId xmlns:p14="http://schemas.microsoft.com/office/powerpoint/2010/main" val="1264095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7" y="310494"/>
            <a:ext cx="7823200" cy="554500"/>
          </a:xfrm>
          <a:prstGeom prst="rect">
            <a:avLst/>
          </a:prstGeom>
        </p:spPr>
        <p:txBody>
          <a:bodyPr/>
          <a:lstStyle/>
          <a:p>
            <a:r>
              <a:rPr lang="en-US" dirty="0" smtClean="0"/>
              <a:t>Neural Networks for NLP</a:t>
            </a:r>
            <a:endParaRPr lang="en-US" dirty="0"/>
          </a:p>
        </p:txBody>
      </p:sp>
      <p:sp>
        <p:nvSpPr>
          <p:cNvPr id="5" name="Rectangle 4"/>
          <p:cNvSpPr/>
          <p:nvPr/>
        </p:nvSpPr>
        <p:spPr>
          <a:xfrm>
            <a:off x="3169896" y="5747874"/>
            <a:ext cx="797009" cy="400108"/>
          </a:xfrm>
          <a:prstGeom prst="rect">
            <a:avLst/>
          </a:prstGeom>
        </p:spPr>
        <p:txBody>
          <a:bodyPr wrap="none" lIns="91438" tIns="45719" rIns="91438" bIns="45719">
            <a:spAutoFit/>
          </a:bodyPr>
          <a:lstStyle/>
          <a:p>
            <a:r>
              <a:rPr lang="en-US" sz="2000" b="1" dirty="0">
                <a:latin typeface="Helvetica" charset="0"/>
              </a:rPr>
              <a:t>word</a:t>
            </a:r>
          </a:p>
        </p:txBody>
      </p:sp>
      <p:sp>
        <p:nvSpPr>
          <p:cNvPr id="8" name="Oval 7"/>
          <p:cNvSpPr/>
          <p:nvPr/>
        </p:nvSpPr>
        <p:spPr>
          <a:xfrm>
            <a:off x="2921635" y="5418630"/>
            <a:ext cx="310992" cy="306636"/>
          </a:xfrm>
          <a:prstGeom prst="ellipse">
            <a:avLst/>
          </a:prstGeom>
          <a:solidFill>
            <a:schemeClr val="accent5">
              <a:lumMod val="75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sp>
        <p:nvSpPr>
          <p:cNvPr id="9" name="Oval 8"/>
          <p:cNvSpPr/>
          <p:nvPr/>
        </p:nvSpPr>
        <p:spPr>
          <a:xfrm>
            <a:off x="3375503" y="5418630"/>
            <a:ext cx="310992" cy="306636"/>
          </a:xfrm>
          <a:prstGeom prst="ellipse">
            <a:avLst/>
          </a:prstGeom>
          <a:solidFill>
            <a:srgbClr val="C00000"/>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sp>
        <p:nvSpPr>
          <p:cNvPr id="10" name="Oval 9"/>
          <p:cNvSpPr/>
          <p:nvPr/>
        </p:nvSpPr>
        <p:spPr>
          <a:xfrm>
            <a:off x="3817067" y="5418630"/>
            <a:ext cx="310992" cy="306636"/>
          </a:xfrm>
          <a:prstGeom prst="ellipse">
            <a:avLst/>
          </a:prstGeom>
          <a:solidFill>
            <a:srgbClr val="0070C0"/>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800" dirty="0">
              <a:latin typeface="Helvetica" charset="0"/>
            </a:endParaRPr>
          </a:p>
        </p:txBody>
      </p:sp>
      <p:grpSp>
        <p:nvGrpSpPr>
          <p:cNvPr id="124" name="Group 123"/>
          <p:cNvGrpSpPr/>
          <p:nvPr/>
        </p:nvGrpSpPr>
        <p:grpSpPr>
          <a:xfrm>
            <a:off x="2791063" y="4188046"/>
            <a:ext cx="1647989" cy="306636"/>
            <a:chOff x="2791062" y="4188045"/>
            <a:chExt cx="1647989" cy="306636"/>
          </a:xfrm>
        </p:grpSpPr>
        <p:sp>
          <p:nvSpPr>
            <p:cNvPr id="11" name="Oval 10"/>
            <p:cNvSpPr/>
            <p:nvPr/>
          </p:nvSpPr>
          <p:spPr>
            <a:xfrm>
              <a:off x="2791062" y="4188045"/>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2" name="Oval 11"/>
            <p:cNvSpPr/>
            <p:nvPr/>
          </p:nvSpPr>
          <p:spPr>
            <a:xfrm>
              <a:off x="3244929" y="4188045"/>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3" name="Oval 12"/>
            <p:cNvSpPr/>
            <p:nvPr/>
          </p:nvSpPr>
          <p:spPr>
            <a:xfrm>
              <a:off x="3686494" y="4188045"/>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4" name="Oval 13"/>
            <p:cNvSpPr/>
            <p:nvPr/>
          </p:nvSpPr>
          <p:spPr>
            <a:xfrm>
              <a:off x="4128059" y="4188045"/>
              <a:ext cx="310992" cy="306636"/>
            </a:xfrm>
            <a:prstGeom prst="ellipse">
              <a:avLst/>
            </a:prstGeom>
            <a:solidFill>
              <a:schemeClr val="bg1"/>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grpSp>
      <p:grpSp>
        <p:nvGrpSpPr>
          <p:cNvPr id="66" name="Group 65"/>
          <p:cNvGrpSpPr/>
          <p:nvPr/>
        </p:nvGrpSpPr>
        <p:grpSpPr>
          <a:xfrm>
            <a:off x="2946559" y="4494682"/>
            <a:ext cx="1336997" cy="923948"/>
            <a:chOff x="2946558" y="4494681"/>
            <a:chExt cx="1336997" cy="923948"/>
          </a:xfrm>
        </p:grpSpPr>
        <p:cxnSp>
          <p:nvCxnSpPr>
            <p:cNvPr id="22" name="Straight Arrow Connector 21"/>
            <p:cNvCxnSpPr>
              <a:stCxn id="8" idx="0"/>
              <a:endCxn id="11" idx="4"/>
            </p:cNvCxnSpPr>
            <p:nvPr/>
          </p:nvCxnSpPr>
          <p:spPr>
            <a:xfrm flipH="1" flipV="1">
              <a:off x="2946558" y="4494681"/>
              <a:ext cx="130573" cy="923948"/>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8" idx="0"/>
              <a:endCxn id="12" idx="4"/>
            </p:cNvCxnSpPr>
            <p:nvPr/>
          </p:nvCxnSpPr>
          <p:spPr>
            <a:xfrm flipV="1">
              <a:off x="3077131" y="4494681"/>
              <a:ext cx="323294" cy="923948"/>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8" idx="0"/>
              <a:endCxn id="13" idx="4"/>
            </p:cNvCxnSpPr>
            <p:nvPr/>
          </p:nvCxnSpPr>
          <p:spPr>
            <a:xfrm flipV="1">
              <a:off x="3077131" y="4494681"/>
              <a:ext cx="764859" cy="923948"/>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8" idx="0"/>
              <a:endCxn id="14" idx="4"/>
            </p:cNvCxnSpPr>
            <p:nvPr/>
          </p:nvCxnSpPr>
          <p:spPr>
            <a:xfrm flipV="1">
              <a:off x="3077131" y="4494681"/>
              <a:ext cx="1206424" cy="923948"/>
            </a:xfrm>
            <a:prstGeom prst="straightConnector1">
              <a:avLst/>
            </a:prstGeom>
            <a:ln w="1905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7" name="Group 66"/>
          <p:cNvGrpSpPr/>
          <p:nvPr/>
        </p:nvGrpSpPr>
        <p:grpSpPr>
          <a:xfrm>
            <a:off x="2946559" y="4494682"/>
            <a:ext cx="1336997" cy="923948"/>
            <a:chOff x="2946558" y="4494681"/>
            <a:chExt cx="1336997" cy="923948"/>
          </a:xfrm>
        </p:grpSpPr>
        <p:cxnSp>
          <p:nvCxnSpPr>
            <p:cNvPr id="33" name="Straight Arrow Connector 32"/>
            <p:cNvCxnSpPr>
              <a:stCxn id="9" idx="0"/>
              <a:endCxn id="11" idx="4"/>
            </p:cNvCxnSpPr>
            <p:nvPr/>
          </p:nvCxnSpPr>
          <p:spPr>
            <a:xfrm flipH="1" flipV="1">
              <a:off x="2946558" y="4494681"/>
              <a:ext cx="584440" cy="923948"/>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9" idx="0"/>
              <a:endCxn id="12" idx="4"/>
            </p:cNvCxnSpPr>
            <p:nvPr/>
          </p:nvCxnSpPr>
          <p:spPr>
            <a:xfrm flipH="1" flipV="1">
              <a:off x="3400425" y="4494681"/>
              <a:ext cx="130573" cy="923948"/>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9" idx="0"/>
              <a:endCxn id="13" idx="4"/>
            </p:cNvCxnSpPr>
            <p:nvPr/>
          </p:nvCxnSpPr>
          <p:spPr>
            <a:xfrm flipV="1">
              <a:off x="3530998" y="4494681"/>
              <a:ext cx="310992" cy="923948"/>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9" idx="0"/>
              <a:endCxn id="14" idx="4"/>
            </p:cNvCxnSpPr>
            <p:nvPr/>
          </p:nvCxnSpPr>
          <p:spPr>
            <a:xfrm flipV="1">
              <a:off x="3530998" y="4494681"/>
              <a:ext cx="752557" cy="923948"/>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a:off x="2946559" y="4494682"/>
            <a:ext cx="1336997" cy="923948"/>
            <a:chOff x="2946558" y="4494681"/>
            <a:chExt cx="1336997" cy="923948"/>
          </a:xfrm>
        </p:grpSpPr>
        <p:cxnSp>
          <p:nvCxnSpPr>
            <p:cNvPr id="53" name="Straight Arrow Connector 52"/>
            <p:cNvCxnSpPr>
              <a:stCxn id="10" idx="0"/>
              <a:endCxn id="14" idx="4"/>
            </p:cNvCxnSpPr>
            <p:nvPr/>
          </p:nvCxnSpPr>
          <p:spPr>
            <a:xfrm flipV="1">
              <a:off x="3972563" y="4494681"/>
              <a:ext cx="310992"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10" idx="0"/>
              <a:endCxn id="13" idx="4"/>
            </p:cNvCxnSpPr>
            <p:nvPr/>
          </p:nvCxnSpPr>
          <p:spPr>
            <a:xfrm flipH="1" flipV="1">
              <a:off x="3841990" y="4494681"/>
              <a:ext cx="130573"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10" idx="0"/>
              <a:endCxn id="12" idx="4"/>
            </p:cNvCxnSpPr>
            <p:nvPr/>
          </p:nvCxnSpPr>
          <p:spPr>
            <a:xfrm flipH="1" flipV="1">
              <a:off x="3400425" y="4494681"/>
              <a:ext cx="572138"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10" idx="0"/>
              <a:endCxn id="11" idx="4"/>
            </p:cNvCxnSpPr>
            <p:nvPr/>
          </p:nvCxnSpPr>
          <p:spPr>
            <a:xfrm flipH="1" flipV="1">
              <a:off x="2946558" y="4494681"/>
              <a:ext cx="1026005" cy="923948"/>
            </a:xfrm>
            <a:prstGeom prst="straightConnector1">
              <a:avLst/>
            </a:prstGeom>
            <a:ln w="1905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25" name="Group 124"/>
          <p:cNvGrpSpPr/>
          <p:nvPr/>
        </p:nvGrpSpPr>
        <p:grpSpPr>
          <a:xfrm>
            <a:off x="2946559" y="3248331"/>
            <a:ext cx="1336997" cy="939715"/>
            <a:chOff x="2946558" y="3248330"/>
            <a:chExt cx="1336997" cy="939715"/>
          </a:xfrm>
        </p:grpSpPr>
        <p:sp>
          <p:nvSpPr>
            <p:cNvPr id="18" name="Oval 17"/>
            <p:cNvSpPr/>
            <p:nvPr/>
          </p:nvSpPr>
          <p:spPr>
            <a:xfrm>
              <a:off x="3218339" y="3248330"/>
              <a:ext cx="310992" cy="306636"/>
            </a:xfrm>
            <a:prstGeom prst="ellipse">
              <a:avLst/>
            </a:prstGeom>
            <a:solidFill>
              <a:schemeClr val="tx1">
                <a:lumMod val="60000"/>
                <a:lumOff val="40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sp>
          <p:nvSpPr>
            <p:cNvPr id="19" name="Oval 18"/>
            <p:cNvSpPr/>
            <p:nvPr/>
          </p:nvSpPr>
          <p:spPr>
            <a:xfrm>
              <a:off x="3659904" y="3248330"/>
              <a:ext cx="310992" cy="306636"/>
            </a:xfrm>
            <a:prstGeom prst="ellipse">
              <a:avLst/>
            </a:prstGeom>
            <a:solidFill>
              <a:schemeClr val="tx1">
                <a:lumMod val="60000"/>
                <a:lumOff val="40000"/>
              </a:schemeClr>
            </a:solid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Helvetica" charset="0"/>
              </a:endParaRPr>
            </a:p>
          </p:txBody>
        </p:sp>
        <p:grpSp>
          <p:nvGrpSpPr>
            <p:cNvPr id="98" name="Group 97"/>
            <p:cNvGrpSpPr/>
            <p:nvPr/>
          </p:nvGrpSpPr>
          <p:grpSpPr>
            <a:xfrm>
              <a:off x="2946558" y="3554966"/>
              <a:ext cx="1336997" cy="633079"/>
              <a:chOff x="2946558" y="3554966"/>
              <a:chExt cx="1336997" cy="633079"/>
            </a:xfrm>
          </p:grpSpPr>
          <p:grpSp>
            <p:nvGrpSpPr>
              <p:cNvPr id="69" name="Group 68"/>
              <p:cNvGrpSpPr/>
              <p:nvPr/>
            </p:nvGrpSpPr>
            <p:grpSpPr>
              <a:xfrm>
                <a:off x="2946558" y="3554966"/>
                <a:ext cx="868842" cy="633079"/>
                <a:chOff x="3102054" y="4637575"/>
                <a:chExt cx="868842" cy="633079"/>
              </a:xfrm>
            </p:grpSpPr>
            <p:cxnSp>
              <p:nvCxnSpPr>
                <p:cNvPr id="71" name="Straight Arrow Connector 70"/>
                <p:cNvCxnSpPr>
                  <a:stCxn id="11" idx="0"/>
                  <a:endCxn id="18" idx="4"/>
                </p:cNvCxnSpPr>
                <p:nvPr/>
              </p:nvCxnSpPr>
              <p:spPr>
                <a:xfrm flipV="1">
                  <a:off x="3102054" y="4637575"/>
                  <a:ext cx="427277"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11" idx="0"/>
                  <a:endCxn id="19" idx="4"/>
                </p:cNvCxnSpPr>
                <p:nvPr/>
              </p:nvCxnSpPr>
              <p:spPr>
                <a:xfrm flipV="1">
                  <a:off x="3102054" y="4637575"/>
                  <a:ext cx="868842"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a:off x="3373835" y="3554966"/>
                <a:ext cx="441565" cy="633079"/>
                <a:chOff x="3502501" y="4441812"/>
                <a:chExt cx="441565" cy="633079"/>
              </a:xfrm>
            </p:grpSpPr>
            <p:cxnSp>
              <p:nvCxnSpPr>
                <p:cNvPr id="79" name="Straight Arrow Connector 78"/>
                <p:cNvCxnSpPr>
                  <a:stCxn id="12" idx="0"/>
                  <a:endCxn id="18" idx="4"/>
                </p:cNvCxnSpPr>
                <p:nvPr/>
              </p:nvCxnSpPr>
              <p:spPr>
                <a:xfrm flipH="1" flipV="1">
                  <a:off x="3502501" y="4441812"/>
                  <a:ext cx="26590"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stCxn id="12" idx="0"/>
                  <a:endCxn id="19" idx="4"/>
                </p:cNvCxnSpPr>
                <p:nvPr/>
              </p:nvCxnSpPr>
              <p:spPr>
                <a:xfrm flipV="1">
                  <a:off x="3529091" y="4441812"/>
                  <a:ext cx="414975"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85" name="Straight Arrow Connector 84"/>
              <p:cNvCxnSpPr>
                <a:stCxn id="13" idx="0"/>
                <a:endCxn id="18" idx="4"/>
              </p:cNvCxnSpPr>
              <p:nvPr/>
            </p:nvCxnSpPr>
            <p:spPr>
              <a:xfrm flipH="1" flipV="1">
                <a:off x="3373835" y="3554966"/>
                <a:ext cx="468155"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a:stCxn id="13" idx="0"/>
                <a:endCxn id="19" idx="4"/>
              </p:cNvCxnSpPr>
              <p:nvPr/>
            </p:nvCxnSpPr>
            <p:spPr>
              <a:xfrm flipH="1" flipV="1">
                <a:off x="3815400" y="3554966"/>
                <a:ext cx="26590"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14" idx="0"/>
                <a:endCxn id="19" idx="4"/>
              </p:cNvCxnSpPr>
              <p:nvPr/>
            </p:nvCxnSpPr>
            <p:spPr>
              <a:xfrm flipH="1" flipV="1">
                <a:off x="3815400" y="3554966"/>
                <a:ext cx="468155"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a:stCxn id="14" idx="0"/>
                <a:endCxn id="18" idx="4"/>
              </p:cNvCxnSpPr>
              <p:nvPr/>
            </p:nvCxnSpPr>
            <p:spPr>
              <a:xfrm flipH="1" flipV="1">
                <a:off x="3373835" y="3554966"/>
                <a:ext cx="909720" cy="633079"/>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126" name="Group 125"/>
          <p:cNvGrpSpPr/>
          <p:nvPr/>
        </p:nvGrpSpPr>
        <p:grpSpPr>
          <a:xfrm>
            <a:off x="1152100" y="2891665"/>
            <a:ext cx="1016341" cy="2849312"/>
            <a:chOff x="1653347" y="3010904"/>
            <a:chExt cx="1016341" cy="2849311"/>
          </a:xfrm>
        </p:grpSpPr>
        <p:sp>
          <p:nvSpPr>
            <p:cNvPr id="99" name="TextBox 98"/>
            <p:cNvSpPr txBox="1"/>
            <p:nvPr/>
          </p:nvSpPr>
          <p:spPr>
            <a:xfrm>
              <a:off x="1685123" y="4122617"/>
              <a:ext cx="984565" cy="384721"/>
            </a:xfrm>
            <a:prstGeom prst="rect">
              <a:avLst/>
            </a:prstGeom>
            <a:noFill/>
          </p:spPr>
          <p:txBody>
            <a:bodyPr wrap="none" rtlCol="0">
              <a:spAutoFit/>
            </a:bodyPr>
            <a:lstStyle/>
            <a:p>
              <a:r>
                <a:rPr lang="en-US" b="1" dirty="0" smtClean="0">
                  <a:latin typeface="Helvetica" charset="0"/>
                </a:rPr>
                <a:t>hidden</a:t>
              </a:r>
              <a:endParaRPr lang="en-US" b="1" dirty="0">
                <a:latin typeface="Helvetica" charset="0"/>
              </a:endParaRPr>
            </a:p>
          </p:txBody>
        </p:sp>
        <p:sp>
          <p:nvSpPr>
            <p:cNvPr id="100" name="TextBox 99"/>
            <p:cNvSpPr txBox="1"/>
            <p:nvPr/>
          </p:nvSpPr>
          <p:spPr>
            <a:xfrm>
              <a:off x="1726283" y="5475494"/>
              <a:ext cx="780983" cy="384721"/>
            </a:xfrm>
            <a:prstGeom prst="rect">
              <a:avLst/>
            </a:prstGeom>
            <a:noFill/>
          </p:spPr>
          <p:txBody>
            <a:bodyPr wrap="none" rtlCol="0">
              <a:spAutoFit/>
            </a:bodyPr>
            <a:lstStyle/>
            <a:p>
              <a:r>
                <a:rPr lang="en-US" b="1" dirty="0" smtClean="0">
                  <a:latin typeface="Helvetica" charset="0"/>
                </a:rPr>
                <a:t>input</a:t>
              </a:r>
              <a:endParaRPr lang="en-US" b="1" dirty="0">
                <a:latin typeface="Helvetica" charset="0"/>
              </a:endParaRPr>
            </a:p>
          </p:txBody>
        </p:sp>
        <p:sp>
          <p:nvSpPr>
            <p:cNvPr id="101" name="TextBox 100"/>
            <p:cNvSpPr txBox="1"/>
            <p:nvPr/>
          </p:nvSpPr>
          <p:spPr>
            <a:xfrm>
              <a:off x="1653347" y="3010904"/>
              <a:ext cx="944489" cy="384721"/>
            </a:xfrm>
            <a:prstGeom prst="rect">
              <a:avLst/>
            </a:prstGeom>
            <a:noFill/>
          </p:spPr>
          <p:txBody>
            <a:bodyPr wrap="none" rtlCol="0">
              <a:spAutoFit/>
            </a:bodyPr>
            <a:lstStyle/>
            <a:p>
              <a:r>
                <a:rPr lang="en-US" b="1" dirty="0" smtClean="0">
                  <a:latin typeface="Helvetica" charset="0"/>
                </a:rPr>
                <a:t>output</a:t>
              </a:r>
              <a:endParaRPr lang="en-US" b="1" dirty="0">
                <a:latin typeface="Helvetica" charset="0"/>
              </a:endParaRPr>
            </a:p>
          </p:txBody>
        </p:sp>
      </p:grpSp>
      <p:sp>
        <p:nvSpPr>
          <p:cNvPr id="102" name="Rectangle 101"/>
          <p:cNvSpPr/>
          <p:nvPr/>
        </p:nvSpPr>
        <p:spPr>
          <a:xfrm>
            <a:off x="2508623" y="2308965"/>
            <a:ext cx="660754" cy="384719"/>
          </a:xfrm>
          <a:prstGeom prst="rect">
            <a:avLst/>
          </a:prstGeom>
        </p:spPr>
        <p:txBody>
          <a:bodyPr wrap="none" lIns="91438" tIns="45719" rIns="91438" bIns="45719">
            <a:spAutoFit/>
          </a:bodyPr>
          <a:lstStyle/>
          <a:p>
            <a:r>
              <a:rPr lang="en-US" dirty="0" smtClean="0">
                <a:latin typeface="Helvetica" charset="0"/>
              </a:rPr>
              <a:t>0.39</a:t>
            </a:r>
            <a:endParaRPr lang="en-US" dirty="0">
              <a:latin typeface="Helvetica" charset="0"/>
            </a:endParaRPr>
          </a:p>
        </p:txBody>
      </p:sp>
      <p:sp>
        <p:nvSpPr>
          <p:cNvPr id="103" name="Rectangle 102"/>
          <p:cNvSpPr/>
          <p:nvPr/>
        </p:nvSpPr>
        <p:spPr>
          <a:xfrm>
            <a:off x="3977295" y="2304427"/>
            <a:ext cx="660754" cy="384719"/>
          </a:xfrm>
          <a:prstGeom prst="rect">
            <a:avLst/>
          </a:prstGeom>
        </p:spPr>
        <p:txBody>
          <a:bodyPr wrap="none" lIns="91438" tIns="45719" rIns="91438" bIns="45719">
            <a:spAutoFit/>
          </a:bodyPr>
          <a:lstStyle/>
          <a:p>
            <a:r>
              <a:rPr lang="en-US" dirty="0" smtClean="0">
                <a:latin typeface="Helvetica" charset="0"/>
              </a:rPr>
              <a:t>0.61</a:t>
            </a:r>
            <a:endParaRPr lang="en-US" dirty="0">
              <a:latin typeface="Helvetica" charset="0"/>
            </a:endParaRPr>
          </a:p>
        </p:txBody>
      </p:sp>
      <p:sp>
        <p:nvSpPr>
          <p:cNvPr id="104" name="Rectangle 103"/>
          <p:cNvSpPr/>
          <p:nvPr/>
        </p:nvSpPr>
        <p:spPr>
          <a:xfrm>
            <a:off x="2270186" y="2571793"/>
            <a:ext cx="184727" cy="338552"/>
          </a:xfrm>
          <a:prstGeom prst="rect">
            <a:avLst/>
          </a:prstGeom>
        </p:spPr>
        <p:txBody>
          <a:bodyPr wrap="none" lIns="91438" tIns="45719" rIns="91438" bIns="45719">
            <a:spAutoFit/>
          </a:bodyPr>
          <a:lstStyle/>
          <a:p>
            <a:endParaRPr lang="en-US" sz="1600" b="1" dirty="0">
              <a:latin typeface="Helvetica" charset="0"/>
            </a:endParaRPr>
          </a:p>
        </p:txBody>
      </p:sp>
      <p:sp>
        <p:nvSpPr>
          <p:cNvPr id="106" name="Rectangle 105"/>
          <p:cNvSpPr/>
          <p:nvPr/>
        </p:nvSpPr>
        <p:spPr>
          <a:xfrm>
            <a:off x="3686494" y="2571793"/>
            <a:ext cx="184727" cy="338552"/>
          </a:xfrm>
          <a:prstGeom prst="rect">
            <a:avLst/>
          </a:prstGeom>
        </p:spPr>
        <p:txBody>
          <a:bodyPr wrap="none" lIns="91438" tIns="45719" rIns="91438" bIns="45719">
            <a:spAutoFit/>
          </a:bodyPr>
          <a:lstStyle/>
          <a:p>
            <a:endParaRPr lang="en-US" sz="1600" b="1" dirty="0">
              <a:latin typeface="Helvetica" charset="0"/>
            </a:endParaRPr>
          </a:p>
        </p:txBody>
      </p:sp>
      <p:sp>
        <p:nvSpPr>
          <p:cNvPr id="107" name="Rectangle 106"/>
          <p:cNvSpPr/>
          <p:nvPr/>
        </p:nvSpPr>
        <p:spPr>
          <a:xfrm>
            <a:off x="2896948" y="5747874"/>
            <a:ext cx="1609732" cy="400108"/>
          </a:xfrm>
          <a:prstGeom prst="rect">
            <a:avLst/>
          </a:prstGeom>
        </p:spPr>
        <p:txBody>
          <a:bodyPr wrap="none" lIns="91438" tIns="45719" rIns="91438" bIns="45719">
            <a:spAutoFit/>
          </a:bodyPr>
          <a:lstStyle/>
          <a:p>
            <a:r>
              <a:rPr lang="en-US" sz="2000" b="1" dirty="0" err="1">
                <a:latin typeface="Helvetica" charset="0"/>
              </a:rPr>
              <a:t>washington</a:t>
            </a:r>
            <a:endParaRPr lang="en-US" sz="2000" b="1" dirty="0">
              <a:latin typeface="Helvetica" charset="0"/>
            </a:endParaRPr>
          </a:p>
        </p:txBody>
      </p:sp>
      <p:sp>
        <p:nvSpPr>
          <p:cNvPr id="6" name="Rectangle 5"/>
          <p:cNvSpPr/>
          <p:nvPr/>
        </p:nvSpPr>
        <p:spPr>
          <a:xfrm>
            <a:off x="2684835" y="5403380"/>
            <a:ext cx="1773672"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nvGrpSpPr>
          <p:cNvPr id="135" name="Group 134"/>
          <p:cNvGrpSpPr/>
          <p:nvPr/>
        </p:nvGrpSpPr>
        <p:grpSpPr>
          <a:xfrm>
            <a:off x="2992807" y="2859428"/>
            <a:ext cx="1290748" cy="433808"/>
            <a:chOff x="2992807" y="2859428"/>
            <a:chExt cx="1290748" cy="433808"/>
          </a:xfrm>
        </p:grpSpPr>
        <p:cxnSp>
          <p:nvCxnSpPr>
            <p:cNvPr id="128" name="Straight Arrow Connector 127"/>
            <p:cNvCxnSpPr>
              <a:stCxn id="18" idx="1"/>
            </p:cNvCxnSpPr>
            <p:nvPr/>
          </p:nvCxnSpPr>
          <p:spPr>
            <a:xfrm flipH="1" flipV="1">
              <a:off x="2992807" y="2863345"/>
              <a:ext cx="271076" cy="429891"/>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a:stCxn id="19" idx="7"/>
            </p:cNvCxnSpPr>
            <p:nvPr/>
          </p:nvCxnSpPr>
          <p:spPr>
            <a:xfrm flipV="1">
              <a:off x="3925352" y="2859428"/>
              <a:ext cx="358203" cy="433808"/>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136" name="Straight Arrow Connector 135"/>
          <p:cNvCxnSpPr>
            <a:stCxn id="6" idx="0"/>
            <a:endCxn id="127" idx="4"/>
          </p:cNvCxnSpPr>
          <p:nvPr/>
        </p:nvCxnSpPr>
        <p:spPr>
          <a:xfrm flipV="1">
            <a:off x="3571671" y="5039264"/>
            <a:ext cx="684" cy="364115"/>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7" name="Oval 126"/>
          <p:cNvSpPr/>
          <p:nvPr/>
        </p:nvSpPr>
        <p:spPr>
          <a:xfrm>
            <a:off x="2657955" y="3210464"/>
            <a:ext cx="1828800" cy="1828800"/>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700" i="1" dirty="0">
              <a:solidFill>
                <a:schemeClr val="tx2"/>
              </a:solidFill>
              <a:latin typeface="Cambria Math" charset="0"/>
            </a:endParaRPr>
          </a:p>
          <a:p>
            <a:pPr algn="ctr"/>
            <a:endParaRPr lang="en-US" sz="1700" dirty="0">
              <a:solidFill>
                <a:schemeClr val="tx2"/>
              </a:solidFill>
              <a:latin typeface="Helvetica" charset="0"/>
            </a:endParaRPr>
          </a:p>
        </p:txBody>
      </p:sp>
      <p:grpSp>
        <p:nvGrpSpPr>
          <p:cNvPr id="7" name="Group 6"/>
          <p:cNvGrpSpPr/>
          <p:nvPr/>
        </p:nvGrpSpPr>
        <p:grpSpPr>
          <a:xfrm>
            <a:off x="4486755" y="2310028"/>
            <a:ext cx="3320019" cy="3835948"/>
            <a:chOff x="4486755" y="2310028"/>
            <a:chExt cx="3320018" cy="3835948"/>
          </a:xfrm>
        </p:grpSpPr>
        <p:sp>
          <p:nvSpPr>
            <p:cNvPr id="392" name="Rectangle 391"/>
            <p:cNvSpPr/>
            <p:nvPr/>
          </p:nvSpPr>
          <p:spPr>
            <a:xfrm>
              <a:off x="5280454" y="2571792"/>
              <a:ext cx="184731" cy="338554"/>
            </a:xfrm>
            <a:prstGeom prst="rect">
              <a:avLst/>
            </a:prstGeom>
          </p:spPr>
          <p:txBody>
            <a:bodyPr wrap="none">
              <a:spAutoFit/>
            </a:bodyPr>
            <a:lstStyle/>
            <a:p>
              <a:endParaRPr lang="en-US" sz="1600" b="1" dirty="0">
                <a:latin typeface="Helvetica" charset="0"/>
              </a:endParaRPr>
            </a:p>
          </p:txBody>
        </p:sp>
        <p:sp>
          <p:nvSpPr>
            <p:cNvPr id="393" name="Rectangle 392"/>
            <p:cNvSpPr/>
            <p:nvPr/>
          </p:nvSpPr>
          <p:spPr>
            <a:xfrm>
              <a:off x="6696763" y="2571792"/>
              <a:ext cx="184731" cy="338554"/>
            </a:xfrm>
            <a:prstGeom prst="rect">
              <a:avLst/>
            </a:prstGeom>
          </p:spPr>
          <p:txBody>
            <a:bodyPr wrap="none">
              <a:spAutoFit/>
            </a:bodyPr>
            <a:lstStyle/>
            <a:p>
              <a:endParaRPr lang="en-US" sz="1600" b="1" dirty="0">
                <a:latin typeface="Helvetica" charset="0"/>
              </a:endParaRPr>
            </a:p>
          </p:txBody>
        </p:sp>
        <p:sp>
          <p:nvSpPr>
            <p:cNvPr id="394" name="Rectangle 393"/>
            <p:cNvSpPr/>
            <p:nvPr/>
          </p:nvSpPr>
          <p:spPr>
            <a:xfrm>
              <a:off x="5695104" y="5403378"/>
              <a:ext cx="1773672"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395" name="Group 394"/>
            <p:cNvGrpSpPr/>
            <p:nvPr/>
          </p:nvGrpSpPr>
          <p:grpSpPr>
            <a:xfrm>
              <a:off x="6003076" y="2859428"/>
              <a:ext cx="1290748" cy="433808"/>
              <a:chOff x="2992807" y="2859428"/>
              <a:chExt cx="1290748" cy="433808"/>
            </a:xfrm>
          </p:grpSpPr>
          <p:cxnSp>
            <p:nvCxnSpPr>
              <p:cNvPr id="396" name="Straight Arrow Connector 395"/>
              <p:cNvCxnSpPr/>
              <p:nvPr/>
            </p:nvCxnSpPr>
            <p:spPr>
              <a:xfrm flipH="1" flipV="1">
                <a:off x="2992807" y="2863345"/>
                <a:ext cx="271076" cy="429891"/>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7" name="Straight Arrow Connector 396"/>
              <p:cNvCxnSpPr/>
              <p:nvPr/>
            </p:nvCxnSpPr>
            <p:spPr>
              <a:xfrm flipV="1">
                <a:off x="3925352" y="2859428"/>
                <a:ext cx="358203" cy="433808"/>
              </a:xfrm>
              <a:prstGeom prst="straightConnector1">
                <a:avLst/>
              </a:prstGeom>
              <a:ln w="190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398" name="Straight Arrow Connector 397"/>
            <p:cNvCxnSpPr>
              <a:stCxn id="396" idx="0"/>
            </p:cNvCxnSpPr>
            <p:nvPr/>
          </p:nvCxnSpPr>
          <p:spPr>
            <a:xfrm flipV="1">
              <a:off x="6581940" y="5039264"/>
              <a:ext cx="684" cy="364114"/>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99" name="Oval 398"/>
                <p:cNvSpPr/>
                <p:nvPr/>
              </p:nvSpPr>
              <p:spPr>
                <a:xfrm>
                  <a:off x="5668224" y="3210464"/>
                  <a:ext cx="1828800" cy="1828800"/>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0" i="1" dirty="0">
                    <a:solidFill>
                      <a:schemeClr val="tx2"/>
                    </a:solidFill>
                    <a:latin typeface="Cambria Math" charset="0"/>
                  </a:endParaRPr>
                </a:p>
                <a:p>
                  <a:pPr algn="ctr"/>
                  <a:endParaRPr lang="en-US" sz="1700" i="1" dirty="0">
                    <a:solidFill>
                      <a:schemeClr val="tx2"/>
                    </a:solidFill>
                    <a:latin typeface="Cambria Math" charset="0"/>
                  </a:endParaRPr>
                </a:p>
              </p:txBody>
            </p:sp>
          </mc:Choice>
          <mc:Fallback xmlns="">
            <p:sp>
              <p:nvSpPr>
                <p:cNvPr id="399" name="Oval 398"/>
                <p:cNvSpPr>
                  <a:spLocks noRot="1" noChangeAspect="1" noMove="1" noResize="1" noEditPoints="1" noAdjustHandles="1" noChangeArrowheads="1" noChangeShapeType="1" noTextEdit="1"/>
                </p:cNvSpPr>
                <p:nvPr/>
              </p:nvSpPr>
              <p:spPr>
                <a:xfrm>
                  <a:off x="5668224" y="3210464"/>
                  <a:ext cx="1828800" cy="1828800"/>
                </a:xfrm>
                <a:prstGeom prst="ellipse">
                  <a:avLst/>
                </a:prstGeom>
                <a:blipFill rotWithShape="0">
                  <a:blip r:embed="rId7"/>
                  <a:stretch>
                    <a:fillRect/>
                  </a:stretch>
                </a:blipFill>
                <a:ln>
                  <a:solidFill>
                    <a:schemeClr val="accent2"/>
                  </a:solidFill>
                </a:ln>
                <a:effectLst/>
              </p:spPr>
              <p:txBody>
                <a:bodyPr/>
                <a:lstStyle/>
                <a:p>
                  <a:r>
                    <a:rPr lang="en-US">
                      <a:noFill/>
                    </a:rPr>
                    <a:t> </a:t>
                  </a:r>
                </a:p>
              </p:txBody>
            </p:sp>
          </mc:Fallback>
        </mc:AlternateContent>
        <p:sp>
          <p:nvSpPr>
            <p:cNvPr id="400" name="Rectangle 399"/>
            <p:cNvSpPr/>
            <p:nvPr/>
          </p:nvSpPr>
          <p:spPr>
            <a:xfrm>
              <a:off x="6151701" y="5745866"/>
              <a:ext cx="1096775" cy="400110"/>
            </a:xfrm>
            <a:prstGeom prst="rect">
              <a:avLst/>
            </a:prstGeom>
          </p:spPr>
          <p:txBody>
            <a:bodyPr wrap="none">
              <a:spAutoFit/>
            </a:bodyPr>
            <a:lstStyle/>
            <a:p>
              <a:r>
                <a:rPr lang="en-US" sz="2000" b="1" dirty="0">
                  <a:latin typeface="Helvetica" charset="0"/>
                </a:rPr>
                <a:t>heights</a:t>
              </a:r>
            </a:p>
          </p:txBody>
        </p:sp>
        <p:sp>
          <p:nvSpPr>
            <p:cNvPr id="401" name="Rectangle 400"/>
            <p:cNvSpPr/>
            <p:nvPr/>
          </p:nvSpPr>
          <p:spPr>
            <a:xfrm>
              <a:off x="5695104" y="2314565"/>
              <a:ext cx="660758" cy="384721"/>
            </a:xfrm>
            <a:prstGeom prst="rect">
              <a:avLst/>
            </a:prstGeom>
          </p:spPr>
          <p:txBody>
            <a:bodyPr wrap="none">
              <a:spAutoFit/>
            </a:bodyPr>
            <a:lstStyle/>
            <a:p>
              <a:r>
                <a:rPr lang="en-US" dirty="0" smtClean="0">
                  <a:latin typeface="Helvetica" charset="0"/>
                </a:rPr>
                <a:t>0.89</a:t>
              </a:r>
              <a:endParaRPr lang="en-US" dirty="0">
                <a:latin typeface="Helvetica" charset="0"/>
              </a:endParaRPr>
            </a:p>
          </p:txBody>
        </p:sp>
        <p:sp>
          <p:nvSpPr>
            <p:cNvPr id="402" name="Rectangle 401"/>
            <p:cNvSpPr/>
            <p:nvPr/>
          </p:nvSpPr>
          <p:spPr>
            <a:xfrm>
              <a:off x="7163776" y="2310028"/>
              <a:ext cx="642997" cy="384721"/>
            </a:xfrm>
            <a:prstGeom prst="rect">
              <a:avLst/>
            </a:prstGeom>
          </p:spPr>
          <p:txBody>
            <a:bodyPr wrap="none">
              <a:spAutoFit/>
            </a:bodyPr>
            <a:lstStyle/>
            <a:p>
              <a:r>
                <a:rPr lang="en-US" dirty="0" smtClean="0">
                  <a:latin typeface="Helvetica" charset="0"/>
                </a:rPr>
                <a:t>0.11</a:t>
              </a:r>
              <a:endParaRPr lang="en-US" dirty="0">
                <a:latin typeface="Helvetica" charset="0"/>
              </a:endParaRPr>
            </a:p>
          </p:txBody>
        </p:sp>
        <p:cxnSp>
          <p:nvCxnSpPr>
            <p:cNvPr id="70" name="Straight Arrow Connector 69"/>
            <p:cNvCxnSpPr>
              <a:stCxn id="127" idx="6"/>
              <a:endCxn id="399" idx="2"/>
            </p:cNvCxnSpPr>
            <p:nvPr/>
          </p:nvCxnSpPr>
          <p:spPr>
            <a:xfrm>
              <a:off x="4486755" y="4124864"/>
              <a:ext cx="1181469" cy="0"/>
            </a:xfrm>
            <a:prstGeom prst="straightConnector1">
              <a:avLst/>
            </a:prstGeom>
            <a:ln w="3810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4584351" y="3792587"/>
              <a:ext cx="1133644" cy="384721"/>
            </a:xfrm>
            <a:prstGeom prst="rect">
              <a:avLst/>
            </a:prstGeom>
            <a:noFill/>
          </p:spPr>
          <p:txBody>
            <a:bodyPr wrap="none" rtlCol="0">
              <a:spAutoFit/>
            </a:bodyPr>
            <a:lstStyle/>
            <a:p>
              <a:r>
                <a:rPr lang="en-US" b="1" dirty="0" smtClean="0">
                  <a:solidFill>
                    <a:srgbClr val="C00000"/>
                  </a:solidFill>
                  <a:latin typeface="Helvetica" charset="0"/>
                </a:rPr>
                <a:t>memory</a:t>
              </a:r>
              <a:endParaRPr lang="en-US" b="1" dirty="0">
                <a:solidFill>
                  <a:srgbClr val="C00000"/>
                </a:solidFill>
                <a:latin typeface="Helvetica" charset="0"/>
              </a:endParaRPr>
            </a:p>
          </p:txBody>
        </p:sp>
      </p:grpSp>
    </p:spTree>
    <p:extLst>
      <p:ext uri="{BB962C8B-B14F-4D97-AF65-F5344CB8AC3E}">
        <p14:creationId xmlns:p14="http://schemas.microsoft.com/office/powerpoint/2010/main" val="172623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7"/>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7"/>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68"/>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67"/>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66"/>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1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102" grpId="0"/>
      <p:bldP spid="103" grpId="0"/>
      <p:bldP spid="104" grpId="0"/>
      <p:bldP spid="106" grpId="0"/>
      <p:bldP spid="107" grpId="0"/>
      <p:bldP spid="6" grpId="0" animBg="1"/>
      <p:bldP spid="12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Oval 186"/>
          <p:cNvSpPr/>
          <p:nvPr/>
        </p:nvSpPr>
        <p:spPr>
          <a:xfrm>
            <a:off x="6483423" y="291443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89" name="Oval 88"/>
          <p:cNvSpPr/>
          <p:nvPr/>
        </p:nvSpPr>
        <p:spPr>
          <a:xfrm>
            <a:off x="6482534" y="3978823"/>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nvGrpSpPr>
          <p:cNvPr id="133" name="Group 132"/>
          <p:cNvGrpSpPr/>
          <p:nvPr/>
        </p:nvGrpSpPr>
        <p:grpSpPr>
          <a:xfrm rot="10800000">
            <a:off x="7021390" y="4245325"/>
            <a:ext cx="3993626" cy="8177"/>
            <a:chOff x="605672" y="4585805"/>
            <a:chExt cx="2995219" cy="6133"/>
          </a:xfrm>
        </p:grpSpPr>
        <p:cxnSp>
          <p:nvCxnSpPr>
            <p:cNvPr id="152" name="Straight Arrow Connector 151"/>
            <p:cNvCxnSpPr/>
            <p:nvPr/>
          </p:nvCxnSpPr>
          <p:spPr>
            <a:xfrm>
              <a:off x="605672" y="4585805"/>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flipV="1">
              <a:off x="1437851" y="4585805"/>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V="1">
              <a:off x="2307216" y="4585805"/>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5" name="Straight Arrow Connector 154"/>
            <p:cNvCxnSpPr/>
            <p:nvPr/>
          </p:nvCxnSpPr>
          <p:spPr>
            <a:xfrm flipV="1">
              <a:off x="3160165" y="4591520"/>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1021851" y="4253224"/>
            <a:ext cx="4019028" cy="5816"/>
            <a:chOff x="766388" y="3066630"/>
            <a:chExt cx="3014271" cy="4362"/>
          </a:xfrm>
        </p:grpSpPr>
        <p:cxnSp>
          <p:nvCxnSpPr>
            <p:cNvPr id="17" name="Straight Arrow Connector 16"/>
            <p:cNvCxnSpPr/>
            <p:nvPr/>
          </p:nvCxnSpPr>
          <p:spPr>
            <a:xfrm>
              <a:off x="766388" y="3070574"/>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608227" y="3070574"/>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2477323" y="3070574"/>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3339933" y="3066630"/>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123" name="Elbow Connector 122"/>
          <p:cNvCxnSpPr/>
          <p:nvPr/>
        </p:nvCxnSpPr>
        <p:spPr>
          <a:xfrm rot="16200000" flipH="1">
            <a:off x="-490930" y="3311298"/>
            <a:ext cx="1553460" cy="336687"/>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1022467" y="3184728"/>
            <a:ext cx="4019028" cy="5816"/>
            <a:chOff x="766849" y="2265258"/>
            <a:chExt cx="3014271" cy="4362"/>
          </a:xfrm>
        </p:grpSpPr>
        <p:cxnSp>
          <p:nvCxnSpPr>
            <p:cNvPr id="134" name="Straight Arrow Connector 133"/>
            <p:cNvCxnSpPr/>
            <p:nvPr/>
          </p:nvCxnSpPr>
          <p:spPr>
            <a:xfrm>
              <a:off x="766849" y="2269202"/>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p:nvPr/>
          </p:nvCxnSpPr>
          <p:spPr>
            <a:xfrm flipV="1">
              <a:off x="1608688" y="2269202"/>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V="1">
              <a:off x="2477784" y="2269202"/>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V="1">
              <a:off x="3340394" y="2265258"/>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61" name="Group 160"/>
          <p:cNvGrpSpPr/>
          <p:nvPr/>
        </p:nvGrpSpPr>
        <p:grpSpPr>
          <a:xfrm rot="10800000">
            <a:off x="998799" y="4253791"/>
            <a:ext cx="4006507" cy="13436"/>
            <a:chOff x="586354" y="4576146"/>
            <a:chExt cx="3004880" cy="10077"/>
          </a:xfrm>
        </p:grpSpPr>
        <p:cxnSp>
          <p:nvCxnSpPr>
            <p:cNvPr id="162" name="Straight Arrow Connector 161"/>
            <p:cNvCxnSpPr/>
            <p:nvPr/>
          </p:nvCxnSpPr>
          <p:spPr>
            <a:xfrm>
              <a:off x="586354" y="4585805"/>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3" name="Straight Arrow Connector 162"/>
            <p:cNvCxnSpPr/>
            <p:nvPr/>
          </p:nvCxnSpPr>
          <p:spPr>
            <a:xfrm flipV="1">
              <a:off x="1437852"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flipV="1">
              <a:off x="2287898"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flipV="1">
              <a:off x="3150508" y="4581861"/>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 name="Group 2"/>
          <p:cNvGrpSpPr/>
          <p:nvPr/>
        </p:nvGrpSpPr>
        <p:grpSpPr>
          <a:xfrm rot="10800000">
            <a:off x="998799" y="3186575"/>
            <a:ext cx="4006507" cy="13436"/>
            <a:chOff x="586354" y="4576146"/>
            <a:chExt cx="3004880" cy="10077"/>
          </a:xfrm>
        </p:grpSpPr>
        <p:cxnSp>
          <p:nvCxnSpPr>
            <p:cNvPr id="148" name="Straight Arrow Connector 147"/>
            <p:cNvCxnSpPr/>
            <p:nvPr/>
          </p:nvCxnSpPr>
          <p:spPr>
            <a:xfrm>
              <a:off x="586354" y="4585805"/>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1437852"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2287898"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V="1">
              <a:off x="3150508" y="4581861"/>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 name="Text Placeholder 1"/>
          <p:cNvSpPr>
            <a:spLocks noGrp="1"/>
          </p:cNvSpPr>
          <p:nvPr>
            <p:ph type="body" sz="quarter" idx="4294967295"/>
          </p:nvPr>
        </p:nvSpPr>
        <p:spPr>
          <a:xfrm>
            <a:off x="1100667" y="310494"/>
            <a:ext cx="7823200" cy="554500"/>
          </a:xfrm>
          <a:prstGeom prst="rect">
            <a:avLst/>
          </a:prstGeom>
        </p:spPr>
        <p:txBody>
          <a:bodyPr/>
          <a:lstStyle/>
          <a:p>
            <a:r>
              <a:rPr lang="en-US" dirty="0" smtClean="0"/>
              <a:t>Deep Learning for Question Answering</a:t>
            </a:r>
            <a:endParaRPr lang="en-US" dirty="0"/>
          </a:p>
        </p:txBody>
      </p:sp>
      <p:sp>
        <p:nvSpPr>
          <p:cNvPr id="4" name="Rectangle 3"/>
          <p:cNvSpPr/>
          <p:nvPr/>
        </p:nvSpPr>
        <p:spPr>
          <a:xfrm>
            <a:off x="360523" y="5051428"/>
            <a:ext cx="666373"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 name="Rectangle 4"/>
          <p:cNvSpPr/>
          <p:nvPr/>
        </p:nvSpPr>
        <p:spPr>
          <a:xfrm>
            <a:off x="1520073" y="5051428"/>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6" name="Rectangle 5"/>
          <p:cNvSpPr/>
          <p:nvPr/>
        </p:nvSpPr>
        <p:spPr>
          <a:xfrm>
            <a:off x="2660393" y="5051428"/>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0" name="Straight Arrow Connector 9"/>
          <p:cNvCxnSpPr/>
          <p:nvPr/>
        </p:nvCxnSpPr>
        <p:spPr>
          <a:xfrm flipV="1">
            <a:off x="726655"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857727"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2998363"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737607"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1852775"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3008299"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459098" y="3984778"/>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9" name="Oval 28"/>
          <p:cNvSpPr/>
          <p:nvPr/>
        </p:nvSpPr>
        <p:spPr>
          <a:xfrm>
            <a:off x="1581547" y="398533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0" name="Oval 29"/>
          <p:cNvSpPr/>
          <p:nvPr/>
        </p:nvSpPr>
        <p:spPr>
          <a:xfrm>
            <a:off x="2731938" y="3984778"/>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1" name="TextBox 30"/>
          <p:cNvSpPr txBox="1"/>
          <p:nvPr/>
        </p:nvSpPr>
        <p:spPr>
          <a:xfrm>
            <a:off x="462327" y="4002474"/>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32" name="TextBox 31"/>
          <p:cNvSpPr txBox="1"/>
          <p:nvPr/>
        </p:nvSpPr>
        <p:spPr>
          <a:xfrm>
            <a:off x="1637716" y="4000953"/>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33" name="TextBox 32"/>
          <p:cNvSpPr txBox="1"/>
          <p:nvPr/>
        </p:nvSpPr>
        <p:spPr>
          <a:xfrm>
            <a:off x="2701009" y="4000953"/>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34" name="TextBox 33"/>
          <p:cNvSpPr txBox="1"/>
          <p:nvPr/>
        </p:nvSpPr>
        <p:spPr>
          <a:xfrm>
            <a:off x="520946" y="3033770"/>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35" name="TextBox 34"/>
          <p:cNvSpPr txBox="1"/>
          <p:nvPr/>
        </p:nvSpPr>
        <p:spPr>
          <a:xfrm>
            <a:off x="1702706" y="3033770"/>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sp>
        <p:nvSpPr>
          <p:cNvPr id="36" name="TextBox 35"/>
          <p:cNvSpPr txBox="1"/>
          <p:nvPr/>
        </p:nvSpPr>
        <p:spPr>
          <a:xfrm>
            <a:off x="2830687" y="3039029"/>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sp>
        <p:nvSpPr>
          <p:cNvPr id="37" name="Rectangle 36"/>
          <p:cNvSpPr/>
          <p:nvPr/>
        </p:nvSpPr>
        <p:spPr>
          <a:xfrm>
            <a:off x="217450" y="5358064"/>
            <a:ext cx="1024635" cy="461663"/>
          </a:xfrm>
          <a:prstGeom prst="rect">
            <a:avLst/>
          </a:prstGeom>
        </p:spPr>
        <p:txBody>
          <a:bodyPr wrap="none" lIns="91438" tIns="45719" rIns="91438" bIns="45719">
            <a:spAutoFit/>
          </a:bodyPr>
          <a:lstStyle/>
          <a:p>
            <a:r>
              <a:rPr lang="en-US" sz="2400" dirty="0">
                <a:latin typeface="Helvetica" charset="0"/>
              </a:rPr>
              <a:t>where</a:t>
            </a:r>
          </a:p>
        </p:txBody>
      </p:sp>
      <p:sp>
        <p:nvSpPr>
          <p:cNvPr id="38" name="Rectangle 37"/>
          <p:cNvSpPr/>
          <p:nvPr/>
        </p:nvSpPr>
        <p:spPr>
          <a:xfrm>
            <a:off x="1548642" y="5352590"/>
            <a:ext cx="596634" cy="461663"/>
          </a:xfrm>
          <a:prstGeom prst="rect">
            <a:avLst/>
          </a:prstGeom>
        </p:spPr>
        <p:txBody>
          <a:bodyPr wrap="none" lIns="91438" tIns="45719" rIns="91438" bIns="45719">
            <a:spAutoFit/>
          </a:bodyPr>
          <a:lstStyle/>
          <a:p>
            <a:r>
              <a:rPr lang="en-US" sz="2400" dirty="0">
                <a:latin typeface="Helvetica" charset="0"/>
              </a:rPr>
              <a:t>bin</a:t>
            </a:r>
          </a:p>
        </p:txBody>
      </p:sp>
      <p:sp>
        <p:nvSpPr>
          <p:cNvPr id="39" name="Rectangle 38"/>
          <p:cNvSpPr/>
          <p:nvPr/>
        </p:nvSpPr>
        <p:spPr>
          <a:xfrm>
            <a:off x="3819189" y="5051428"/>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41" name="Straight Arrow Connector 40"/>
          <p:cNvCxnSpPr/>
          <p:nvPr/>
        </p:nvCxnSpPr>
        <p:spPr>
          <a:xfrm flipV="1">
            <a:off x="4157159" y="4535221"/>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4167093" y="3466654"/>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7" name="Oval 46"/>
          <p:cNvSpPr/>
          <p:nvPr/>
        </p:nvSpPr>
        <p:spPr>
          <a:xfrm>
            <a:off x="3890734" y="3984778"/>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48" name="TextBox 47"/>
          <p:cNvSpPr txBox="1"/>
          <p:nvPr/>
        </p:nvSpPr>
        <p:spPr>
          <a:xfrm>
            <a:off x="3859805" y="4000953"/>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49" name="TextBox 48"/>
          <p:cNvSpPr txBox="1"/>
          <p:nvPr/>
        </p:nvSpPr>
        <p:spPr>
          <a:xfrm>
            <a:off x="3989483" y="3039029"/>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50" name="Rectangle 49"/>
          <p:cNvSpPr/>
          <p:nvPr/>
        </p:nvSpPr>
        <p:spPr>
          <a:xfrm>
            <a:off x="2553766" y="5363321"/>
            <a:ext cx="939677" cy="461663"/>
          </a:xfrm>
          <a:prstGeom prst="rect">
            <a:avLst/>
          </a:prstGeom>
        </p:spPr>
        <p:txBody>
          <a:bodyPr wrap="none" lIns="91438" tIns="45719" rIns="91438" bIns="45719">
            <a:spAutoFit/>
          </a:bodyPr>
          <a:lstStyle/>
          <a:p>
            <a:r>
              <a:rPr lang="en-US" sz="2400" dirty="0">
                <a:latin typeface="Helvetica" charset="0"/>
              </a:rPr>
              <a:t>laden</a:t>
            </a:r>
          </a:p>
        </p:txBody>
      </p:sp>
      <p:sp>
        <p:nvSpPr>
          <p:cNvPr id="51" name="Rectangle 50"/>
          <p:cNvSpPr/>
          <p:nvPr/>
        </p:nvSpPr>
        <p:spPr>
          <a:xfrm>
            <a:off x="3829015" y="5363324"/>
            <a:ext cx="732724" cy="461665"/>
          </a:xfrm>
          <a:prstGeom prst="rect">
            <a:avLst/>
          </a:prstGeom>
        </p:spPr>
        <p:txBody>
          <a:bodyPr wrap="square" lIns="91438" tIns="45719" rIns="91438" bIns="45719">
            <a:spAutoFit/>
          </a:bodyPr>
          <a:lstStyle/>
          <a:p>
            <a:r>
              <a:rPr lang="en-US" sz="2400" dirty="0">
                <a:latin typeface="Helvetica" charset="0"/>
              </a:rPr>
              <a:t>got</a:t>
            </a:r>
          </a:p>
        </p:txBody>
      </p:sp>
      <p:sp>
        <p:nvSpPr>
          <p:cNvPr id="52" name="Rectangle 51"/>
          <p:cNvSpPr/>
          <p:nvPr/>
        </p:nvSpPr>
        <p:spPr>
          <a:xfrm>
            <a:off x="4969333" y="5046169"/>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4" name="Straight Arrow Connector 53"/>
          <p:cNvCxnSpPr/>
          <p:nvPr/>
        </p:nvCxnSpPr>
        <p:spPr>
          <a:xfrm flipV="1">
            <a:off x="5307304" y="452996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317240" y="346139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5040879" y="3979519"/>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61" name="TextBox 60"/>
          <p:cNvSpPr txBox="1"/>
          <p:nvPr/>
        </p:nvSpPr>
        <p:spPr>
          <a:xfrm>
            <a:off x="5009951" y="3995694"/>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62" name="TextBox 61"/>
          <p:cNvSpPr txBox="1"/>
          <p:nvPr/>
        </p:nvSpPr>
        <p:spPr>
          <a:xfrm>
            <a:off x="5139629" y="3033770"/>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63" name="Rectangle 62"/>
          <p:cNvSpPr/>
          <p:nvPr/>
        </p:nvSpPr>
        <p:spPr>
          <a:xfrm>
            <a:off x="4889389" y="5372222"/>
            <a:ext cx="888381" cy="461663"/>
          </a:xfrm>
          <a:prstGeom prst="rect">
            <a:avLst/>
          </a:prstGeom>
        </p:spPr>
        <p:txBody>
          <a:bodyPr wrap="none" lIns="91438" tIns="45719" rIns="91438" bIns="45719">
            <a:spAutoFit/>
          </a:bodyPr>
          <a:lstStyle/>
          <a:p>
            <a:r>
              <a:rPr lang="en-US" sz="2400" dirty="0">
                <a:latin typeface="Helvetica" charset="0"/>
              </a:rPr>
              <a:t>killed</a:t>
            </a:r>
          </a:p>
        </p:txBody>
      </p:sp>
      <p:sp>
        <p:nvSpPr>
          <p:cNvPr id="78" name="Rectangle 77"/>
          <p:cNvSpPr/>
          <p:nvPr/>
        </p:nvSpPr>
        <p:spPr>
          <a:xfrm>
            <a:off x="6383959" y="5045474"/>
            <a:ext cx="666373"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79" name="Rectangle 78"/>
          <p:cNvSpPr/>
          <p:nvPr/>
        </p:nvSpPr>
        <p:spPr>
          <a:xfrm>
            <a:off x="7543509" y="5045474"/>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80" name="Rectangle 79"/>
          <p:cNvSpPr/>
          <p:nvPr/>
        </p:nvSpPr>
        <p:spPr>
          <a:xfrm>
            <a:off x="8683829" y="5045474"/>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81" name="Straight Arrow Connector 80"/>
          <p:cNvCxnSpPr/>
          <p:nvPr/>
        </p:nvCxnSpPr>
        <p:spPr>
          <a:xfrm flipV="1">
            <a:off x="6750091"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V="1">
            <a:off x="7881163"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9021799"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90" name="Oval 89"/>
          <p:cNvSpPr/>
          <p:nvPr/>
        </p:nvSpPr>
        <p:spPr>
          <a:xfrm>
            <a:off x="7604983" y="3979382"/>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91" name="Oval 90"/>
          <p:cNvSpPr/>
          <p:nvPr/>
        </p:nvSpPr>
        <p:spPr>
          <a:xfrm>
            <a:off x="8755374" y="3978823"/>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92" name="TextBox 91"/>
          <p:cNvSpPr txBox="1"/>
          <p:nvPr/>
        </p:nvSpPr>
        <p:spPr>
          <a:xfrm>
            <a:off x="6485763" y="3996521"/>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3" name="TextBox 92"/>
          <p:cNvSpPr txBox="1"/>
          <p:nvPr/>
        </p:nvSpPr>
        <p:spPr>
          <a:xfrm>
            <a:off x="7661152"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4" name="TextBox 93"/>
          <p:cNvSpPr txBox="1"/>
          <p:nvPr/>
        </p:nvSpPr>
        <p:spPr>
          <a:xfrm>
            <a:off x="8724445"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98" name="Rectangle 97"/>
          <p:cNvSpPr/>
          <p:nvPr/>
        </p:nvSpPr>
        <p:spPr>
          <a:xfrm>
            <a:off x="6240886" y="5352110"/>
            <a:ext cx="1024635" cy="461663"/>
          </a:xfrm>
          <a:prstGeom prst="rect">
            <a:avLst/>
          </a:prstGeom>
        </p:spPr>
        <p:txBody>
          <a:bodyPr wrap="none" lIns="91438" tIns="45719" rIns="91438" bIns="45719">
            <a:spAutoFit/>
          </a:bodyPr>
          <a:lstStyle/>
          <a:p>
            <a:r>
              <a:rPr lang="en-US" sz="2400" dirty="0">
                <a:latin typeface="Helvetica" charset="0"/>
              </a:rPr>
              <a:t>where</a:t>
            </a:r>
          </a:p>
        </p:txBody>
      </p:sp>
      <p:sp>
        <p:nvSpPr>
          <p:cNvPr id="99" name="Rectangle 98"/>
          <p:cNvSpPr/>
          <p:nvPr/>
        </p:nvSpPr>
        <p:spPr>
          <a:xfrm>
            <a:off x="7572078" y="5346637"/>
            <a:ext cx="596634" cy="461663"/>
          </a:xfrm>
          <a:prstGeom prst="rect">
            <a:avLst/>
          </a:prstGeom>
        </p:spPr>
        <p:txBody>
          <a:bodyPr wrap="none" lIns="91438" tIns="45719" rIns="91438" bIns="45719">
            <a:spAutoFit/>
          </a:bodyPr>
          <a:lstStyle/>
          <a:p>
            <a:r>
              <a:rPr lang="en-US" sz="2400" dirty="0">
                <a:latin typeface="Helvetica" charset="0"/>
              </a:rPr>
              <a:t>bin</a:t>
            </a:r>
          </a:p>
        </p:txBody>
      </p:sp>
      <p:sp>
        <p:nvSpPr>
          <p:cNvPr id="100" name="Rectangle 99"/>
          <p:cNvSpPr/>
          <p:nvPr/>
        </p:nvSpPr>
        <p:spPr>
          <a:xfrm>
            <a:off x="9842625" y="5045474"/>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01" name="Straight Arrow Connector 100"/>
          <p:cNvCxnSpPr/>
          <p:nvPr/>
        </p:nvCxnSpPr>
        <p:spPr>
          <a:xfrm flipV="1">
            <a:off x="10180595" y="452926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04" name="Oval 103"/>
          <p:cNvSpPr/>
          <p:nvPr/>
        </p:nvSpPr>
        <p:spPr>
          <a:xfrm>
            <a:off x="9914170" y="3978823"/>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05" name="TextBox 104"/>
          <p:cNvSpPr txBox="1"/>
          <p:nvPr/>
        </p:nvSpPr>
        <p:spPr>
          <a:xfrm>
            <a:off x="9883241" y="399500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07" name="Rectangle 106"/>
          <p:cNvSpPr/>
          <p:nvPr/>
        </p:nvSpPr>
        <p:spPr>
          <a:xfrm>
            <a:off x="8577202" y="5357368"/>
            <a:ext cx="939677" cy="461663"/>
          </a:xfrm>
          <a:prstGeom prst="rect">
            <a:avLst/>
          </a:prstGeom>
        </p:spPr>
        <p:txBody>
          <a:bodyPr wrap="none" lIns="91438" tIns="45719" rIns="91438" bIns="45719">
            <a:spAutoFit/>
          </a:bodyPr>
          <a:lstStyle/>
          <a:p>
            <a:r>
              <a:rPr lang="en-US" sz="2400" dirty="0">
                <a:latin typeface="Helvetica" charset="0"/>
              </a:rPr>
              <a:t>laden</a:t>
            </a:r>
          </a:p>
        </p:txBody>
      </p:sp>
      <p:sp>
        <p:nvSpPr>
          <p:cNvPr id="108" name="Rectangle 107"/>
          <p:cNvSpPr/>
          <p:nvPr/>
        </p:nvSpPr>
        <p:spPr>
          <a:xfrm>
            <a:off x="9852451" y="5357370"/>
            <a:ext cx="732724" cy="461665"/>
          </a:xfrm>
          <a:prstGeom prst="rect">
            <a:avLst/>
          </a:prstGeom>
        </p:spPr>
        <p:txBody>
          <a:bodyPr wrap="square" lIns="91438" tIns="45719" rIns="91438" bIns="45719">
            <a:spAutoFit/>
          </a:bodyPr>
          <a:lstStyle/>
          <a:p>
            <a:r>
              <a:rPr lang="en-US" sz="2400" dirty="0">
                <a:latin typeface="Helvetica" charset="0"/>
              </a:rPr>
              <a:t>got</a:t>
            </a:r>
          </a:p>
        </p:txBody>
      </p:sp>
      <p:sp>
        <p:nvSpPr>
          <p:cNvPr id="109" name="Rectangle 108"/>
          <p:cNvSpPr/>
          <p:nvPr/>
        </p:nvSpPr>
        <p:spPr>
          <a:xfrm>
            <a:off x="10992769" y="5040216"/>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0" name="Straight Arrow Connector 109"/>
          <p:cNvCxnSpPr/>
          <p:nvPr/>
        </p:nvCxnSpPr>
        <p:spPr>
          <a:xfrm flipV="1">
            <a:off x="11330740" y="4524009"/>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flipV="1">
            <a:off x="11340676" y="345544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11064315" y="3973567"/>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14" name="TextBox 113"/>
          <p:cNvSpPr txBox="1"/>
          <p:nvPr/>
        </p:nvSpPr>
        <p:spPr>
          <a:xfrm>
            <a:off x="11033387" y="3989741"/>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16" name="Rectangle 115"/>
          <p:cNvSpPr/>
          <p:nvPr/>
        </p:nvSpPr>
        <p:spPr>
          <a:xfrm>
            <a:off x="10912825" y="5366269"/>
            <a:ext cx="888381" cy="461663"/>
          </a:xfrm>
          <a:prstGeom prst="rect">
            <a:avLst/>
          </a:prstGeom>
        </p:spPr>
        <p:txBody>
          <a:bodyPr wrap="none" lIns="91438" tIns="45719" rIns="91438" bIns="45719">
            <a:spAutoFit/>
          </a:bodyPr>
          <a:lstStyle/>
          <a:p>
            <a:r>
              <a:rPr lang="en-US" sz="2400" dirty="0">
                <a:latin typeface="Helvetica" charset="0"/>
              </a:rPr>
              <a:t>killed</a:t>
            </a:r>
          </a:p>
        </p:txBody>
      </p:sp>
      <p:grpSp>
        <p:nvGrpSpPr>
          <p:cNvPr id="9" name="Group 8"/>
          <p:cNvGrpSpPr/>
          <p:nvPr/>
        </p:nvGrpSpPr>
        <p:grpSpPr>
          <a:xfrm>
            <a:off x="6156615" y="2701981"/>
            <a:ext cx="4907701" cy="1551107"/>
            <a:chOff x="4617460" y="1903197"/>
            <a:chExt cx="3680776" cy="1163330"/>
          </a:xfrm>
        </p:grpSpPr>
        <p:cxnSp>
          <p:nvCxnSpPr>
            <p:cNvPr id="84" name="Straight Arrow Connector 83"/>
            <p:cNvCxnSpPr/>
            <p:nvPr/>
          </p:nvCxnSpPr>
          <p:spPr>
            <a:xfrm>
              <a:off x="5312943" y="3066109"/>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6125804" y="3066109"/>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flipV="1">
              <a:off x="6994900" y="3066109"/>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flipV="1">
              <a:off x="7857510" y="3062165"/>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1" name="Elbow Connector 120"/>
            <p:cNvCxnSpPr/>
            <p:nvPr/>
          </p:nvCxnSpPr>
          <p:spPr>
            <a:xfrm rot="16200000" flipH="1">
              <a:off x="4158343" y="2362314"/>
              <a:ext cx="1155570" cy="237336"/>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cxnSp>
        <p:nvCxnSpPr>
          <p:cNvPr id="125" name="Straight Arrow Connector 124"/>
          <p:cNvCxnSpPr/>
          <p:nvPr/>
        </p:nvCxnSpPr>
        <p:spPr>
          <a:xfrm flipV="1">
            <a:off x="5753088" y="977901"/>
            <a:ext cx="4609" cy="5880099"/>
          </a:xfrm>
          <a:prstGeom prst="straightConnector1">
            <a:avLst/>
          </a:prstGeom>
          <a:ln>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28" name="TextBox 127"/>
          <p:cNvSpPr txBox="1"/>
          <p:nvPr/>
        </p:nvSpPr>
        <p:spPr>
          <a:xfrm>
            <a:off x="1085761" y="1256057"/>
            <a:ext cx="3953322" cy="461663"/>
          </a:xfrm>
          <a:prstGeom prst="rect">
            <a:avLst/>
          </a:prstGeom>
          <a:noFill/>
        </p:spPr>
        <p:txBody>
          <a:bodyPr wrap="none" lIns="91438" tIns="45719" rIns="91438" bIns="45719" rtlCol="0">
            <a:spAutoFit/>
          </a:bodyPr>
          <a:lstStyle/>
          <a:p>
            <a:r>
              <a:rPr lang="en-US" sz="2400" b="1" dirty="0">
                <a:latin typeface="Helvetica" charset="0"/>
              </a:rPr>
              <a:t>Entity Detection / Tagging</a:t>
            </a:r>
          </a:p>
        </p:txBody>
      </p:sp>
      <p:sp>
        <p:nvSpPr>
          <p:cNvPr id="136" name="Oval 135"/>
          <p:cNvSpPr/>
          <p:nvPr/>
        </p:nvSpPr>
        <p:spPr>
          <a:xfrm>
            <a:off x="459711" y="2916282"/>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37" name="Oval 136"/>
          <p:cNvSpPr/>
          <p:nvPr/>
        </p:nvSpPr>
        <p:spPr>
          <a:xfrm>
            <a:off x="1582163" y="2916839"/>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38" name="Oval 137"/>
          <p:cNvSpPr/>
          <p:nvPr/>
        </p:nvSpPr>
        <p:spPr>
          <a:xfrm>
            <a:off x="2732551" y="2916282"/>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39" name="TextBox 138"/>
          <p:cNvSpPr txBox="1"/>
          <p:nvPr/>
        </p:nvSpPr>
        <p:spPr>
          <a:xfrm>
            <a:off x="462941" y="2933978"/>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40" name="TextBox 139"/>
          <p:cNvSpPr txBox="1"/>
          <p:nvPr/>
        </p:nvSpPr>
        <p:spPr>
          <a:xfrm>
            <a:off x="1638331" y="2932457"/>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41" name="TextBox 140"/>
          <p:cNvSpPr txBox="1"/>
          <p:nvPr/>
        </p:nvSpPr>
        <p:spPr>
          <a:xfrm>
            <a:off x="2701624" y="2932457"/>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43" name="Oval 142"/>
          <p:cNvSpPr/>
          <p:nvPr/>
        </p:nvSpPr>
        <p:spPr>
          <a:xfrm>
            <a:off x="3891347" y="2916282"/>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4" name="TextBox 143"/>
          <p:cNvSpPr txBox="1"/>
          <p:nvPr/>
        </p:nvSpPr>
        <p:spPr>
          <a:xfrm>
            <a:off x="3860420" y="2932457"/>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46" name="Oval 145"/>
          <p:cNvSpPr/>
          <p:nvPr/>
        </p:nvSpPr>
        <p:spPr>
          <a:xfrm>
            <a:off x="5041495" y="2911023"/>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7" name="TextBox 146"/>
          <p:cNvSpPr txBox="1"/>
          <p:nvPr/>
        </p:nvSpPr>
        <p:spPr>
          <a:xfrm>
            <a:off x="5010565" y="2927198"/>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cxnSp>
        <p:nvCxnSpPr>
          <p:cNvPr id="166" name="Straight Arrow Connector 165"/>
          <p:cNvCxnSpPr/>
          <p:nvPr/>
        </p:nvCxnSpPr>
        <p:spPr>
          <a:xfrm flipV="1">
            <a:off x="737607" y="239992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p:nvPr/>
        </p:nvCxnSpPr>
        <p:spPr>
          <a:xfrm flipV="1">
            <a:off x="1852775" y="239992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8" name="Straight Arrow Connector 167"/>
          <p:cNvCxnSpPr/>
          <p:nvPr/>
        </p:nvCxnSpPr>
        <p:spPr>
          <a:xfrm flipV="1">
            <a:off x="3008299" y="239992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69" name="TextBox 168"/>
          <p:cNvSpPr txBox="1"/>
          <p:nvPr/>
        </p:nvSpPr>
        <p:spPr>
          <a:xfrm>
            <a:off x="520946" y="1967038"/>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170" name="TextBox 169"/>
          <p:cNvSpPr txBox="1"/>
          <p:nvPr/>
        </p:nvSpPr>
        <p:spPr>
          <a:xfrm>
            <a:off x="1702706" y="1967038"/>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sp>
        <p:nvSpPr>
          <p:cNvPr id="171" name="TextBox 170"/>
          <p:cNvSpPr txBox="1"/>
          <p:nvPr/>
        </p:nvSpPr>
        <p:spPr>
          <a:xfrm>
            <a:off x="2830687" y="1972297"/>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cxnSp>
        <p:nvCxnSpPr>
          <p:cNvPr id="172" name="Straight Arrow Connector 171"/>
          <p:cNvCxnSpPr/>
          <p:nvPr/>
        </p:nvCxnSpPr>
        <p:spPr>
          <a:xfrm flipV="1">
            <a:off x="4167093" y="2399922"/>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73" name="TextBox 172"/>
          <p:cNvSpPr txBox="1"/>
          <p:nvPr/>
        </p:nvSpPr>
        <p:spPr>
          <a:xfrm>
            <a:off x="3989483" y="1972297"/>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cxnSp>
        <p:nvCxnSpPr>
          <p:cNvPr id="174" name="Straight Arrow Connector 173"/>
          <p:cNvCxnSpPr/>
          <p:nvPr/>
        </p:nvCxnSpPr>
        <p:spPr>
          <a:xfrm flipV="1">
            <a:off x="5317240" y="2394663"/>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75" name="TextBox 174"/>
          <p:cNvSpPr txBox="1"/>
          <p:nvPr/>
        </p:nvSpPr>
        <p:spPr>
          <a:xfrm>
            <a:off x="5139629" y="1967038"/>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176" name="TextBox 175"/>
          <p:cNvSpPr txBox="1"/>
          <p:nvPr/>
        </p:nvSpPr>
        <p:spPr>
          <a:xfrm>
            <a:off x="10837511" y="1777414"/>
            <a:ext cx="1067917" cy="677106"/>
          </a:xfrm>
          <a:prstGeom prst="rect">
            <a:avLst/>
          </a:prstGeom>
          <a:noFill/>
        </p:spPr>
        <p:txBody>
          <a:bodyPr wrap="none" lIns="91438" tIns="45719" rIns="91438" bIns="45719" rtlCol="0">
            <a:spAutoFit/>
          </a:bodyPr>
          <a:lstStyle/>
          <a:p>
            <a:pPr algn="ctr"/>
            <a:r>
              <a:rPr lang="en-US" dirty="0">
                <a:latin typeface="Helvetica" charset="0"/>
              </a:rPr>
              <a:t>place</a:t>
            </a:r>
          </a:p>
          <a:p>
            <a:pPr algn="ctr"/>
            <a:r>
              <a:rPr lang="en-US" dirty="0">
                <a:latin typeface="Helvetica" charset="0"/>
              </a:rPr>
              <a:t>of death</a:t>
            </a:r>
          </a:p>
        </p:txBody>
      </p:sp>
      <p:grpSp>
        <p:nvGrpSpPr>
          <p:cNvPr id="126" name="Group 125"/>
          <p:cNvGrpSpPr/>
          <p:nvPr/>
        </p:nvGrpSpPr>
        <p:grpSpPr>
          <a:xfrm>
            <a:off x="7046178" y="3182881"/>
            <a:ext cx="4019028" cy="5816"/>
            <a:chOff x="766849" y="2265258"/>
            <a:chExt cx="3014271" cy="4362"/>
          </a:xfrm>
        </p:grpSpPr>
        <p:cxnSp>
          <p:nvCxnSpPr>
            <p:cNvPr id="127" name="Straight Arrow Connector 126"/>
            <p:cNvCxnSpPr/>
            <p:nvPr/>
          </p:nvCxnSpPr>
          <p:spPr>
            <a:xfrm>
              <a:off x="766849" y="2269202"/>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V="1">
              <a:off x="1608688" y="2269202"/>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flipV="1">
              <a:off x="2477784" y="2269202"/>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flipV="1">
              <a:off x="3340394" y="2265258"/>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56" name="Group 155"/>
          <p:cNvGrpSpPr/>
          <p:nvPr/>
        </p:nvGrpSpPr>
        <p:grpSpPr>
          <a:xfrm rot="10800000">
            <a:off x="7022510" y="3184728"/>
            <a:ext cx="4006507" cy="13436"/>
            <a:chOff x="586354" y="4576146"/>
            <a:chExt cx="3004880" cy="10077"/>
          </a:xfrm>
        </p:grpSpPr>
        <p:cxnSp>
          <p:nvCxnSpPr>
            <p:cNvPr id="157" name="Straight Arrow Connector 156"/>
            <p:cNvCxnSpPr/>
            <p:nvPr/>
          </p:nvCxnSpPr>
          <p:spPr>
            <a:xfrm>
              <a:off x="586354" y="4585805"/>
              <a:ext cx="419772"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8" name="Straight Arrow Connector 157"/>
            <p:cNvCxnSpPr/>
            <p:nvPr/>
          </p:nvCxnSpPr>
          <p:spPr>
            <a:xfrm flipV="1">
              <a:off x="1437852"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V="1">
              <a:off x="2287898" y="4576146"/>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V="1">
              <a:off x="3150508" y="4581861"/>
              <a:ext cx="440726" cy="418"/>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177" name="Straight Arrow Connector 176"/>
          <p:cNvCxnSpPr/>
          <p:nvPr/>
        </p:nvCxnSpPr>
        <p:spPr>
          <a:xfrm flipV="1">
            <a:off x="6761317" y="346480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8" name="Straight Arrow Connector 177"/>
          <p:cNvCxnSpPr/>
          <p:nvPr/>
        </p:nvCxnSpPr>
        <p:spPr>
          <a:xfrm flipV="1">
            <a:off x="7876485" y="346480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9" name="Straight Arrow Connector 178"/>
          <p:cNvCxnSpPr/>
          <p:nvPr/>
        </p:nvCxnSpPr>
        <p:spPr>
          <a:xfrm flipV="1">
            <a:off x="9032009" y="346480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80" name="TextBox 179"/>
          <p:cNvSpPr txBox="1"/>
          <p:nvPr/>
        </p:nvSpPr>
        <p:spPr>
          <a:xfrm>
            <a:off x="6544657" y="3031924"/>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181" name="TextBox 180"/>
          <p:cNvSpPr txBox="1"/>
          <p:nvPr/>
        </p:nvSpPr>
        <p:spPr>
          <a:xfrm>
            <a:off x="7726417" y="3031924"/>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sp>
        <p:nvSpPr>
          <p:cNvPr id="182" name="TextBox 181"/>
          <p:cNvSpPr txBox="1"/>
          <p:nvPr/>
        </p:nvSpPr>
        <p:spPr>
          <a:xfrm>
            <a:off x="8854398" y="3037182"/>
            <a:ext cx="389846" cy="461663"/>
          </a:xfrm>
          <a:prstGeom prst="rect">
            <a:avLst/>
          </a:prstGeom>
          <a:noFill/>
        </p:spPr>
        <p:txBody>
          <a:bodyPr wrap="none" lIns="91438" tIns="45719" rIns="91438" bIns="45719" rtlCol="0">
            <a:spAutoFit/>
          </a:bodyPr>
          <a:lstStyle/>
          <a:p>
            <a:r>
              <a:rPr lang="en-US" sz="2400" i="1" dirty="0">
                <a:latin typeface="Helvetica" charset="0"/>
              </a:rPr>
              <a:t>E</a:t>
            </a:r>
          </a:p>
        </p:txBody>
      </p:sp>
      <p:cxnSp>
        <p:nvCxnSpPr>
          <p:cNvPr id="183" name="Straight Arrow Connector 182"/>
          <p:cNvCxnSpPr/>
          <p:nvPr/>
        </p:nvCxnSpPr>
        <p:spPr>
          <a:xfrm flipV="1">
            <a:off x="10190804" y="3464807"/>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84" name="TextBox 183"/>
          <p:cNvSpPr txBox="1"/>
          <p:nvPr/>
        </p:nvSpPr>
        <p:spPr>
          <a:xfrm>
            <a:off x="10013194" y="3037182"/>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cxnSp>
        <p:nvCxnSpPr>
          <p:cNvPr id="185" name="Straight Arrow Connector 184"/>
          <p:cNvCxnSpPr/>
          <p:nvPr/>
        </p:nvCxnSpPr>
        <p:spPr>
          <a:xfrm flipV="1">
            <a:off x="11340951" y="3459549"/>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86" name="TextBox 185"/>
          <p:cNvSpPr txBox="1"/>
          <p:nvPr/>
        </p:nvSpPr>
        <p:spPr>
          <a:xfrm>
            <a:off x="11163339" y="3031924"/>
            <a:ext cx="420775" cy="461665"/>
          </a:xfrm>
          <a:prstGeom prst="rect">
            <a:avLst/>
          </a:prstGeom>
          <a:noFill/>
        </p:spPr>
        <p:txBody>
          <a:bodyPr wrap="none" lIns="91438" tIns="45719" rIns="91438" bIns="45719" rtlCol="0">
            <a:spAutoFit/>
          </a:bodyPr>
          <a:lstStyle/>
          <a:p>
            <a:r>
              <a:rPr lang="en-US" sz="2400" i="1" dirty="0">
                <a:latin typeface="Helvetica" charset="0"/>
              </a:rPr>
              <a:t>C</a:t>
            </a:r>
          </a:p>
        </p:txBody>
      </p:sp>
      <p:sp>
        <p:nvSpPr>
          <p:cNvPr id="188" name="Oval 187"/>
          <p:cNvSpPr/>
          <p:nvPr/>
        </p:nvSpPr>
        <p:spPr>
          <a:xfrm>
            <a:off x="7605874" y="2914991"/>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89" name="Oval 188"/>
          <p:cNvSpPr/>
          <p:nvPr/>
        </p:nvSpPr>
        <p:spPr>
          <a:xfrm>
            <a:off x="8756263" y="291443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90" name="TextBox 189"/>
          <p:cNvSpPr txBox="1"/>
          <p:nvPr/>
        </p:nvSpPr>
        <p:spPr>
          <a:xfrm>
            <a:off x="6486652" y="293213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91" name="TextBox 190"/>
          <p:cNvSpPr txBox="1"/>
          <p:nvPr/>
        </p:nvSpPr>
        <p:spPr>
          <a:xfrm>
            <a:off x="7662041" y="293061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92" name="TextBox 191"/>
          <p:cNvSpPr txBox="1"/>
          <p:nvPr/>
        </p:nvSpPr>
        <p:spPr>
          <a:xfrm>
            <a:off x="8725335" y="293061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93" name="Oval 192"/>
          <p:cNvSpPr/>
          <p:nvPr/>
        </p:nvSpPr>
        <p:spPr>
          <a:xfrm>
            <a:off x="9915059" y="291443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94" name="TextBox 193"/>
          <p:cNvSpPr txBox="1"/>
          <p:nvPr/>
        </p:nvSpPr>
        <p:spPr>
          <a:xfrm>
            <a:off x="9884131" y="2930610"/>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95" name="Oval 194"/>
          <p:cNvSpPr/>
          <p:nvPr/>
        </p:nvSpPr>
        <p:spPr>
          <a:xfrm>
            <a:off x="11065206" y="2909178"/>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96" name="TextBox 195"/>
          <p:cNvSpPr txBox="1"/>
          <p:nvPr/>
        </p:nvSpPr>
        <p:spPr>
          <a:xfrm>
            <a:off x="11034276" y="292535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cxnSp>
        <p:nvCxnSpPr>
          <p:cNvPr id="197" name="Straight Arrow Connector 196"/>
          <p:cNvCxnSpPr/>
          <p:nvPr/>
        </p:nvCxnSpPr>
        <p:spPr>
          <a:xfrm flipV="1">
            <a:off x="11330423" y="240914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6993281" y="1256057"/>
            <a:ext cx="5242137" cy="461663"/>
          </a:xfrm>
          <a:prstGeom prst="rect">
            <a:avLst/>
          </a:prstGeom>
          <a:noFill/>
        </p:spPr>
        <p:txBody>
          <a:bodyPr wrap="none" lIns="91438" tIns="45719" rIns="91438" bIns="45719" rtlCol="0">
            <a:spAutoFit/>
          </a:bodyPr>
          <a:lstStyle/>
          <a:p>
            <a:r>
              <a:rPr lang="en-US" sz="2400" b="1" dirty="0">
                <a:latin typeface="Helvetica" charset="0"/>
              </a:rPr>
              <a:t>Relation Prediction / Classification</a:t>
            </a:r>
          </a:p>
        </p:txBody>
      </p:sp>
    </p:spTree>
    <p:extLst>
      <p:ext uri="{BB962C8B-B14F-4D97-AF65-F5344CB8AC3E}">
        <p14:creationId xmlns:p14="http://schemas.microsoft.com/office/powerpoint/2010/main" val="1353436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8" y="310495"/>
            <a:ext cx="8400547" cy="554500"/>
          </a:xfrm>
          <a:prstGeom prst="rect">
            <a:avLst/>
          </a:prstGeom>
        </p:spPr>
        <p:txBody>
          <a:bodyPr/>
          <a:lstStyle/>
          <a:p>
            <a:r>
              <a:rPr lang="en-US" dirty="0" smtClean="0"/>
              <a:t>Modeling with RNNs</a:t>
            </a:r>
            <a:r>
              <a:rPr lang="en-US" dirty="0"/>
              <a:t>: </a:t>
            </a:r>
            <a:r>
              <a:rPr lang="en-US" dirty="0" err="1" smtClean="0"/>
              <a:t>Overfitting</a:t>
            </a:r>
            <a:endParaRPr lang="en-US" dirty="0"/>
          </a:p>
        </p:txBody>
      </p:sp>
      <p:sp>
        <p:nvSpPr>
          <p:cNvPr id="514" name="Rectangle 513"/>
          <p:cNvSpPr/>
          <p:nvPr/>
        </p:nvSpPr>
        <p:spPr>
          <a:xfrm>
            <a:off x="3256251"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16" name="Straight Connector 515"/>
          <p:cNvCxnSpPr/>
          <p:nvPr/>
        </p:nvCxnSpPr>
        <p:spPr>
          <a:xfrm>
            <a:off x="3247088"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p:nvPr/>
        </p:nvCxnSpPr>
        <p:spPr>
          <a:xfrm flipH="1">
            <a:off x="3256254"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379" name="Rectangle 378"/>
          <p:cNvSpPr/>
          <p:nvPr/>
        </p:nvSpPr>
        <p:spPr>
          <a:xfrm>
            <a:off x="598039"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0" name="Oval 379"/>
          <p:cNvSpPr/>
          <p:nvPr/>
        </p:nvSpPr>
        <p:spPr>
          <a:xfrm>
            <a:off x="1642427" y="5247685"/>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381" name="Straight Connector 380"/>
          <p:cNvCxnSpPr/>
          <p:nvPr/>
        </p:nvCxnSpPr>
        <p:spPr>
          <a:xfrm>
            <a:off x="588876"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82" name="Straight Connector 381"/>
          <p:cNvCxnSpPr/>
          <p:nvPr/>
        </p:nvCxnSpPr>
        <p:spPr>
          <a:xfrm flipH="1">
            <a:off x="598041"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383" name="Rectangle 382"/>
          <p:cNvSpPr/>
          <p:nvPr/>
        </p:nvSpPr>
        <p:spPr>
          <a:xfrm flipH="1">
            <a:off x="1633803" y="5239007"/>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4" name="Rectangle 383"/>
          <p:cNvSpPr/>
          <p:nvPr/>
        </p:nvSpPr>
        <p:spPr>
          <a:xfrm>
            <a:off x="5867497" y="4956727"/>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5" name="Oval 384"/>
          <p:cNvSpPr/>
          <p:nvPr/>
        </p:nvSpPr>
        <p:spPr>
          <a:xfrm>
            <a:off x="6329766" y="5732789"/>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386" name="Straight Connector 385"/>
          <p:cNvCxnSpPr/>
          <p:nvPr/>
        </p:nvCxnSpPr>
        <p:spPr>
          <a:xfrm>
            <a:off x="5858333" y="4858619"/>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87" name="Straight Connector 386"/>
          <p:cNvCxnSpPr/>
          <p:nvPr/>
        </p:nvCxnSpPr>
        <p:spPr>
          <a:xfrm flipH="1">
            <a:off x="5867498" y="6173771"/>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388" name="Group 387"/>
          <p:cNvGrpSpPr/>
          <p:nvPr/>
        </p:nvGrpSpPr>
        <p:grpSpPr>
          <a:xfrm>
            <a:off x="8507383" y="4858541"/>
            <a:ext cx="1603443" cy="1315152"/>
            <a:chOff x="2046915" y="3643964"/>
            <a:chExt cx="1202582" cy="986364"/>
          </a:xfrm>
        </p:grpSpPr>
        <p:sp>
          <p:nvSpPr>
            <p:cNvPr id="389" name="Rectangle 388"/>
            <p:cNvSpPr/>
            <p:nvPr/>
          </p:nvSpPr>
          <p:spPr>
            <a:xfrm>
              <a:off x="2053787" y="3717545"/>
              <a:ext cx="1121871" cy="912783"/>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390" name="Oval 389"/>
            <p:cNvSpPr/>
            <p:nvPr/>
          </p:nvSpPr>
          <p:spPr>
            <a:xfrm>
              <a:off x="2678318" y="4226836"/>
              <a:ext cx="45719" cy="4571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00000"/>
                </a:solidFill>
                <a:latin typeface="Helvetica" charset="0"/>
              </a:endParaRPr>
            </a:p>
          </p:txBody>
        </p:sp>
        <p:cxnSp>
          <p:nvCxnSpPr>
            <p:cNvPr id="391" name="Straight Connector 390"/>
            <p:cNvCxnSpPr/>
            <p:nvPr/>
          </p:nvCxnSpPr>
          <p:spPr>
            <a:xfrm>
              <a:off x="2046915" y="3643964"/>
              <a:ext cx="6872" cy="986364"/>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92" name="Straight Connector 391"/>
            <p:cNvCxnSpPr/>
            <p:nvPr/>
          </p:nvCxnSpPr>
          <p:spPr>
            <a:xfrm flipH="1">
              <a:off x="2053788" y="4630328"/>
              <a:ext cx="119570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grpSp>
      <p:sp>
        <p:nvSpPr>
          <p:cNvPr id="393" name="Rectangle 392"/>
          <p:cNvSpPr/>
          <p:nvPr/>
        </p:nvSpPr>
        <p:spPr>
          <a:xfrm flipH="1">
            <a:off x="9337164" y="5626997"/>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1" name="Oval 140"/>
          <p:cNvSpPr/>
          <p:nvPr/>
        </p:nvSpPr>
        <p:spPr>
          <a:xfrm>
            <a:off x="4301150" y="5009581"/>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2" name="Rectangle 141"/>
          <p:cNvSpPr/>
          <p:nvPr/>
        </p:nvSpPr>
        <p:spPr>
          <a:xfrm flipH="1">
            <a:off x="4294923" y="4992623"/>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19" name="Rectangle 118"/>
          <p:cNvSpPr/>
          <p:nvPr/>
        </p:nvSpPr>
        <p:spPr>
          <a:xfrm>
            <a:off x="173318" y="1114511"/>
            <a:ext cx="1169695" cy="420628"/>
          </a:xfrm>
          <a:prstGeom prst="rect">
            <a:avLst/>
          </a:prstGeom>
          <a:ln>
            <a:noFill/>
          </a:ln>
        </p:spPr>
        <p:txBody>
          <a:bodyPr wrap="none" lIns="91438" tIns="45719" rIns="91438" bIns="45719">
            <a:spAutoFit/>
          </a:bodyPr>
          <a:lstStyle/>
          <a:p>
            <a:r>
              <a:rPr lang="en-US" sz="2100" i="1" dirty="0">
                <a:solidFill>
                  <a:srgbClr val="C00000"/>
                </a:solidFill>
                <a:latin typeface="Helvetica" charset="0"/>
              </a:rPr>
              <a:t>memory</a:t>
            </a:r>
          </a:p>
        </p:txBody>
      </p:sp>
      <p:sp>
        <p:nvSpPr>
          <p:cNvPr id="120" name="Rectangle 119"/>
          <p:cNvSpPr/>
          <p:nvPr/>
        </p:nvSpPr>
        <p:spPr>
          <a:xfrm>
            <a:off x="912454" y="3922005"/>
            <a:ext cx="666373"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21" name="Rectangle 120"/>
          <p:cNvSpPr/>
          <p:nvPr/>
        </p:nvSpPr>
        <p:spPr>
          <a:xfrm>
            <a:off x="3659593" y="3913857"/>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22" name="Rectangle 121"/>
          <p:cNvSpPr/>
          <p:nvPr/>
        </p:nvSpPr>
        <p:spPr>
          <a:xfrm>
            <a:off x="6221127" y="3906602"/>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23" name="Straight Arrow Connector 122"/>
          <p:cNvCxnSpPr/>
          <p:nvPr/>
        </p:nvCxnSpPr>
        <p:spPr>
          <a:xfrm flipV="1">
            <a:off x="1278587" y="34057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p:nvPr/>
        </p:nvCxnSpPr>
        <p:spPr>
          <a:xfrm flipV="1">
            <a:off x="3997247" y="3397650"/>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p:nvPr/>
        </p:nvCxnSpPr>
        <p:spPr>
          <a:xfrm flipV="1">
            <a:off x="6559097" y="339039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a:off x="1011029" y="2855354"/>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27" name="Oval 126"/>
          <p:cNvSpPr/>
          <p:nvPr/>
        </p:nvSpPr>
        <p:spPr>
          <a:xfrm>
            <a:off x="3721067" y="284776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28" name="Oval 127"/>
          <p:cNvSpPr/>
          <p:nvPr/>
        </p:nvSpPr>
        <p:spPr>
          <a:xfrm>
            <a:off x="6292671" y="2839951"/>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29" name="TextBox 128"/>
          <p:cNvSpPr txBox="1"/>
          <p:nvPr/>
        </p:nvSpPr>
        <p:spPr>
          <a:xfrm>
            <a:off x="1014257" y="287305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30" name="TextBox 129"/>
          <p:cNvSpPr txBox="1"/>
          <p:nvPr/>
        </p:nvSpPr>
        <p:spPr>
          <a:xfrm>
            <a:off x="3777234" y="286338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31" name="Rectangle 130"/>
          <p:cNvSpPr/>
          <p:nvPr/>
        </p:nvSpPr>
        <p:spPr>
          <a:xfrm>
            <a:off x="769380" y="4228641"/>
            <a:ext cx="922043" cy="461663"/>
          </a:xfrm>
          <a:prstGeom prst="rect">
            <a:avLst/>
          </a:prstGeom>
        </p:spPr>
        <p:txBody>
          <a:bodyPr wrap="none" lIns="91438" tIns="45719" rIns="91438" bIns="45719">
            <a:spAutoFit/>
          </a:bodyPr>
          <a:lstStyle/>
          <a:p>
            <a:r>
              <a:rPr lang="en-US" sz="2400" dirty="0">
                <a:latin typeface="Helvetica" charset="0"/>
              </a:rPr>
              <a:t>when</a:t>
            </a:r>
          </a:p>
        </p:txBody>
      </p:sp>
      <p:sp>
        <p:nvSpPr>
          <p:cNvPr id="132" name="Rectangle 131"/>
          <p:cNvSpPr/>
          <p:nvPr/>
        </p:nvSpPr>
        <p:spPr>
          <a:xfrm>
            <a:off x="3688160" y="4215021"/>
            <a:ext cx="732889" cy="461663"/>
          </a:xfrm>
          <a:prstGeom prst="rect">
            <a:avLst/>
          </a:prstGeom>
        </p:spPr>
        <p:txBody>
          <a:bodyPr wrap="none" lIns="91438" tIns="45719" rIns="91438" bIns="45719">
            <a:spAutoFit/>
          </a:bodyPr>
          <a:lstStyle/>
          <a:p>
            <a:r>
              <a:rPr lang="en-US" sz="2400" dirty="0">
                <a:latin typeface="Helvetica" charset="0"/>
              </a:rPr>
              <a:t>was</a:t>
            </a:r>
          </a:p>
        </p:txBody>
      </p:sp>
      <p:sp>
        <p:nvSpPr>
          <p:cNvPr id="133" name="Rectangle 132"/>
          <p:cNvSpPr/>
          <p:nvPr/>
        </p:nvSpPr>
        <p:spPr>
          <a:xfrm>
            <a:off x="6114500" y="4218496"/>
            <a:ext cx="1023033" cy="461663"/>
          </a:xfrm>
          <a:prstGeom prst="rect">
            <a:avLst/>
          </a:prstGeom>
        </p:spPr>
        <p:txBody>
          <a:bodyPr wrap="none" lIns="91438" tIns="45719" rIns="91438" bIns="45719">
            <a:spAutoFit/>
          </a:bodyPr>
          <a:lstStyle/>
          <a:p>
            <a:r>
              <a:rPr lang="en-US" sz="2400" dirty="0">
                <a:latin typeface="Helvetica" charset="0"/>
              </a:rPr>
              <a:t>matrix</a:t>
            </a:r>
          </a:p>
        </p:txBody>
      </p:sp>
      <p:sp>
        <p:nvSpPr>
          <p:cNvPr id="134" name="Rectangle 133"/>
          <p:cNvSpPr/>
          <p:nvPr/>
        </p:nvSpPr>
        <p:spPr>
          <a:xfrm>
            <a:off x="8809197" y="3901105"/>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35" name="Straight Arrow Connector 134"/>
          <p:cNvCxnSpPr/>
          <p:nvPr/>
        </p:nvCxnSpPr>
        <p:spPr>
          <a:xfrm flipV="1">
            <a:off x="9147168" y="33848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flipV="1">
            <a:off x="9157104" y="2316333"/>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7" name="Oval 136"/>
          <p:cNvSpPr/>
          <p:nvPr/>
        </p:nvSpPr>
        <p:spPr>
          <a:xfrm>
            <a:off x="8880743" y="2834457"/>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38" name="TextBox 137"/>
          <p:cNvSpPr txBox="1"/>
          <p:nvPr/>
        </p:nvSpPr>
        <p:spPr>
          <a:xfrm>
            <a:off x="8849815" y="285063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39" name="TextBox 138"/>
          <p:cNvSpPr txBox="1"/>
          <p:nvPr/>
        </p:nvSpPr>
        <p:spPr>
          <a:xfrm>
            <a:off x="8425883" y="1933407"/>
            <a:ext cx="1503934" cy="384719"/>
          </a:xfrm>
          <a:prstGeom prst="rect">
            <a:avLst/>
          </a:prstGeom>
          <a:noFill/>
        </p:spPr>
        <p:txBody>
          <a:bodyPr wrap="none" lIns="91438" tIns="45719" rIns="91438" bIns="45719" rtlCol="0">
            <a:spAutoFit/>
          </a:bodyPr>
          <a:lstStyle/>
          <a:p>
            <a:pPr algn="ctr"/>
            <a:r>
              <a:rPr lang="en-US" dirty="0" err="1" smtClean="0">
                <a:latin typeface="Helvetica" charset="0"/>
              </a:rPr>
              <a:t>releaseDate</a:t>
            </a:r>
            <a:endParaRPr lang="en-US" dirty="0">
              <a:latin typeface="Helvetica" charset="0"/>
            </a:endParaRPr>
          </a:p>
        </p:txBody>
      </p:sp>
      <p:sp>
        <p:nvSpPr>
          <p:cNvPr id="140" name="Rectangle 139"/>
          <p:cNvSpPr/>
          <p:nvPr/>
        </p:nvSpPr>
        <p:spPr>
          <a:xfrm>
            <a:off x="8581286" y="4228561"/>
            <a:ext cx="1367678" cy="461663"/>
          </a:xfrm>
          <a:prstGeom prst="rect">
            <a:avLst/>
          </a:prstGeom>
        </p:spPr>
        <p:txBody>
          <a:bodyPr wrap="none" lIns="91438" tIns="45719" rIns="91438" bIns="45719">
            <a:spAutoFit/>
          </a:bodyPr>
          <a:lstStyle/>
          <a:p>
            <a:r>
              <a:rPr lang="en-US" sz="2400" dirty="0">
                <a:latin typeface="Helvetica" charset="0"/>
              </a:rPr>
              <a:t>released</a:t>
            </a:r>
          </a:p>
        </p:txBody>
      </p:sp>
      <p:grpSp>
        <p:nvGrpSpPr>
          <p:cNvPr id="143" name="Group 142"/>
          <p:cNvGrpSpPr/>
          <p:nvPr/>
        </p:nvGrpSpPr>
        <p:grpSpPr>
          <a:xfrm>
            <a:off x="685110" y="1578511"/>
            <a:ext cx="8195633" cy="1544719"/>
            <a:chOff x="4617460" y="1903197"/>
            <a:chExt cx="6146725" cy="1158538"/>
          </a:xfrm>
        </p:grpSpPr>
        <p:cxnSp>
          <p:nvCxnSpPr>
            <p:cNvPr id="144" name="Straight Arrow Connector 143"/>
            <p:cNvCxnSpPr/>
            <p:nvPr/>
          </p:nvCxnSpPr>
          <p:spPr>
            <a:xfrm>
              <a:off x="9245199" y="3054558"/>
              <a:ext cx="1518986" cy="7177"/>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5" name="Elbow Connector 144"/>
            <p:cNvCxnSpPr/>
            <p:nvPr/>
          </p:nvCxnSpPr>
          <p:spPr>
            <a:xfrm rot="16200000" flipH="1">
              <a:off x="4158343" y="2362314"/>
              <a:ext cx="1155570" cy="237336"/>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cxnSp>
        <p:nvCxnSpPr>
          <p:cNvPr id="146" name="Straight Arrow Connector 145"/>
          <p:cNvCxnSpPr/>
          <p:nvPr/>
        </p:nvCxnSpPr>
        <p:spPr>
          <a:xfrm flipV="1">
            <a:off x="4283824" y="3113658"/>
            <a:ext cx="2008849" cy="7813"/>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V="1">
            <a:off x="1571651" y="3135554"/>
            <a:ext cx="2142079" cy="7735"/>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8" name="Rectangle 147"/>
          <p:cNvSpPr/>
          <p:nvPr/>
        </p:nvSpPr>
        <p:spPr>
          <a:xfrm flipH="1">
            <a:off x="6317220" y="5720375"/>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Tree>
    <p:extLst>
      <p:ext uri="{BB962C8B-B14F-4D97-AF65-F5344CB8AC3E}">
        <p14:creationId xmlns:p14="http://schemas.microsoft.com/office/powerpoint/2010/main" val="415675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8" y="310495"/>
            <a:ext cx="8400547" cy="554500"/>
          </a:xfrm>
          <a:prstGeom prst="rect">
            <a:avLst/>
          </a:prstGeom>
        </p:spPr>
        <p:txBody>
          <a:bodyPr/>
          <a:lstStyle/>
          <a:p>
            <a:r>
              <a:rPr lang="en-US" dirty="0" smtClean="0"/>
              <a:t>Modeling with RNNs</a:t>
            </a:r>
            <a:r>
              <a:rPr lang="en-US" dirty="0"/>
              <a:t>: </a:t>
            </a:r>
            <a:r>
              <a:rPr lang="en-US" dirty="0" err="1" smtClean="0"/>
              <a:t>Overfitting</a:t>
            </a:r>
            <a:endParaRPr lang="en-US" dirty="0"/>
          </a:p>
        </p:txBody>
      </p:sp>
      <p:sp>
        <p:nvSpPr>
          <p:cNvPr id="10" name="Rectangle 9"/>
          <p:cNvSpPr/>
          <p:nvPr/>
        </p:nvSpPr>
        <p:spPr>
          <a:xfrm>
            <a:off x="598039"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1" name="Oval 10"/>
          <p:cNvSpPr/>
          <p:nvPr/>
        </p:nvSpPr>
        <p:spPr>
          <a:xfrm>
            <a:off x="1642427" y="5247685"/>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12" name="Straight Connector 511"/>
          <p:cNvCxnSpPr/>
          <p:nvPr/>
        </p:nvCxnSpPr>
        <p:spPr>
          <a:xfrm>
            <a:off x="588876"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13" name="Straight Connector 512"/>
          <p:cNvCxnSpPr/>
          <p:nvPr/>
        </p:nvCxnSpPr>
        <p:spPr>
          <a:xfrm flipH="1">
            <a:off x="598041"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14" name="Rectangle 513"/>
          <p:cNvSpPr/>
          <p:nvPr/>
        </p:nvSpPr>
        <p:spPr>
          <a:xfrm>
            <a:off x="3256762"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16" name="Straight Connector 515"/>
          <p:cNvCxnSpPr/>
          <p:nvPr/>
        </p:nvCxnSpPr>
        <p:spPr>
          <a:xfrm>
            <a:off x="3247599"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p:nvPr/>
        </p:nvCxnSpPr>
        <p:spPr>
          <a:xfrm flipH="1">
            <a:off x="3256765"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24" name="Rectangle 523"/>
          <p:cNvSpPr/>
          <p:nvPr/>
        </p:nvSpPr>
        <p:spPr>
          <a:xfrm>
            <a:off x="5867497" y="4956727"/>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25" name="Oval 524"/>
          <p:cNvSpPr/>
          <p:nvPr/>
        </p:nvSpPr>
        <p:spPr>
          <a:xfrm>
            <a:off x="6329766" y="5732789"/>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26" name="Straight Connector 525"/>
          <p:cNvCxnSpPr/>
          <p:nvPr/>
        </p:nvCxnSpPr>
        <p:spPr>
          <a:xfrm>
            <a:off x="5858333" y="4858619"/>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p:nvPr/>
        </p:nvCxnSpPr>
        <p:spPr>
          <a:xfrm flipH="1">
            <a:off x="5867498" y="6173771"/>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529" name="Rectangle 528"/>
          <p:cNvSpPr/>
          <p:nvPr/>
        </p:nvSpPr>
        <p:spPr>
          <a:xfrm>
            <a:off x="8520189" y="4962714"/>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31" name="Straight Connector 530"/>
          <p:cNvCxnSpPr/>
          <p:nvPr/>
        </p:nvCxnSpPr>
        <p:spPr>
          <a:xfrm>
            <a:off x="8511025" y="4864604"/>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32" name="Straight Connector 531"/>
          <p:cNvCxnSpPr/>
          <p:nvPr/>
        </p:nvCxnSpPr>
        <p:spPr>
          <a:xfrm flipH="1">
            <a:off x="8520190" y="6179756"/>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257" name="Rectangle 256"/>
          <p:cNvSpPr/>
          <p:nvPr/>
        </p:nvSpPr>
        <p:spPr>
          <a:xfrm flipH="1">
            <a:off x="9340807" y="5633060"/>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67" name="Rectangle 266"/>
          <p:cNvSpPr/>
          <p:nvPr/>
        </p:nvSpPr>
        <p:spPr>
          <a:xfrm flipH="1">
            <a:off x="1633803" y="5239007"/>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69" name="Oval 268"/>
          <p:cNvSpPr/>
          <p:nvPr/>
        </p:nvSpPr>
        <p:spPr>
          <a:xfrm>
            <a:off x="9446445" y="5566921"/>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15" name="Oval 514"/>
          <p:cNvSpPr/>
          <p:nvPr/>
        </p:nvSpPr>
        <p:spPr>
          <a:xfrm>
            <a:off x="4301150" y="5009581"/>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72" name="Rectangle 271"/>
          <p:cNvSpPr/>
          <p:nvPr/>
        </p:nvSpPr>
        <p:spPr>
          <a:xfrm flipH="1">
            <a:off x="4294923" y="4992623"/>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39" name="Rectangle 138"/>
          <p:cNvSpPr/>
          <p:nvPr/>
        </p:nvSpPr>
        <p:spPr>
          <a:xfrm>
            <a:off x="173318" y="1114511"/>
            <a:ext cx="1169695" cy="420628"/>
          </a:xfrm>
          <a:prstGeom prst="rect">
            <a:avLst/>
          </a:prstGeom>
          <a:ln>
            <a:noFill/>
          </a:ln>
        </p:spPr>
        <p:txBody>
          <a:bodyPr wrap="none" lIns="91438" tIns="45719" rIns="91438" bIns="45719">
            <a:spAutoFit/>
          </a:bodyPr>
          <a:lstStyle/>
          <a:p>
            <a:r>
              <a:rPr lang="en-US" sz="2100" i="1" dirty="0">
                <a:solidFill>
                  <a:srgbClr val="C00000"/>
                </a:solidFill>
                <a:latin typeface="Helvetica" charset="0"/>
              </a:rPr>
              <a:t>memory</a:t>
            </a:r>
          </a:p>
        </p:txBody>
      </p:sp>
      <p:sp>
        <p:nvSpPr>
          <p:cNvPr id="140" name="Rectangle 139"/>
          <p:cNvSpPr/>
          <p:nvPr/>
        </p:nvSpPr>
        <p:spPr>
          <a:xfrm>
            <a:off x="912454" y="3922005"/>
            <a:ext cx="666373"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1" name="Rectangle 140"/>
          <p:cNvSpPr/>
          <p:nvPr/>
        </p:nvSpPr>
        <p:spPr>
          <a:xfrm>
            <a:off x="3659593" y="3913857"/>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2" name="Rectangle 141"/>
          <p:cNvSpPr/>
          <p:nvPr/>
        </p:nvSpPr>
        <p:spPr>
          <a:xfrm>
            <a:off x="6221127" y="3906602"/>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3" name="Straight Arrow Connector 142"/>
          <p:cNvCxnSpPr/>
          <p:nvPr/>
        </p:nvCxnSpPr>
        <p:spPr>
          <a:xfrm flipV="1">
            <a:off x="1278587" y="34057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V="1">
            <a:off x="3997247" y="3397650"/>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V="1">
            <a:off x="6559097" y="339039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46" name="Oval 145"/>
          <p:cNvSpPr/>
          <p:nvPr/>
        </p:nvSpPr>
        <p:spPr>
          <a:xfrm>
            <a:off x="1011029" y="2855354"/>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7" name="Oval 146"/>
          <p:cNvSpPr/>
          <p:nvPr/>
        </p:nvSpPr>
        <p:spPr>
          <a:xfrm>
            <a:off x="3721067" y="284776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8" name="Oval 147"/>
          <p:cNvSpPr/>
          <p:nvPr/>
        </p:nvSpPr>
        <p:spPr>
          <a:xfrm>
            <a:off x="6292671" y="2839951"/>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9" name="TextBox 148"/>
          <p:cNvSpPr txBox="1"/>
          <p:nvPr/>
        </p:nvSpPr>
        <p:spPr>
          <a:xfrm>
            <a:off x="1014257" y="287305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50" name="TextBox 149"/>
          <p:cNvSpPr txBox="1"/>
          <p:nvPr/>
        </p:nvSpPr>
        <p:spPr>
          <a:xfrm>
            <a:off x="3777234" y="286338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51" name="Rectangle 150"/>
          <p:cNvSpPr/>
          <p:nvPr/>
        </p:nvSpPr>
        <p:spPr>
          <a:xfrm>
            <a:off x="769380" y="4228641"/>
            <a:ext cx="922043" cy="461663"/>
          </a:xfrm>
          <a:prstGeom prst="rect">
            <a:avLst/>
          </a:prstGeom>
        </p:spPr>
        <p:txBody>
          <a:bodyPr wrap="none" lIns="91438" tIns="45719" rIns="91438" bIns="45719">
            <a:spAutoFit/>
          </a:bodyPr>
          <a:lstStyle/>
          <a:p>
            <a:r>
              <a:rPr lang="en-US" sz="2400" dirty="0">
                <a:latin typeface="Helvetica" charset="0"/>
              </a:rPr>
              <a:t>when</a:t>
            </a:r>
          </a:p>
        </p:txBody>
      </p:sp>
      <p:sp>
        <p:nvSpPr>
          <p:cNvPr id="152" name="Rectangle 151"/>
          <p:cNvSpPr/>
          <p:nvPr/>
        </p:nvSpPr>
        <p:spPr>
          <a:xfrm>
            <a:off x="3688160" y="4215021"/>
            <a:ext cx="732889" cy="461663"/>
          </a:xfrm>
          <a:prstGeom prst="rect">
            <a:avLst/>
          </a:prstGeom>
        </p:spPr>
        <p:txBody>
          <a:bodyPr wrap="none" lIns="91438" tIns="45719" rIns="91438" bIns="45719">
            <a:spAutoFit/>
          </a:bodyPr>
          <a:lstStyle/>
          <a:p>
            <a:r>
              <a:rPr lang="en-US" sz="2400" dirty="0">
                <a:latin typeface="Helvetica" charset="0"/>
              </a:rPr>
              <a:t>was</a:t>
            </a:r>
          </a:p>
        </p:txBody>
      </p:sp>
      <p:sp>
        <p:nvSpPr>
          <p:cNvPr id="153" name="Rectangle 152"/>
          <p:cNvSpPr/>
          <p:nvPr/>
        </p:nvSpPr>
        <p:spPr>
          <a:xfrm>
            <a:off x="6114500" y="4218496"/>
            <a:ext cx="1023033" cy="461663"/>
          </a:xfrm>
          <a:prstGeom prst="rect">
            <a:avLst/>
          </a:prstGeom>
        </p:spPr>
        <p:txBody>
          <a:bodyPr wrap="none" lIns="91438" tIns="45719" rIns="91438" bIns="45719">
            <a:spAutoFit/>
          </a:bodyPr>
          <a:lstStyle/>
          <a:p>
            <a:r>
              <a:rPr lang="en-US" sz="2400" dirty="0">
                <a:latin typeface="Helvetica" charset="0"/>
              </a:rPr>
              <a:t>matrix</a:t>
            </a:r>
          </a:p>
        </p:txBody>
      </p:sp>
      <p:sp>
        <p:nvSpPr>
          <p:cNvPr id="154" name="Rectangle 153"/>
          <p:cNvSpPr/>
          <p:nvPr/>
        </p:nvSpPr>
        <p:spPr>
          <a:xfrm>
            <a:off x="8809197" y="3901105"/>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55" name="Straight Arrow Connector 154"/>
          <p:cNvCxnSpPr/>
          <p:nvPr/>
        </p:nvCxnSpPr>
        <p:spPr>
          <a:xfrm flipV="1">
            <a:off x="9147168" y="33848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V="1">
            <a:off x="9157104" y="2316333"/>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57" name="Oval 156"/>
          <p:cNvSpPr/>
          <p:nvPr/>
        </p:nvSpPr>
        <p:spPr>
          <a:xfrm>
            <a:off x="8880743" y="2834457"/>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58" name="TextBox 157"/>
          <p:cNvSpPr txBox="1"/>
          <p:nvPr/>
        </p:nvSpPr>
        <p:spPr>
          <a:xfrm>
            <a:off x="8849815" y="285063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60" name="Rectangle 159"/>
          <p:cNvSpPr/>
          <p:nvPr/>
        </p:nvSpPr>
        <p:spPr>
          <a:xfrm>
            <a:off x="8581285" y="4228561"/>
            <a:ext cx="1470270" cy="461663"/>
          </a:xfrm>
          <a:prstGeom prst="rect">
            <a:avLst/>
          </a:prstGeom>
        </p:spPr>
        <p:txBody>
          <a:bodyPr wrap="none" lIns="91438" tIns="45719" rIns="91438" bIns="45719">
            <a:spAutoFit/>
          </a:bodyPr>
          <a:lstStyle/>
          <a:p>
            <a:r>
              <a:rPr lang="en-US" sz="2400" dirty="0">
                <a:latin typeface="Helvetica" charset="0"/>
              </a:rPr>
              <a:t>produced</a:t>
            </a:r>
          </a:p>
        </p:txBody>
      </p:sp>
      <p:grpSp>
        <p:nvGrpSpPr>
          <p:cNvPr id="161" name="Group 160"/>
          <p:cNvGrpSpPr/>
          <p:nvPr/>
        </p:nvGrpSpPr>
        <p:grpSpPr>
          <a:xfrm>
            <a:off x="685110" y="1578511"/>
            <a:ext cx="8195633" cy="1544719"/>
            <a:chOff x="4617460" y="1903197"/>
            <a:chExt cx="6146725" cy="1158538"/>
          </a:xfrm>
        </p:grpSpPr>
        <p:cxnSp>
          <p:nvCxnSpPr>
            <p:cNvPr id="162" name="Straight Arrow Connector 161"/>
            <p:cNvCxnSpPr/>
            <p:nvPr/>
          </p:nvCxnSpPr>
          <p:spPr>
            <a:xfrm>
              <a:off x="9245199" y="3054558"/>
              <a:ext cx="1518986" cy="7177"/>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3" name="Elbow Connector 162"/>
            <p:cNvCxnSpPr/>
            <p:nvPr/>
          </p:nvCxnSpPr>
          <p:spPr>
            <a:xfrm rot="16200000" flipH="1">
              <a:off x="4158343" y="2362314"/>
              <a:ext cx="1155570" cy="237336"/>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cxnSp>
        <p:nvCxnSpPr>
          <p:cNvPr id="164" name="Straight Arrow Connector 163"/>
          <p:cNvCxnSpPr/>
          <p:nvPr/>
        </p:nvCxnSpPr>
        <p:spPr>
          <a:xfrm flipV="1">
            <a:off x="4283824" y="3113658"/>
            <a:ext cx="2008849" cy="7813"/>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flipV="1">
            <a:off x="1571651" y="3135554"/>
            <a:ext cx="2142079" cy="7735"/>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6" name="Rectangle 165"/>
          <p:cNvSpPr/>
          <p:nvPr/>
        </p:nvSpPr>
        <p:spPr>
          <a:xfrm flipH="1">
            <a:off x="6317220" y="5720375"/>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0" name="TextBox 49"/>
          <p:cNvSpPr txBox="1"/>
          <p:nvPr/>
        </p:nvSpPr>
        <p:spPr>
          <a:xfrm>
            <a:off x="8882740" y="1933407"/>
            <a:ext cx="590222" cy="384719"/>
          </a:xfrm>
          <a:prstGeom prst="rect">
            <a:avLst/>
          </a:prstGeom>
          <a:noFill/>
        </p:spPr>
        <p:txBody>
          <a:bodyPr wrap="none" lIns="91438" tIns="45719" rIns="91438" bIns="45719" rtlCol="0">
            <a:spAutoFit/>
          </a:bodyPr>
          <a:lstStyle/>
          <a:p>
            <a:pPr algn="ctr"/>
            <a:r>
              <a:rPr lang="en-US" dirty="0" smtClean="0">
                <a:latin typeface="Helvetica" charset="0"/>
              </a:rPr>
              <a:t>N/A</a:t>
            </a:r>
            <a:endParaRPr lang="en-US" dirty="0">
              <a:latin typeface="Helvetica" charset="0"/>
            </a:endParaRPr>
          </a:p>
        </p:txBody>
      </p:sp>
    </p:spTree>
    <p:extLst>
      <p:ext uri="{BB962C8B-B14F-4D97-AF65-F5344CB8AC3E}">
        <p14:creationId xmlns:p14="http://schemas.microsoft.com/office/powerpoint/2010/main" val="1850952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8" y="310495"/>
            <a:ext cx="8400547" cy="554500"/>
          </a:xfrm>
          <a:prstGeom prst="rect">
            <a:avLst/>
          </a:prstGeom>
        </p:spPr>
        <p:txBody>
          <a:bodyPr/>
          <a:lstStyle/>
          <a:p>
            <a:r>
              <a:rPr lang="en-US" dirty="0" smtClean="0"/>
              <a:t>Modeling with RNNs</a:t>
            </a:r>
            <a:r>
              <a:rPr lang="en-US" dirty="0"/>
              <a:t>: </a:t>
            </a:r>
            <a:r>
              <a:rPr lang="en-US" dirty="0" err="1" smtClean="0"/>
              <a:t>Overfitting</a:t>
            </a:r>
            <a:endParaRPr lang="en-US" dirty="0"/>
          </a:p>
        </p:txBody>
      </p:sp>
      <p:sp>
        <p:nvSpPr>
          <p:cNvPr id="514" name="Rectangle 513"/>
          <p:cNvSpPr/>
          <p:nvPr/>
        </p:nvSpPr>
        <p:spPr>
          <a:xfrm>
            <a:off x="3256251"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516" name="Straight Connector 515"/>
          <p:cNvCxnSpPr/>
          <p:nvPr/>
        </p:nvCxnSpPr>
        <p:spPr>
          <a:xfrm>
            <a:off x="3247088"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17" name="Straight Connector 516"/>
          <p:cNvCxnSpPr/>
          <p:nvPr/>
        </p:nvCxnSpPr>
        <p:spPr>
          <a:xfrm flipH="1">
            <a:off x="3256254"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257" name="Rectangle 256"/>
          <p:cNvSpPr/>
          <p:nvPr/>
        </p:nvSpPr>
        <p:spPr>
          <a:xfrm flipH="1">
            <a:off x="4294412" y="4992623"/>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69" name="Oval 268"/>
          <p:cNvSpPr/>
          <p:nvPr/>
        </p:nvSpPr>
        <p:spPr>
          <a:xfrm>
            <a:off x="4384831" y="5009581"/>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79" name="Rectangle 378"/>
          <p:cNvSpPr/>
          <p:nvPr/>
        </p:nvSpPr>
        <p:spPr>
          <a:xfrm>
            <a:off x="598039" y="4956650"/>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0" name="Oval 379"/>
          <p:cNvSpPr/>
          <p:nvPr/>
        </p:nvSpPr>
        <p:spPr>
          <a:xfrm>
            <a:off x="1642427" y="5247685"/>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381" name="Straight Connector 380"/>
          <p:cNvCxnSpPr/>
          <p:nvPr/>
        </p:nvCxnSpPr>
        <p:spPr>
          <a:xfrm>
            <a:off x="588876" y="4858541"/>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82" name="Straight Connector 381"/>
          <p:cNvCxnSpPr/>
          <p:nvPr/>
        </p:nvCxnSpPr>
        <p:spPr>
          <a:xfrm flipH="1">
            <a:off x="598041" y="6173693"/>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383" name="Rectangle 382"/>
          <p:cNvSpPr/>
          <p:nvPr/>
        </p:nvSpPr>
        <p:spPr>
          <a:xfrm flipH="1">
            <a:off x="1633803" y="5239007"/>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4" name="Rectangle 383"/>
          <p:cNvSpPr/>
          <p:nvPr/>
        </p:nvSpPr>
        <p:spPr>
          <a:xfrm>
            <a:off x="5867497" y="4956727"/>
            <a:ext cx="1495828" cy="1217044"/>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385" name="Oval 384"/>
          <p:cNvSpPr/>
          <p:nvPr/>
        </p:nvSpPr>
        <p:spPr>
          <a:xfrm>
            <a:off x="6329766" y="5732789"/>
            <a:ext cx="60959" cy="6095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386" name="Straight Connector 385"/>
          <p:cNvCxnSpPr/>
          <p:nvPr/>
        </p:nvCxnSpPr>
        <p:spPr>
          <a:xfrm>
            <a:off x="5858333" y="4858619"/>
            <a:ext cx="9163" cy="1315152"/>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387" name="Straight Connector 386"/>
          <p:cNvCxnSpPr/>
          <p:nvPr/>
        </p:nvCxnSpPr>
        <p:spPr>
          <a:xfrm flipH="1">
            <a:off x="5867498" y="6173771"/>
            <a:ext cx="159427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141" name="Rectangle 140"/>
          <p:cNvSpPr/>
          <p:nvPr/>
        </p:nvSpPr>
        <p:spPr>
          <a:xfrm>
            <a:off x="173318" y="1114511"/>
            <a:ext cx="1169695" cy="420628"/>
          </a:xfrm>
          <a:prstGeom prst="rect">
            <a:avLst/>
          </a:prstGeom>
          <a:ln>
            <a:noFill/>
          </a:ln>
        </p:spPr>
        <p:txBody>
          <a:bodyPr wrap="none" lIns="91438" tIns="45719" rIns="91438" bIns="45719">
            <a:spAutoFit/>
          </a:bodyPr>
          <a:lstStyle/>
          <a:p>
            <a:r>
              <a:rPr lang="en-US" sz="2100" i="1" dirty="0">
                <a:solidFill>
                  <a:srgbClr val="C00000"/>
                </a:solidFill>
                <a:latin typeface="Helvetica" charset="0"/>
              </a:rPr>
              <a:t>memory</a:t>
            </a:r>
          </a:p>
        </p:txBody>
      </p:sp>
      <p:sp>
        <p:nvSpPr>
          <p:cNvPr id="142" name="Rectangle 141"/>
          <p:cNvSpPr/>
          <p:nvPr/>
        </p:nvSpPr>
        <p:spPr>
          <a:xfrm>
            <a:off x="912454" y="3922005"/>
            <a:ext cx="666373"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3" name="Rectangle 142"/>
          <p:cNvSpPr/>
          <p:nvPr/>
        </p:nvSpPr>
        <p:spPr>
          <a:xfrm>
            <a:off x="3659593" y="3913857"/>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4" name="Rectangle 143"/>
          <p:cNvSpPr/>
          <p:nvPr/>
        </p:nvSpPr>
        <p:spPr>
          <a:xfrm>
            <a:off x="6221127" y="3906602"/>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5" name="Straight Arrow Connector 144"/>
          <p:cNvCxnSpPr/>
          <p:nvPr/>
        </p:nvCxnSpPr>
        <p:spPr>
          <a:xfrm flipV="1">
            <a:off x="1278587" y="34057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p:nvPr/>
        </p:nvCxnSpPr>
        <p:spPr>
          <a:xfrm flipV="1">
            <a:off x="3997247" y="3397650"/>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flipV="1">
            <a:off x="6559097" y="3390395"/>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48" name="Oval 147"/>
          <p:cNvSpPr/>
          <p:nvPr/>
        </p:nvSpPr>
        <p:spPr>
          <a:xfrm>
            <a:off x="1011029" y="2855354"/>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49" name="Oval 148"/>
          <p:cNvSpPr/>
          <p:nvPr/>
        </p:nvSpPr>
        <p:spPr>
          <a:xfrm>
            <a:off x="3721067" y="2847765"/>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50" name="Oval 149"/>
          <p:cNvSpPr/>
          <p:nvPr/>
        </p:nvSpPr>
        <p:spPr>
          <a:xfrm>
            <a:off x="6292671" y="2839951"/>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51" name="TextBox 150"/>
          <p:cNvSpPr txBox="1"/>
          <p:nvPr/>
        </p:nvSpPr>
        <p:spPr>
          <a:xfrm>
            <a:off x="1014257" y="287305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52" name="TextBox 151"/>
          <p:cNvSpPr txBox="1"/>
          <p:nvPr/>
        </p:nvSpPr>
        <p:spPr>
          <a:xfrm>
            <a:off x="3777234" y="286338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53" name="Rectangle 152"/>
          <p:cNvSpPr/>
          <p:nvPr/>
        </p:nvSpPr>
        <p:spPr>
          <a:xfrm>
            <a:off x="769380" y="4228641"/>
            <a:ext cx="922043" cy="461663"/>
          </a:xfrm>
          <a:prstGeom prst="rect">
            <a:avLst/>
          </a:prstGeom>
        </p:spPr>
        <p:txBody>
          <a:bodyPr wrap="none" lIns="91438" tIns="45719" rIns="91438" bIns="45719">
            <a:spAutoFit/>
          </a:bodyPr>
          <a:lstStyle/>
          <a:p>
            <a:r>
              <a:rPr lang="en-US" sz="2400" dirty="0">
                <a:latin typeface="Helvetica" charset="0"/>
              </a:rPr>
              <a:t>when</a:t>
            </a:r>
          </a:p>
        </p:txBody>
      </p:sp>
      <p:sp>
        <p:nvSpPr>
          <p:cNvPr id="154" name="Rectangle 153"/>
          <p:cNvSpPr/>
          <p:nvPr/>
        </p:nvSpPr>
        <p:spPr>
          <a:xfrm>
            <a:off x="3688162" y="4215021"/>
            <a:ext cx="681593" cy="461663"/>
          </a:xfrm>
          <a:prstGeom prst="rect">
            <a:avLst/>
          </a:prstGeom>
        </p:spPr>
        <p:txBody>
          <a:bodyPr wrap="none" lIns="91438" tIns="45719" rIns="91438" bIns="45719">
            <a:spAutoFit/>
          </a:bodyPr>
          <a:lstStyle/>
          <a:p>
            <a:r>
              <a:rPr lang="en-US" sz="2400" dirty="0">
                <a:latin typeface="Helvetica" charset="0"/>
              </a:rPr>
              <a:t>has</a:t>
            </a:r>
          </a:p>
        </p:txBody>
      </p:sp>
      <p:sp>
        <p:nvSpPr>
          <p:cNvPr id="155" name="Rectangle 154"/>
          <p:cNvSpPr/>
          <p:nvPr/>
        </p:nvSpPr>
        <p:spPr>
          <a:xfrm>
            <a:off x="6114500" y="4218496"/>
            <a:ext cx="1023033" cy="461663"/>
          </a:xfrm>
          <a:prstGeom prst="rect">
            <a:avLst/>
          </a:prstGeom>
        </p:spPr>
        <p:txBody>
          <a:bodyPr wrap="none" lIns="91438" tIns="45719" rIns="91438" bIns="45719">
            <a:spAutoFit/>
          </a:bodyPr>
          <a:lstStyle/>
          <a:p>
            <a:r>
              <a:rPr lang="en-US" sz="2400" dirty="0">
                <a:latin typeface="Helvetica" charset="0"/>
              </a:rPr>
              <a:t>matrix</a:t>
            </a:r>
          </a:p>
        </p:txBody>
      </p:sp>
      <p:sp>
        <p:nvSpPr>
          <p:cNvPr id="156" name="Rectangle 155"/>
          <p:cNvSpPr/>
          <p:nvPr/>
        </p:nvSpPr>
        <p:spPr>
          <a:xfrm>
            <a:off x="8809197" y="3901105"/>
            <a:ext cx="675307" cy="342489"/>
          </a:xfrm>
          <a:prstGeom prst="rect">
            <a:avLst/>
          </a:prstGeom>
          <a:solidFill>
            <a:schemeClr val="tx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57" name="Straight Arrow Connector 156"/>
          <p:cNvCxnSpPr/>
          <p:nvPr/>
        </p:nvCxnSpPr>
        <p:spPr>
          <a:xfrm flipV="1">
            <a:off x="9147168" y="3384898"/>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8" name="Straight Arrow Connector 157"/>
          <p:cNvCxnSpPr/>
          <p:nvPr/>
        </p:nvCxnSpPr>
        <p:spPr>
          <a:xfrm flipV="1">
            <a:off x="9157104" y="2316333"/>
            <a:ext cx="0" cy="51620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59" name="Oval 158"/>
          <p:cNvSpPr/>
          <p:nvPr/>
        </p:nvSpPr>
        <p:spPr>
          <a:xfrm>
            <a:off x="8880743" y="2834457"/>
            <a:ext cx="562756" cy="547412"/>
          </a:xfrm>
          <a:prstGeom prst="ellipse">
            <a:avLst/>
          </a:prstGeom>
          <a:solidFill>
            <a:schemeClr val="accent2">
              <a:lumMod val="40000"/>
              <a:lumOff val="6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60" name="TextBox 159"/>
          <p:cNvSpPr txBox="1"/>
          <p:nvPr/>
        </p:nvSpPr>
        <p:spPr>
          <a:xfrm>
            <a:off x="8849815" y="2850632"/>
            <a:ext cx="184731" cy="461665"/>
          </a:xfrm>
          <a:prstGeom prst="rect">
            <a:avLst/>
          </a:prstGeom>
          <a:noFill/>
        </p:spPr>
        <p:txBody>
          <a:bodyPr wrap="none" lIns="91438" tIns="45719" rIns="91438" bIns="45719" rtlCol="0">
            <a:spAutoFit/>
          </a:bodyPr>
          <a:lstStyle/>
          <a:p>
            <a:endParaRPr lang="en-US" sz="2400" dirty="0">
              <a:latin typeface="Helvetica" charset="0"/>
            </a:endParaRPr>
          </a:p>
        </p:txBody>
      </p:sp>
      <p:sp>
        <p:nvSpPr>
          <p:cNvPr id="162" name="Rectangle 161"/>
          <p:cNvSpPr/>
          <p:nvPr/>
        </p:nvSpPr>
        <p:spPr>
          <a:xfrm>
            <a:off x="8581286" y="4228561"/>
            <a:ext cx="1367678" cy="461663"/>
          </a:xfrm>
          <a:prstGeom prst="rect">
            <a:avLst/>
          </a:prstGeom>
        </p:spPr>
        <p:txBody>
          <a:bodyPr wrap="none" lIns="91438" tIns="45719" rIns="91438" bIns="45719">
            <a:spAutoFit/>
          </a:bodyPr>
          <a:lstStyle/>
          <a:p>
            <a:r>
              <a:rPr lang="en-US" sz="2400" dirty="0">
                <a:latin typeface="Helvetica" charset="0"/>
              </a:rPr>
              <a:t>released</a:t>
            </a:r>
          </a:p>
        </p:txBody>
      </p:sp>
      <p:grpSp>
        <p:nvGrpSpPr>
          <p:cNvPr id="163" name="Group 162"/>
          <p:cNvGrpSpPr/>
          <p:nvPr/>
        </p:nvGrpSpPr>
        <p:grpSpPr>
          <a:xfrm>
            <a:off x="685110" y="1578511"/>
            <a:ext cx="8195633" cy="1544719"/>
            <a:chOff x="4617460" y="1903197"/>
            <a:chExt cx="6146725" cy="1158538"/>
          </a:xfrm>
        </p:grpSpPr>
        <p:cxnSp>
          <p:nvCxnSpPr>
            <p:cNvPr id="164" name="Straight Arrow Connector 163"/>
            <p:cNvCxnSpPr/>
            <p:nvPr/>
          </p:nvCxnSpPr>
          <p:spPr>
            <a:xfrm>
              <a:off x="9245199" y="3054558"/>
              <a:ext cx="1518986" cy="7177"/>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Elbow Connector 164"/>
            <p:cNvCxnSpPr/>
            <p:nvPr/>
          </p:nvCxnSpPr>
          <p:spPr>
            <a:xfrm rot="16200000" flipH="1">
              <a:off x="4158343" y="2362314"/>
              <a:ext cx="1155570" cy="237336"/>
            </a:xfrm>
            <a:prstGeom prst="bentConnector2">
              <a:avLst/>
            </a:prstGeom>
            <a:ln w="25400">
              <a:solidFill>
                <a:srgbClr val="C0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cxnSp>
        <p:nvCxnSpPr>
          <p:cNvPr id="166" name="Straight Arrow Connector 165"/>
          <p:cNvCxnSpPr/>
          <p:nvPr/>
        </p:nvCxnSpPr>
        <p:spPr>
          <a:xfrm flipV="1">
            <a:off x="4283824" y="3113658"/>
            <a:ext cx="2008849" cy="7813"/>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p:nvPr/>
        </p:nvCxnSpPr>
        <p:spPr>
          <a:xfrm flipV="1">
            <a:off x="1571651" y="3135554"/>
            <a:ext cx="2142079" cy="7735"/>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68" name="Group 167"/>
          <p:cNvGrpSpPr/>
          <p:nvPr/>
        </p:nvGrpSpPr>
        <p:grpSpPr>
          <a:xfrm>
            <a:off x="8507383" y="4858541"/>
            <a:ext cx="1603443" cy="1315152"/>
            <a:chOff x="2046915" y="3643964"/>
            <a:chExt cx="1202582" cy="986364"/>
          </a:xfrm>
        </p:grpSpPr>
        <p:sp>
          <p:nvSpPr>
            <p:cNvPr id="169" name="Rectangle 168"/>
            <p:cNvSpPr/>
            <p:nvPr/>
          </p:nvSpPr>
          <p:spPr>
            <a:xfrm>
              <a:off x="2053787" y="3717545"/>
              <a:ext cx="1121871" cy="912783"/>
            </a:xfrm>
            <a:prstGeom prst="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0" name="Oval 169"/>
            <p:cNvSpPr/>
            <p:nvPr/>
          </p:nvSpPr>
          <p:spPr>
            <a:xfrm>
              <a:off x="2678318" y="4226836"/>
              <a:ext cx="45719" cy="45719"/>
            </a:xfrm>
            <a:prstGeom prst="ellipse">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00000"/>
                </a:solidFill>
                <a:latin typeface="Helvetica" charset="0"/>
              </a:endParaRPr>
            </a:p>
          </p:txBody>
        </p:sp>
        <p:cxnSp>
          <p:nvCxnSpPr>
            <p:cNvPr id="171" name="Straight Connector 170"/>
            <p:cNvCxnSpPr/>
            <p:nvPr/>
          </p:nvCxnSpPr>
          <p:spPr>
            <a:xfrm>
              <a:off x="2046915" y="3643964"/>
              <a:ext cx="6872" cy="986364"/>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flipH="1">
              <a:off x="2053788" y="4630328"/>
              <a:ext cx="1195709" cy="0"/>
            </a:xfrm>
            <a:prstGeom prst="line">
              <a:avLst/>
            </a:prstGeom>
            <a:ln w="9525" cmpd="sng">
              <a:headEnd type="triangle"/>
              <a:tailEnd type="none"/>
            </a:ln>
            <a:effectLst/>
          </p:spPr>
          <p:style>
            <a:lnRef idx="2">
              <a:schemeClr val="accent1"/>
            </a:lnRef>
            <a:fillRef idx="0">
              <a:schemeClr val="accent1"/>
            </a:fillRef>
            <a:effectRef idx="1">
              <a:schemeClr val="accent1"/>
            </a:effectRef>
            <a:fontRef idx="minor">
              <a:schemeClr val="tx1"/>
            </a:fontRef>
          </p:style>
        </p:cxnSp>
      </p:grpSp>
      <p:sp>
        <p:nvSpPr>
          <p:cNvPr id="173" name="Rectangle 172"/>
          <p:cNvSpPr/>
          <p:nvPr/>
        </p:nvSpPr>
        <p:spPr>
          <a:xfrm flipH="1">
            <a:off x="9337164" y="5626997"/>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174" name="Rectangle 173"/>
          <p:cNvSpPr/>
          <p:nvPr/>
        </p:nvSpPr>
        <p:spPr>
          <a:xfrm flipH="1">
            <a:off x="6317220" y="5720375"/>
            <a:ext cx="85344" cy="85344"/>
          </a:xfrm>
          <a:prstGeom prst="rect">
            <a:avLst/>
          </a:prstGeom>
          <a:solidFill>
            <a:srgbClr val="FF0000">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51" name="TextBox 50"/>
          <p:cNvSpPr txBox="1"/>
          <p:nvPr/>
        </p:nvSpPr>
        <p:spPr>
          <a:xfrm>
            <a:off x="8882740" y="1933407"/>
            <a:ext cx="590222" cy="384719"/>
          </a:xfrm>
          <a:prstGeom prst="rect">
            <a:avLst/>
          </a:prstGeom>
          <a:noFill/>
        </p:spPr>
        <p:txBody>
          <a:bodyPr wrap="none" lIns="91438" tIns="45719" rIns="91438" bIns="45719" rtlCol="0">
            <a:spAutoFit/>
          </a:bodyPr>
          <a:lstStyle/>
          <a:p>
            <a:pPr algn="ctr"/>
            <a:r>
              <a:rPr lang="en-US" dirty="0" smtClean="0">
                <a:latin typeface="Helvetica" charset="0"/>
              </a:rPr>
              <a:t>N/A</a:t>
            </a:r>
            <a:endParaRPr lang="en-US" dirty="0">
              <a:latin typeface="Helvetica" charset="0"/>
            </a:endParaRPr>
          </a:p>
        </p:txBody>
      </p:sp>
    </p:spTree>
    <p:extLst>
      <p:ext uri="{BB962C8B-B14F-4D97-AF65-F5344CB8AC3E}">
        <p14:creationId xmlns:p14="http://schemas.microsoft.com/office/powerpoint/2010/main" val="1704365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7" y="310495"/>
            <a:ext cx="9085975" cy="554500"/>
          </a:xfrm>
          <a:prstGeom prst="rect">
            <a:avLst/>
          </a:prstGeom>
          <a:effectLst/>
        </p:spPr>
        <p:txBody>
          <a:bodyPr/>
          <a:lstStyle/>
          <a:p>
            <a:r>
              <a:rPr lang="en-US" dirty="0" smtClean="0"/>
              <a:t>Question Answering with Structured Knowledge Base</a:t>
            </a:r>
            <a:endParaRPr lang="en-US" dirty="0"/>
          </a:p>
        </p:txBody>
      </p:sp>
      <p:cxnSp>
        <p:nvCxnSpPr>
          <p:cNvPr id="38" name="Elbow Connector 37"/>
          <p:cNvCxnSpPr>
            <a:stCxn id="21" idx="6"/>
            <a:endCxn id="35" idx="1"/>
          </p:cNvCxnSpPr>
          <p:nvPr/>
        </p:nvCxnSpPr>
        <p:spPr>
          <a:xfrm flipV="1">
            <a:off x="8433536" y="4011627"/>
            <a:ext cx="1524377" cy="1989550"/>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5" name="Elbow Connector 84"/>
          <p:cNvCxnSpPr>
            <a:stCxn id="18" idx="3"/>
            <a:endCxn id="35" idx="0"/>
          </p:cNvCxnSpPr>
          <p:nvPr/>
        </p:nvCxnSpPr>
        <p:spPr>
          <a:xfrm>
            <a:off x="9837556" y="2086031"/>
            <a:ext cx="977607" cy="1364206"/>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9957913" y="3450237"/>
            <a:ext cx="1714499" cy="1122779"/>
          </a:xfrm>
          <a:prstGeom prst="rect">
            <a:avLst/>
          </a:prstGeom>
          <a:solidFill>
            <a:schemeClr val="tx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Retrieval</a:t>
            </a:r>
          </a:p>
        </p:txBody>
      </p:sp>
      <p:sp>
        <p:nvSpPr>
          <p:cNvPr id="46" name="Rectangle 45"/>
          <p:cNvSpPr/>
          <p:nvPr/>
        </p:nvSpPr>
        <p:spPr>
          <a:xfrm>
            <a:off x="10105885" y="1280493"/>
            <a:ext cx="1858215" cy="830997"/>
          </a:xfrm>
          <a:prstGeom prst="rect">
            <a:avLst/>
          </a:prstGeom>
        </p:spPr>
        <p:txBody>
          <a:bodyPr wrap="square" lIns="91438" tIns="45719" rIns="91438" bIns="45719">
            <a:spAutoFit/>
          </a:bodyPr>
          <a:lstStyle/>
          <a:p>
            <a:pPr algn="ctr"/>
            <a:r>
              <a:rPr lang="en-US" sz="2400" dirty="0">
                <a:latin typeface="Helvetica" charset="0"/>
              </a:rPr>
              <a:t>Structured</a:t>
            </a:r>
          </a:p>
          <a:p>
            <a:pPr algn="ctr"/>
            <a:r>
              <a:rPr lang="en-US" sz="2400" dirty="0">
                <a:latin typeface="Helvetica" charset="0"/>
              </a:rPr>
              <a:t>Query</a:t>
            </a:r>
          </a:p>
        </p:txBody>
      </p:sp>
      <p:sp>
        <p:nvSpPr>
          <p:cNvPr id="18" name="TextBox 17"/>
          <p:cNvSpPr txBox="1"/>
          <p:nvPr/>
        </p:nvSpPr>
        <p:spPr>
          <a:xfrm>
            <a:off x="8774447" y="1424312"/>
            <a:ext cx="1063109" cy="1323437"/>
          </a:xfrm>
          <a:prstGeom prst="rect">
            <a:avLst/>
          </a:prstGeom>
          <a:noFill/>
          <a:ln>
            <a:solidFill>
              <a:schemeClr val="tx1"/>
            </a:solidFill>
          </a:ln>
          <a:effectLst/>
        </p:spPr>
        <p:txBody>
          <a:bodyPr wrap="none" lIns="91438" tIns="45719" rIns="91438" bIns="45719" rtlCol="0">
            <a:spAutoFit/>
          </a:bodyPr>
          <a:lstStyle/>
          <a:p>
            <a:pPr algn="ctr"/>
            <a:r>
              <a:rPr lang="en-US" sz="2000" dirty="0" err="1" smtClean="0">
                <a:latin typeface="Helvetica" charset="0"/>
              </a:rPr>
              <a:t>Subj</a:t>
            </a:r>
            <a:r>
              <a:rPr lang="en-US" sz="2000" dirty="0" smtClean="0">
                <a:latin typeface="Helvetica" charset="0"/>
              </a:rPr>
              <a:t>=</a:t>
            </a:r>
            <a:r>
              <a:rPr lang="en-US" sz="2000" i="1" dirty="0">
                <a:latin typeface="Helvetica" charset="0"/>
              </a:rPr>
              <a:t>c</a:t>
            </a:r>
            <a:r>
              <a:rPr lang="en-US" sz="2000" i="1" baseline="-25000" dirty="0" smtClean="0">
                <a:latin typeface="Helvetica" charset="0"/>
              </a:rPr>
              <a:t>1</a:t>
            </a:r>
            <a:endParaRPr lang="en-US" sz="2000" dirty="0">
              <a:latin typeface="Helvetica" charset="0"/>
            </a:endParaRPr>
          </a:p>
          <a:p>
            <a:pPr algn="ctr"/>
            <a:r>
              <a:rPr lang="en-US" sz="2000" dirty="0" err="1">
                <a:latin typeface="Helvetica" charset="0"/>
              </a:rPr>
              <a:t>Obj</a:t>
            </a:r>
            <a:r>
              <a:rPr lang="en-US" sz="2000" dirty="0" smtClean="0">
                <a:latin typeface="Helvetica" charset="0"/>
              </a:rPr>
              <a:t>=</a:t>
            </a:r>
            <a:r>
              <a:rPr lang="en-US" sz="2000" i="1" dirty="0" smtClean="0">
                <a:latin typeface="Helvetica" charset="0"/>
              </a:rPr>
              <a:t>?</a:t>
            </a:r>
            <a:endParaRPr lang="en-US" sz="2000" i="1" dirty="0">
              <a:latin typeface="Helvetica" charset="0"/>
            </a:endParaRPr>
          </a:p>
          <a:p>
            <a:pPr algn="ctr"/>
            <a:r>
              <a:rPr lang="en-US" sz="2000" dirty="0" err="1" smtClean="0">
                <a:latin typeface="Helvetica" charset="0"/>
              </a:rPr>
              <a:t>Attr</a:t>
            </a:r>
            <a:r>
              <a:rPr lang="en-US" sz="2000" dirty="0" smtClean="0">
                <a:latin typeface="Helvetica" charset="0"/>
              </a:rPr>
              <a:t>=c</a:t>
            </a:r>
            <a:r>
              <a:rPr lang="en-US" sz="2000" baseline="-25000" dirty="0" smtClean="0">
                <a:latin typeface="Helvetica" charset="0"/>
              </a:rPr>
              <a:t>2</a:t>
            </a:r>
            <a:endParaRPr lang="en-US" sz="2000" dirty="0">
              <a:latin typeface="Helvetica" charset="0"/>
            </a:endParaRPr>
          </a:p>
          <a:p>
            <a:pPr algn="ctr"/>
            <a:r>
              <a:rPr lang="en-US" sz="2000" dirty="0" err="1">
                <a:latin typeface="Helvetica" charset="0"/>
              </a:rPr>
              <a:t>Rel</a:t>
            </a:r>
            <a:r>
              <a:rPr lang="en-US" sz="2000" dirty="0">
                <a:latin typeface="Helvetica" charset="0"/>
              </a:rPr>
              <a:t>=</a:t>
            </a:r>
            <a:r>
              <a:rPr lang="en-US" sz="2000" i="1" dirty="0">
                <a:latin typeface="Helvetica" charset="0"/>
              </a:rPr>
              <a:t>r</a:t>
            </a:r>
          </a:p>
        </p:txBody>
      </p:sp>
      <p:grpSp>
        <p:nvGrpSpPr>
          <p:cNvPr id="9" name="Group 8"/>
          <p:cNvGrpSpPr/>
          <p:nvPr/>
        </p:nvGrpSpPr>
        <p:grpSpPr>
          <a:xfrm>
            <a:off x="6275398" y="5609462"/>
            <a:ext cx="2698582" cy="1151800"/>
            <a:chOff x="6275398" y="5609462"/>
            <a:chExt cx="2698582" cy="1151800"/>
          </a:xfrm>
        </p:grpSpPr>
        <p:sp>
          <p:nvSpPr>
            <p:cNvPr id="21" name="Oval 20"/>
            <p:cNvSpPr/>
            <p:nvPr/>
          </p:nvSpPr>
          <p:spPr>
            <a:xfrm>
              <a:off x="6275398" y="5609462"/>
              <a:ext cx="2158138" cy="78342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000" dirty="0">
                  <a:latin typeface="Helvetica" charset="0"/>
                </a:rPr>
                <a:t>Knowledge</a:t>
              </a:r>
            </a:p>
            <a:p>
              <a:pPr algn="ctr"/>
              <a:r>
                <a:rPr lang="en-US" sz="2000" dirty="0">
                  <a:latin typeface="Helvetica" charset="0"/>
                </a:rPr>
                <a:t>Graph</a:t>
              </a:r>
            </a:p>
          </p:txBody>
        </p:sp>
        <p:sp>
          <p:nvSpPr>
            <p:cNvPr id="22" name="Rectangle 21"/>
            <p:cNvSpPr/>
            <p:nvPr/>
          </p:nvSpPr>
          <p:spPr>
            <a:xfrm>
              <a:off x="6439125" y="6361154"/>
              <a:ext cx="2534855" cy="400108"/>
            </a:xfrm>
            <a:prstGeom prst="rect">
              <a:avLst/>
            </a:prstGeom>
            <a:effectLst/>
          </p:spPr>
          <p:txBody>
            <a:bodyPr wrap="square" lIns="91438" tIns="45719" rIns="91438" bIns="45719">
              <a:spAutoFit/>
            </a:bodyPr>
            <a:lstStyle/>
            <a:p>
              <a:r>
                <a:rPr lang="en-US" sz="2000" i="1" dirty="0" err="1">
                  <a:latin typeface="Helvetica" charset="0"/>
                </a:rPr>
                <a:t>subj</a:t>
              </a:r>
              <a:r>
                <a:rPr lang="en-US" sz="2000" dirty="0">
                  <a:latin typeface="Helvetica" charset="0"/>
                </a:rPr>
                <a:t> | </a:t>
              </a:r>
              <a:r>
                <a:rPr lang="en-US" sz="2000" i="1" dirty="0" err="1">
                  <a:latin typeface="Helvetica" charset="0"/>
                </a:rPr>
                <a:t>rel</a:t>
              </a:r>
              <a:r>
                <a:rPr lang="en-US" sz="2000" dirty="0">
                  <a:latin typeface="Helvetica" charset="0"/>
                </a:rPr>
                <a:t> | (</a:t>
              </a:r>
              <a:r>
                <a:rPr lang="en-US" sz="2000" dirty="0" err="1">
                  <a:latin typeface="Helvetica" charset="0"/>
                </a:rPr>
                <a:t>attr</a:t>
              </a:r>
              <a:r>
                <a:rPr lang="en-US" sz="2000" dirty="0">
                  <a:latin typeface="Helvetica" charset="0"/>
                </a:rPr>
                <a:t>) | </a:t>
              </a:r>
              <a:r>
                <a:rPr lang="en-US" sz="2000" i="1" dirty="0" err="1">
                  <a:latin typeface="Helvetica" charset="0"/>
                </a:rPr>
                <a:t>obj</a:t>
              </a:r>
              <a:endParaRPr lang="en-US" sz="2000" dirty="0">
                <a:latin typeface="Helvetica" charset="0"/>
              </a:endParaRPr>
            </a:p>
          </p:txBody>
        </p:sp>
      </p:grpSp>
      <p:sp>
        <p:nvSpPr>
          <p:cNvPr id="27" name="Rectangle 26"/>
          <p:cNvSpPr/>
          <p:nvPr/>
        </p:nvSpPr>
        <p:spPr>
          <a:xfrm>
            <a:off x="10295052" y="5837730"/>
            <a:ext cx="1213632" cy="420564"/>
          </a:xfrm>
          <a:prstGeom prst="rect">
            <a:avLst/>
          </a:prstGeom>
          <a:effectLst/>
        </p:spPr>
        <p:txBody>
          <a:bodyPr wrap="square" lIns="91438" tIns="45719" rIns="91438" bIns="45719">
            <a:spAutoFit/>
          </a:bodyPr>
          <a:lstStyle/>
          <a:p>
            <a:r>
              <a:rPr lang="en-US" sz="2100" i="1" dirty="0" smtClean="0">
                <a:latin typeface="Helvetica" charset="0"/>
              </a:rPr>
              <a:t>e</a:t>
            </a:r>
            <a:r>
              <a:rPr lang="en-US" sz="2100" dirty="0" smtClean="0">
                <a:latin typeface="Helvetica" charset="0"/>
              </a:rPr>
              <a:t> </a:t>
            </a:r>
            <a:r>
              <a:rPr lang="en-US" sz="2100" dirty="0">
                <a:latin typeface="Helvetica" charset="0"/>
              </a:rPr>
              <a:t>| </a:t>
            </a:r>
            <a:r>
              <a:rPr lang="en-US" sz="2100" i="1" dirty="0">
                <a:latin typeface="Helvetica" charset="0"/>
              </a:rPr>
              <a:t>r</a:t>
            </a:r>
            <a:r>
              <a:rPr lang="en-US" sz="2100" dirty="0">
                <a:latin typeface="Helvetica" charset="0"/>
              </a:rPr>
              <a:t> | </a:t>
            </a:r>
            <a:r>
              <a:rPr lang="en-US" sz="2100" b="1" i="1" dirty="0" smtClean="0">
                <a:latin typeface="Helvetica" charset="0"/>
              </a:rPr>
              <a:t>e</a:t>
            </a:r>
            <a:r>
              <a:rPr lang="en-US" sz="2100" b="1" dirty="0" smtClean="0">
                <a:latin typeface="Helvetica" charset="0"/>
              </a:rPr>
              <a:t>’</a:t>
            </a:r>
            <a:endParaRPr lang="en-US" sz="2100" b="1" dirty="0">
              <a:latin typeface="Helvetica" charset="0"/>
            </a:endParaRPr>
          </a:p>
        </p:txBody>
      </p:sp>
      <p:sp>
        <p:nvSpPr>
          <p:cNvPr id="28" name="Oval 27"/>
          <p:cNvSpPr/>
          <p:nvPr/>
        </p:nvSpPr>
        <p:spPr>
          <a:xfrm>
            <a:off x="10346405" y="5404013"/>
            <a:ext cx="1326007" cy="436024"/>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Fact</a:t>
            </a:r>
          </a:p>
        </p:txBody>
      </p:sp>
      <p:cxnSp>
        <p:nvCxnSpPr>
          <p:cNvPr id="29" name="Straight Arrow Connector 28"/>
          <p:cNvCxnSpPr/>
          <p:nvPr/>
        </p:nvCxnSpPr>
        <p:spPr>
          <a:xfrm>
            <a:off x="10867680" y="4559300"/>
            <a:ext cx="1" cy="84471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532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56 0.00023 L -0.6612 0.20602 " pathEditMode="relative" rAng="0" ptsTypes="AA">
                                      <p:cBhvr>
                                        <p:cTn id="6" dur="2000" fill="hold"/>
                                        <p:tgtEl>
                                          <p:spTgt spid="18"/>
                                        </p:tgtEl>
                                        <p:attrNameLst>
                                          <p:attrName>ppt_x</p:attrName>
                                          <p:attrName>ppt_y</p:attrName>
                                        </p:attrNameLst>
                                      </p:cBhvr>
                                      <p:rCtr x="-32982" y="10278"/>
                                    </p:animMotion>
                                  </p:childTnLst>
                                </p:cTn>
                              </p:par>
                              <p:par>
                                <p:cTn id="7" presetID="1" presetClass="exit"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8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hidden"/>
                                      </p:to>
                                    </p:set>
                                  </p:childTnLst>
                                </p:cTn>
                              </p:par>
                              <p:par>
                                <p:cTn id="15" presetID="0" presetClass="path" presetSubtype="0" accel="50000" decel="50000" fill="hold" nodeType="withEffect">
                                  <p:stCondLst>
                                    <p:cond delay="0"/>
                                  </p:stCondLst>
                                  <p:childTnLst>
                                    <p:animMotion origin="layout" path="M -0.01771 -0.01921 L -0.51771 -0.64537 " pathEditMode="relative" rAng="0" ptsTypes="AA">
                                      <p:cBhvr>
                                        <p:cTn id="16" dur="2000" fill="hold"/>
                                        <p:tgtEl>
                                          <p:spTgt spid="9"/>
                                        </p:tgtEl>
                                        <p:attrNameLst>
                                          <p:attrName>ppt_x</p:attrName>
                                          <p:attrName>ppt_y</p:attrName>
                                        </p:attrNameLst>
                                      </p:cBhvr>
                                      <p:rCtr x="-25000" y="-31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6" grpId="0"/>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00667" y="310495"/>
            <a:ext cx="9085975" cy="554500"/>
          </a:xfrm>
          <a:prstGeom prst="rect">
            <a:avLst/>
          </a:prstGeom>
          <a:effectLst/>
        </p:spPr>
        <p:txBody>
          <a:bodyPr/>
          <a:lstStyle/>
          <a:p>
            <a:r>
              <a:rPr lang="en-US" dirty="0" smtClean="0"/>
              <a:t>Retrieval</a:t>
            </a:r>
            <a:endParaRPr lang="en-US" dirty="0"/>
          </a:p>
        </p:txBody>
      </p:sp>
      <p:sp>
        <p:nvSpPr>
          <p:cNvPr id="43" name="Oval 42"/>
          <p:cNvSpPr/>
          <p:nvPr/>
        </p:nvSpPr>
        <p:spPr>
          <a:xfrm>
            <a:off x="212918" y="1168148"/>
            <a:ext cx="2082047" cy="78342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000" dirty="0">
                <a:latin typeface="Helvetica" charset="0"/>
              </a:rPr>
              <a:t>Knowledge</a:t>
            </a:r>
          </a:p>
          <a:p>
            <a:pPr algn="ctr"/>
            <a:r>
              <a:rPr lang="en-US" sz="2000" dirty="0">
                <a:latin typeface="Helvetica" charset="0"/>
              </a:rPr>
              <a:t>Graph</a:t>
            </a:r>
          </a:p>
        </p:txBody>
      </p:sp>
      <p:sp>
        <p:nvSpPr>
          <p:cNvPr id="30" name="Rectangle 29"/>
          <p:cNvSpPr/>
          <p:nvPr/>
        </p:nvSpPr>
        <p:spPr>
          <a:xfrm flipH="1">
            <a:off x="1649173" y="2573787"/>
            <a:ext cx="521276" cy="420564"/>
          </a:xfrm>
          <a:prstGeom prst="rect">
            <a:avLst/>
          </a:prstGeom>
          <a:effectLst/>
        </p:spPr>
        <p:txBody>
          <a:bodyPr wrap="square" lIns="91438" tIns="45719" rIns="91438" bIns="45719">
            <a:spAutoFit/>
          </a:bodyPr>
          <a:lstStyle/>
          <a:p>
            <a:r>
              <a:rPr lang="en-US" sz="2100" b="1" dirty="0" smtClean="0">
                <a:latin typeface="Helvetica" charset="0"/>
              </a:rPr>
              <a:t>Q</a:t>
            </a:r>
            <a:endParaRPr lang="en-US" sz="2100" b="1" dirty="0">
              <a:latin typeface="Helvetica" charset="0"/>
            </a:endParaRPr>
          </a:p>
        </p:txBody>
      </p:sp>
      <p:sp>
        <p:nvSpPr>
          <p:cNvPr id="41" name="Rectangle 40"/>
          <p:cNvSpPr/>
          <p:nvPr/>
        </p:nvSpPr>
        <p:spPr>
          <a:xfrm>
            <a:off x="10295052" y="5837730"/>
            <a:ext cx="1213632" cy="420564"/>
          </a:xfrm>
          <a:prstGeom prst="rect">
            <a:avLst/>
          </a:prstGeom>
          <a:effectLst/>
        </p:spPr>
        <p:txBody>
          <a:bodyPr wrap="square" lIns="91438" tIns="45719" rIns="91438" bIns="45719">
            <a:spAutoFit/>
          </a:bodyPr>
          <a:lstStyle/>
          <a:p>
            <a:r>
              <a:rPr lang="en-US" sz="2100" i="1" dirty="0" smtClean="0">
                <a:latin typeface="Helvetica" charset="0"/>
              </a:rPr>
              <a:t>e</a:t>
            </a:r>
            <a:r>
              <a:rPr lang="en-US" sz="2100" dirty="0" smtClean="0">
                <a:latin typeface="Helvetica" charset="0"/>
              </a:rPr>
              <a:t> </a:t>
            </a:r>
            <a:r>
              <a:rPr lang="en-US" sz="2100" dirty="0">
                <a:latin typeface="Helvetica" charset="0"/>
              </a:rPr>
              <a:t>| </a:t>
            </a:r>
            <a:r>
              <a:rPr lang="en-US" sz="2100" i="1" dirty="0">
                <a:latin typeface="Helvetica" charset="0"/>
              </a:rPr>
              <a:t>r</a:t>
            </a:r>
            <a:r>
              <a:rPr lang="en-US" sz="2100" dirty="0">
                <a:latin typeface="Helvetica" charset="0"/>
              </a:rPr>
              <a:t> | </a:t>
            </a:r>
            <a:r>
              <a:rPr lang="en-US" sz="2100" b="1" i="1" dirty="0" smtClean="0">
                <a:latin typeface="Helvetica" charset="0"/>
              </a:rPr>
              <a:t>e</a:t>
            </a:r>
            <a:r>
              <a:rPr lang="en-US" sz="2100" b="1" dirty="0" smtClean="0">
                <a:latin typeface="Helvetica" charset="0"/>
              </a:rPr>
              <a:t>’</a:t>
            </a:r>
            <a:endParaRPr lang="en-US" sz="2100" b="1" dirty="0">
              <a:latin typeface="Helvetica" charset="0"/>
            </a:endParaRPr>
          </a:p>
        </p:txBody>
      </p:sp>
      <p:sp>
        <p:nvSpPr>
          <p:cNvPr id="44" name="Oval 43"/>
          <p:cNvSpPr/>
          <p:nvPr/>
        </p:nvSpPr>
        <p:spPr>
          <a:xfrm>
            <a:off x="10346405" y="5404013"/>
            <a:ext cx="1042551" cy="436024"/>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400" dirty="0">
                <a:latin typeface="Helvetica" charset="0"/>
              </a:rPr>
              <a:t>Fact</a:t>
            </a:r>
          </a:p>
        </p:txBody>
      </p:sp>
      <p:sp>
        <p:nvSpPr>
          <p:cNvPr id="47" name="TextBox 46"/>
          <p:cNvSpPr txBox="1"/>
          <p:nvPr/>
        </p:nvSpPr>
        <p:spPr>
          <a:xfrm>
            <a:off x="711228" y="2830345"/>
            <a:ext cx="1063109" cy="1323437"/>
          </a:xfrm>
          <a:prstGeom prst="rect">
            <a:avLst/>
          </a:prstGeom>
          <a:noFill/>
          <a:ln>
            <a:solidFill>
              <a:schemeClr val="tx1"/>
            </a:solidFill>
          </a:ln>
          <a:effectLst/>
        </p:spPr>
        <p:txBody>
          <a:bodyPr wrap="none" lIns="91438" tIns="45719" rIns="91438" bIns="45719" rtlCol="0">
            <a:spAutoFit/>
          </a:bodyPr>
          <a:lstStyle/>
          <a:p>
            <a:pPr algn="ctr"/>
            <a:r>
              <a:rPr lang="en-US" sz="2000" dirty="0" err="1" smtClean="0">
                <a:latin typeface="Helvetica" charset="0"/>
              </a:rPr>
              <a:t>Subj</a:t>
            </a:r>
            <a:r>
              <a:rPr lang="en-US" sz="2000" dirty="0" smtClean="0">
                <a:latin typeface="Helvetica" charset="0"/>
              </a:rPr>
              <a:t>=</a:t>
            </a:r>
            <a:r>
              <a:rPr lang="en-US" sz="2000" i="1" dirty="0">
                <a:latin typeface="Helvetica" charset="0"/>
              </a:rPr>
              <a:t>c</a:t>
            </a:r>
            <a:r>
              <a:rPr lang="en-US" sz="2000" i="1" baseline="-25000" dirty="0" smtClean="0">
                <a:latin typeface="Helvetica" charset="0"/>
              </a:rPr>
              <a:t>1</a:t>
            </a:r>
            <a:endParaRPr lang="en-US" sz="2000" dirty="0">
              <a:latin typeface="Helvetica" charset="0"/>
            </a:endParaRPr>
          </a:p>
          <a:p>
            <a:pPr algn="ctr"/>
            <a:r>
              <a:rPr lang="en-US" sz="2000" dirty="0" err="1">
                <a:latin typeface="Helvetica" charset="0"/>
              </a:rPr>
              <a:t>Obj</a:t>
            </a:r>
            <a:r>
              <a:rPr lang="en-US" sz="2000" dirty="0" smtClean="0">
                <a:latin typeface="Helvetica" charset="0"/>
              </a:rPr>
              <a:t>=</a:t>
            </a:r>
            <a:r>
              <a:rPr lang="en-US" sz="2000" i="1" dirty="0" smtClean="0">
                <a:latin typeface="Helvetica" charset="0"/>
              </a:rPr>
              <a:t>?</a:t>
            </a:r>
            <a:endParaRPr lang="en-US" sz="2000" i="1" dirty="0">
              <a:latin typeface="Helvetica" charset="0"/>
            </a:endParaRPr>
          </a:p>
          <a:p>
            <a:pPr algn="ctr"/>
            <a:r>
              <a:rPr lang="en-US" sz="2000" dirty="0" err="1" smtClean="0">
                <a:latin typeface="Helvetica" charset="0"/>
              </a:rPr>
              <a:t>Attr</a:t>
            </a:r>
            <a:r>
              <a:rPr lang="en-US" sz="2000" dirty="0" smtClean="0">
                <a:latin typeface="Helvetica" charset="0"/>
              </a:rPr>
              <a:t>=c</a:t>
            </a:r>
            <a:r>
              <a:rPr lang="en-US" sz="2000" baseline="-25000" dirty="0" smtClean="0">
                <a:latin typeface="Helvetica" charset="0"/>
              </a:rPr>
              <a:t>2</a:t>
            </a:r>
            <a:endParaRPr lang="en-US" sz="2000" dirty="0">
              <a:latin typeface="Helvetica" charset="0"/>
            </a:endParaRPr>
          </a:p>
          <a:p>
            <a:pPr algn="ctr"/>
            <a:r>
              <a:rPr lang="en-US" sz="2000" dirty="0" err="1">
                <a:latin typeface="Helvetica" charset="0"/>
              </a:rPr>
              <a:t>Rel</a:t>
            </a:r>
            <a:r>
              <a:rPr lang="en-US" sz="2000" dirty="0">
                <a:latin typeface="Helvetica" charset="0"/>
              </a:rPr>
              <a:t>=</a:t>
            </a:r>
            <a:r>
              <a:rPr lang="en-US" sz="2000" i="1" dirty="0">
                <a:latin typeface="Helvetica" charset="0"/>
              </a:rPr>
              <a:t>r</a:t>
            </a:r>
          </a:p>
        </p:txBody>
      </p:sp>
      <p:sp>
        <p:nvSpPr>
          <p:cNvPr id="31" name="Rectangle 30"/>
          <p:cNvSpPr/>
          <p:nvPr/>
        </p:nvSpPr>
        <p:spPr>
          <a:xfrm>
            <a:off x="119789" y="1919840"/>
            <a:ext cx="2534855" cy="400108"/>
          </a:xfrm>
          <a:prstGeom prst="rect">
            <a:avLst/>
          </a:prstGeom>
          <a:effectLst/>
        </p:spPr>
        <p:txBody>
          <a:bodyPr wrap="square" lIns="91438" tIns="45719" rIns="91438" bIns="45719">
            <a:spAutoFit/>
          </a:bodyPr>
          <a:lstStyle/>
          <a:p>
            <a:r>
              <a:rPr lang="en-US" sz="2000" i="1" dirty="0" err="1">
                <a:latin typeface="Helvetica" charset="0"/>
              </a:rPr>
              <a:t>subj</a:t>
            </a:r>
            <a:r>
              <a:rPr lang="en-US" sz="2000" dirty="0">
                <a:latin typeface="Helvetica" charset="0"/>
              </a:rPr>
              <a:t> | </a:t>
            </a:r>
            <a:r>
              <a:rPr lang="en-US" sz="2000" i="1" dirty="0" err="1">
                <a:latin typeface="Helvetica" charset="0"/>
              </a:rPr>
              <a:t>rel</a:t>
            </a:r>
            <a:r>
              <a:rPr lang="en-US" sz="2000" dirty="0">
                <a:latin typeface="Helvetica" charset="0"/>
              </a:rPr>
              <a:t> | (</a:t>
            </a:r>
            <a:r>
              <a:rPr lang="en-US" sz="2000" dirty="0" err="1">
                <a:latin typeface="Helvetica" charset="0"/>
              </a:rPr>
              <a:t>attr</a:t>
            </a:r>
            <a:r>
              <a:rPr lang="en-US" sz="2000" dirty="0">
                <a:latin typeface="Helvetica" charset="0"/>
              </a:rPr>
              <a:t>) | </a:t>
            </a:r>
            <a:r>
              <a:rPr lang="en-US" sz="2000" i="1" dirty="0" err="1">
                <a:latin typeface="Helvetica" charset="0"/>
              </a:rPr>
              <a:t>obj</a:t>
            </a:r>
            <a:endParaRPr lang="en-US" sz="2000" dirty="0">
              <a:latin typeface="Helvetica" charset="0"/>
            </a:endParaRPr>
          </a:p>
        </p:txBody>
      </p:sp>
      <p:grpSp>
        <p:nvGrpSpPr>
          <p:cNvPr id="29" name="Group 28"/>
          <p:cNvGrpSpPr/>
          <p:nvPr/>
        </p:nvGrpSpPr>
        <p:grpSpPr>
          <a:xfrm>
            <a:off x="1451189" y="4171200"/>
            <a:ext cx="4772204" cy="2014259"/>
            <a:chOff x="4276703" y="4162781"/>
            <a:chExt cx="4772204" cy="2014259"/>
          </a:xfrm>
        </p:grpSpPr>
        <mc:AlternateContent xmlns:mc="http://schemas.openxmlformats.org/markup-compatibility/2006" xmlns:a14="http://schemas.microsoft.com/office/drawing/2010/main">
          <mc:Choice Requires="a14">
            <p:sp>
              <p:nvSpPr>
                <p:cNvPr id="19" name="TextBox 18"/>
                <p:cNvSpPr txBox="1"/>
                <p:nvPr/>
              </p:nvSpPr>
              <p:spPr>
                <a:xfrm>
                  <a:off x="4276703" y="4948499"/>
                  <a:ext cx="4772204" cy="1228541"/>
                </a:xfrm>
                <a:prstGeom prst="rect">
                  <a:avLst/>
                </a:prstGeom>
                <a:noFill/>
                <a:ln>
                  <a:solidFill>
                    <a:schemeClr val="tx2"/>
                  </a:solidFill>
                  <a:prstDash val="sys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smtClean="0">
                            <a:latin typeface="Cambria Math" charset="0"/>
                          </a:rPr>
                          <m:t>Score</m:t>
                        </m:r>
                        <m:d>
                          <m:dPr>
                            <m:ctrlPr>
                              <a:rPr lang="en-US" sz="2000" i="1">
                                <a:latin typeface="Cambria Math" charset="0"/>
                              </a:rPr>
                            </m:ctrlPr>
                          </m:dPr>
                          <m:e>
                            <m:r>
                              <m:rPr>
                                <m:sty m:val="p"/>
                              </m:rPr>
                              <a:rPr lang="en-US" sz="2000">
                                <a:latin typeface="Cambria Math" charset="0"/>
                              </a:rPr>
                              <m:t>Q</m:t>
                            </m:r>
                            <m:r>
                              <a:rPr lang="en-US" sz="2000">
                                <a:latin typeface="Cambria Math" charset="0"/>
                              </a:rPr>
                              <m:t>,</m:t>
                            </m:r>
                            <m:r>
                              <m:rPr>
                                <m:sty m:val="p"/>
                              </m:rPr>
                              <a:rPr lang="en-US" sz="2000">
                                <a:latin typeface="Cambria Math" charset="0"/>
                              </a:rPr>
                              <m:t>e</m:t>
                            </m:r>
                          </m:e>
                        </m:d>
                        <m:r>
                          <a:rPr lang="en-US" sz="2000">
                            <a:latin typeface="Cambria Math" charset="0"/>
                          </a:rPr>
                          <m:t>=</m:t>
                        </m:r>
                        <m:nary>
                          <m:naryPr>
                            <m:chr m:val="∑"/>
                            <m:supHide m:val="on"/>
                            <m:ctrlPr>
                              <a:rPr lang="en-US" sz="2000" i="1">
                                <a:latin typeface="Cambria Math" charset="0"/>
                              </a:rPr>
                            </m:ctrlPr>
                          </m:naryPr>
                          <m:sub>
                            <m:sSub>
                              <m:sSubPr>
                                <m:ctrlPr>
                                  <a:rPr lang="en-US" sz="2000" i="1" smtClean="0">
                                    <a:latin typeface="Cambria Math" charset="0"/>
                                  </a:rPr>
                                </m:ctrlPr>
                              </m:sSubPr>
                              <m:e>
                                <m:r>
                                  <a:rPr lang="en-US" sz="2000" b="0" i="1" smtClean="0">
                                    <a:latin typeface="Cambria Math" charset="0"/>
                                  </a:rPr>
                                  <m:t>𝑐</m:t>
                                </m:r>
                              </m:e>
                              <m:sub>
                                <m:r>
                                  <a:rPr lang="en-US" sz="2000" b="0" i="1" smtClean="0">
                                    <a:latin typeface="Cambria Math" charset="0"/>
                                  </a:rPr>
                                  <m:t>𝑘</m:t>
                                </m:r>
                              </m:sub>
                            </m:sSub>
                            <m:r>
                              <a:rPr lang="en-US" sz="2000" i="1">
                                <a:latin typeface="Cambria Math" charset="0"/>
                                <a:ea typeface="Cambria Math" charset="0"/>
                                <a:cs typeface="Cambria Math" charset="0"/>
                              </a:rPr>
                              <m:t>∈</m:t>
                            </m:r>
                            <m:r>
                              <a:rPr lang="en-US" sz="2000" i="1">
                                <a:latin typeface="Cambria Math" charset="0"/>
                                <a:ea typeface="Cambria Math" charset="0"/>
                                <a:cs typeface="Cambria Math" charset="0"/>
                              </a:rPr>
                              <m:t>𝑄</m:t>
                            </m:r>
                          </m:sub>
                          <m:sup/>
                          <m:e>
                            <m:r>
                              <a:rPr lang="en-US" sz="2000" i="1">
                                <a:latin typeface="Cambria Math" charset="0"/>
                              </a:rPr>
                              <m:t>𝑆𝑐𝑜𝑟𝑒</m:t>
                            </m:r>
                            <m:r>
                              <a:rPr lang="en-US" sz="2000" i="1">
                                <a:latin typeface="Cambria Math" charset="0"/>
                              </a:rPr>
                              <m:t>(</m:t>
                            </m:r>
                            <m:r>
                              <a:rPr lang="en-US" sz="2000" i="1">
                                <a:latin typeface="Cambria Math" charset="0"/>
                              </a:rPr>
                              <m:t>𝑐</m:t>
                            </m:r>
                            <m:r>
                              <a:rPr lang="en-US" sz="2000" i="1">
                                <a:latin typeface="Cambria Math" charset="0"/>
                              </a:rPr>
                              <m:t>,</m:t>
                            </m:r>
                            <m:r>
                              <a:rPr lang="en-US" sz="2000" i="1">
                                <a:latin typeface="Cambria Math" charset="0"/>
                              </a:rPr>
                              <m:t>𝑒</m:t>
                            </m:r>
                            <m:r>
                              <a:rPr lang="en-US" sz="2000" i="1">
                                <a:latin typeface="Cambria Math" charset="0"/>
                              </a:rPr>
                              <m:t>)</m:t>
                            </m:r>
                          </m:e>
                        </m:nary>
                      </m:oMath>
                    </m:oMathPara>
                  </a14:m>
                  <a:endParaRPr lang="en-US" sz="2000" b="0" i="1" dirty="0" smtClean="0">
                    <a:latin typeface="Cambria Math" charset="0"/>
                  </a:endParaRPr>
                </a:p>
                <a:p>
                  <a:pPr/>
                  <a14:m>
                    <m:oMathPara xmlns:m="http://schemas.openxmlformats.org/officeDocument/2006/math">
                      <m:oMathParaPr>
                        <m:jc m:val="centerGroup"/>
                      </m:oMathParaPr>
                      <m:oMath xmlns:m="http://schemas.openxmlformats.org/officeDocument/2006/math">
                        <m:r>
                          <a:rPr lang="en-US" sz="2000" b="0" i="1" smtClean="0">
                            <a:latin typeface="Cambria Math" charset="0"/>
                          </a:rPr>
                          <m:t>𝑆𝑐𝑜𝑟𝑒</m:t>
                        </m:r>
                        <m:d>
                          <m:dPr>
                            <m:ctrlPr>
                              <a:rPr lang="en-US" sz="2000" b="0" i="1" smtClean="0">
                                <a:latin typeface="Cambria Math" charset="0"/>
                              </a:rPr>
                            </m:ctrlPr>
                          </m:dPr>
                          <m:e>
                            <m:sSub>
                              <m:sSubPr>
                                <m:ctrlPr>
                                  <a:rPr lang="en-US" sz="2000" i="1">
                                    <a:latin typeface="Cambria Math" charset="0"/>
                                  </a:rPr>
                                </m:ctrlPr>
                              </m:sSubPr>
                              <m:e>
                                <m:r>
                                  <a:rPr lang="en-US" sz="2000" i="1">
                                    <a:latin typeface="Cambria Math" charset="0"/>
                                  </a:rPr>
                                  <m:t>𝑐</m:t>
                                </m:r>
                              </m:e>
                              <m:sub>
                                <m:r>
                                  <a:rPr lang="en-US" sz="2000" i="1">
                                    <a:latin typeface="Cambria Math" charset="0"/>
                                  </a:rPr>
                                  <m:t>𝑘</m:t>
                                </m:r>
                              </m:sub>
                            </m:sSub>
                            <m:r>
                              <a:rPr lang="en-US" sz="2000" b="0" i="1" smtClean="0">
                                <a:latin typeface="Cambria Math" charset="0"/>
                              </a:rPr>
                              <m:t>,</m:t>
                            </m:r>
                            <m:r>
                              <a:rPr lang="en-US" sz="2000" b="0" i="1" smtClean="0">
                                <a:latin typeface="Cambria Math" charset="0"/>
                              </a:rPr>
                              <m:t>𝑒</m:t>
                            </m:r>
                          </m:e>
                        </m:d>
                        <m:r>
                          <a:rPr lang="en-US" sz="2000" b="0" i="1" smtClean="0">
                            <a:latin typeface="Cambria Math" charset="0"/>
                          </a:rPr>
                          <m:t>=</m:t>
                        </m:r>
                        <m:func>
                          <m:funcPr>
                            <m:ctrlPr>
                              <a:rPr lang="en-US" sz="2000" b="0" i="1" smtClean="0">
                                <a:latin typeface="Cambria Math" charset="0"/>
                              </a:rPr>
                            </m:ctrlPr>
                          </m:funcPr>
                          <m:fName>
                            <m:limLow>
                              <m:limLowPr>
                                <m:ctrlPr>
                                  <a:rPr lang="en-US" sz="2000" b="0" i="1" smtClean="0">
                                    <a:latin typeface="Cambria Math" charset="0"/>
                                  </a:rPr>
                                </m:ctrlPr>
                              </m:limLowPr>
                              <m:e>
                                <m:r>
                                  <m:rPr>
                                    <m:sty m:val="p"/>
                                  </m:rPr>
                                  <a:rPr lang="en-US" sz="2000" b="0" i="0" smtClean="0">
                                    <a:latin typeface="Cambria Math" charset="0"/>
                                  </a:rPr>
                                  <m:t>max</m:t>
                                </m:r>
                              </m:e>
                              <m:lim>
                                <m:r>
                                  <a:rPr lang="en-US" sz="2000" b="0" i="1" smtClean="0">
                                    <a:latin typeface="Cambria Math" charset="0"/>
                                  </a:rPr>
                                  <m:t>𝑛</m:t>
                                </m:r>
                                <m:r>
                                  <a:rPr lang="en-US" sz="2000" b="0" i="1" smtClean="0">
                                    <a:latin typeface="Cambria Math" charset="0"/>
                                    <a:ea typeface="Cambria Math" charset="0"/>
                                    <a:cs typeface="Cambria Math" charset="0"/>
                                  </a:rPr>
                                  <m:t>∈</m:t>
                                </m:r>
                                <m:r>
                                  <a:rPr lang="en-US" sz="2000" b="0" i="1" smtClean="0">
                                    <a:latin typeface="Cambria Math" charset="0"/>
                                    <a:ea typeface="Cambria Math" charset="0"/>
                                    <a:cs typeface="Cambria Math" charset="0"/>
                                  </a:rPr>
                                  <m:t>𝑁</m:t>
                                </m:r>
                                <m:r>
                                  <a:rPr lang="en-US" sz="2000" b="0" i="1" smtClean="0">
                                    <a:latin typeface="Cambria Math" charset="0"/>
                                  </a:rPr>
                                  <m:t>(</m:t>
                                </m:r>
                                <m:r>
                                  <a:rPr lang="en-US" sz="2000" b="0" i="1" smtClean="0">
                                    <a:latin typeface="Cambria Math" charset="0"/>
                                  </a:rPr>
                                  <m:t>𝑐</m:t>
                                </m:r>
                                <m:r>
                                  <a:rPr lang="en-US" sz="2000" b="0" i="1" smtClean="0">
                                    <a:latin typeface="Cambria Math" charset="0"/>
                                  </a:rPr>
                                  <m:t>)</m:t>
                                </m:r>
                              </m:lim>
                            </m:limLow>
                          </m:fName>
                          <m:e>
                            <m:func>
                              <m:funcPr>
                                <m:ctrlPr>
                                  <a:rPr lang="en-US" sz="2000" b="0" i="1" smtClean="0">
                                    <a:latin typeface="Cambria Math" charset="0"/>
                                  </a:rPr>
                                </m:ctrlPr>
                              </m:funcPr>
                              <m:fName>
                                <m:limLow>
                                  <m:limLowPr>
                                    <m:ctrlPr>
                                      <a:rPr lang="en-US" sz="2000" b="0" i="1" smtClean="0">
                                        <a:latin typeface="Cambria Math" charset="0"/>
                                      </a:rPr>
                                    </m:ctrlPr>
                                  </m:limLowPr>
                                  <m:e>
                                    <m:r>
                                      <m:rPr>
                                        <m:sty m:val="p"/>
                                      </m:rPr>
                                      <a:rPr lang="en-US" sz="2000" b="0" i="0" smtClean="0">
                                        <a:latin typeface="Cambria Math" charset="0"/>
                                      </a:rPr>
                                      <m:t>max</m:t>
                                    </m:r>
                                  </m:e>
                                  <m:lim>
                                    <m:r>
                                      <a:rPr lang="en-US" sz="2000" b="0" i="1" smtClean="0">
                                        <a:latin typeface="Cambria Math" charset="0"/>
                                      </a:rPr>
                                      <m:t>𝑒</m:t>
                                    </m:r>
                                    <m:r>
                                      <a:rPr lang="en-US" sz="2000" b="0" i="1" smtClean="0">
                                        <a:latin typeface="Cambria Math" charset="0"/>
                                      </a:rPr>
                                      <m:t>∈</m:t>
                                    </m:r>
                                    <m:sSub>
                                      <m:sSubPr>
                                        <m:ctrlPr>
                                          <a:rPr lang="en-US" sz="2000" b="0" i="1" smtClean="0">
                                            <a:latin typeface="Cambria Math" charset="0"/>
                                          </a:rPr>
                                        </m:ctrlPr>
                                      </m:sSubPr>
                                      <m:e>
                                        <m:r>
                                          <a:rPr lang="en-US" sz="2000" i="1">
                                            <a:latin typeface="Cambria Math" charset="0"/>
                                          </a:rPr>
                                          <m:t>𝐼</m:t>
                                        </m:r>
                                      </m:e>
                                      <m:sub>
                                        <m:r>
                                          <a:rPr lang="en-US" sz="2000" i="1">
                                            <a:latin typeface="Cambria Math" charset="0"/>
                                          </a:rPr>
                                          <m:t>𝑖𝑛𝑣</m:t>
                                        </m:r>
                                      </m:sub>
                                    </m:sSub>
                                    <m:r>
                                      <a:rPr lang="en-US" sz="2000" b="0" i="1" smtClean="0">
                                        <a:latin typeface="Cambria Math" charset="0"/>
                                      </a:rPr>
                                      <m:t>(</m:t>
                                    </m:r>
                                    <m:r>
                                      <a:rPr lang="en-US" sz="2000" b="0" i="1" smtClean="0">
                                        <a:latin typeface="Cambria Math" charset="0"/>
                                      </a:rPr>
                                      <m:t>𝑛</m:t>
                                    </m:r>
                                    <m:r>
                                      <a:rPr lang="en-US" sz="2000" b="0" i="1" smtClean="0">
                                        <a:latin typeface="Cambria Math" charset="0"/>
                                      </a:rPr>
                                      <m:t>)</m:t>
                                    </m:r>
                                  </m:lim>
                                </m:limLow>
                              </m:fName>
                              <m:e>
                                <m:r>
                                  <a:rPr lang="en-US" sz="2000" i="1">
                                    <a:latin typeface="Cambria Math" charset="0"/>
                                  </a:rPr>
                                  <m:t>𝐵𝑀</m:t>
                                </m:r>
                                <m:r>
                                  <a:rPr lang="en-US" sz="2000" i="1">
                                    <a:latin typeface="Cambria Math" charset="0"/>
                                  </a:rPr>
                                  <m:t>25(</m:t>
                                </m:r>
                                <m:r>
                                  <a:rPr lang="en-US" sz="2000" i="1">
                                    <a:latin typeface="Cambria Math" charset="0"/>
                                  </a:rPr>
                                  <m:t>𝑛</m:t>
                                </m:r>
                                <m:r>
                                  <a:rPr lang="en-US" sz="2000" i="1">
                                    <a:latin typeface="Cambria Math" charset="0"/>
                                  </a:rPr>
                                  <m:t>,</m:t>
                                </m:r>
                                <m:r>
                                  <a:rPr lang="en-US" sz="2000" i="1">
                                    <a:latin typeface="Cambria Math" charset="0"/>
                                  </a:rPr>
                                  <m:t>𝑒</m:t>
                                </m:r>
                                <m:r>
                                  <a:rPr lang="en-US" sz="2000" i="1">
                                    <a:latin typeface="Cambria Math" charset="0"/>
                                  </a:rPr>
                                  <m:t>)</m:t>
                                </m:r>
                              </m:e>
                            </m:func>
                          </m:e>
                        </m:func>
                        <m:r>
                          <a:rPr lang="en-US" sz="2000" b="0" i="0" smtClean="0">
                            <a:latin typeface="Cambria Math" charset="0"/>
                          </a:rPr>
                          <m:t> </m:t>
                        </m:r>
                      </m:oMath>
                    </m:oMathPara>
                  </a14:m>
                  <a:endParaRPr lang="en-US" sz="2000" b="0" i="0" dirty="0" smtClean="0">
                    <a:latin typeface="Cambria Math"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4276703" y="4948499"/>
                  <a:ext cx="4772204" cy="1228541"/>
                </a:xfrm>
                <a:prstGeom prst="rect">
                  <a:avLst/>
                </a:prstGeom>
                <a:blipFill rotWithShape="0">
                  <a:blip r:embed="rId3"/>
                  <a:stretch>
                    <a:fillRect b="-6373"/>
                  </a:stretch>
                </a:blipFill>
                <a:ln>
                  <a:solidFill>
                    <a:schemeClr val="tx2"/>
                  </a:solidFill>
                  <a:prstDash val="sysDash"/>
                </a:ln>
              </p:spPr>
              <p:txBody>
                <a:bodyPr/>
                <a:lstStyle/>
                <a:p>
                  <a:r>
                    <a:rPr lang="en-US">
                      <a:noFill/>
                    </a:rPr>
                    <a:t> </a:t>
                  </a:r>
                </a:p>
              </p:txBody>
            </p:sp>
          </mc:Fallback>
        </mc:AlternateContent>
        <p:cxnSp>
          <p:nvCxnSpPr>
            <p:cNvPr id="40" name="Straight Arrow Connector 39"/>
            <p:cNvCxnSpPr/>
            <p:nvPr/>
          </p:nvCxnSpPr>
          <p:spPr>
            <a:xfrm flipH="1">
              <a:off x="5359708" y="4162781"/>
              <a:ext cx="361406" cy="785718"/>
            </a:xfrm>
            <a:prstGeom prst="straightConnector1">
              <a:avLst/>
            </a:prstGeom>
            <a:ln w="15875">
              <a:solidFill>
                <a:schemeClr val="tx2"/>
              </a:solidFill>
              <a:prstDash val="sysDot"/>
              <a:tailEnd type="none"/>
            </a:ln>
            <a:effectLst/>
          </p:spPr>
          <p:style>
            <a:lnRef idx="2">
              <a:schemeClr val="accent1"/>
            </a:lnRef>
            <a:fillRef idx="0">
              <a:schemeClr val="accent1"/>
            </a:fillRef>
            <a:effectRef idx="1">
              <a:schemeClr val="accent1"/>
            </a:effectRef>
            <a:fontRef idx="minor">
              <a:schemeClr val="tx1"/>
            </a:fontRef>
          </p:style>
        </p:cxnSp>
      </p:grpSp>
      <p:grpSp>
        <p:nvGrpSpPr>
          <p:cNvPr id="189" name="Group 188"/>
          <p:cNvGrpSpPr/>
          <p:nvPr/>
        </p:nvGrpSpPr>
        <p:grpSpPr>
          <a:xfrm>
            <a:off x="2294965" y="1092909"/>
            <a:ext cx="7715867" cy="1830655"/>
            <a:chOff x="2294965" y="1092909"/>
            <a:chExt cx="7715867" cy="1830655"/>
          </a:xfrm>
        </p:grpSpPr>
        <p:cxnSp>
          <p:nvCxnSpPr>
            <p:cNvPr id="38" name="Elbow Connector 37"/>
            <p:cNvCxnSpPr>
              <a:stCxn id="43" idx="6"/>
              <a:endCxn id="15" idx="1"/>
            </p:cNvCxnSpPr>
            <p:nvPr/>
          </p:nvCxnSpPr>
          <p:spPr>
            <a:xfrm>
              <a:off x="2294965" y="1559863"/>
              <a:ext cx="600635" cy="6487"/>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Diamond 14"/>
            <p:cNvSpPr/>
            <p:nvPr/>
          </p:nvSpPr>
          <p:spPr>
            <a:xfrm>
              <a:off x="2895600" y="1092909"/>
              <a:ext cx="1871579" cy="946881"/>
            </a:xfrm>
            <a:prstGeom prst="diamond">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latin typeface="Helvetica" charset="0"/>
                </a:rPr>
                <a:t>Index</a:t>
              </a:r>
            </a:p>
          </p:txBody>
        </p:sp>
        <p:sp>
          <p:nvSpPr>
            <p:cNvPr id="21" name="Oval 20"/>
            <p:cNvSpPr/>
            <p:nvPr/>
          </p:nvSpPr>
          <p:spPr>
            <a:xfrm>
              <a:off x="7774634" y="1891868"/>
              <a:ext cx="2236197" cy="710641"/>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000" dirty="0">
                  <a:latin typeface="Helvetica" charset="0"/>
                </a:rPr>
                <a:t>Reachability Index</a:t>
              </a:r>
            </a:p>
          </p:txBody>
        </p:sp>
        <p:cxnSp>
          <p:nvCxnSpPr>
            <p:cNvPr id="22" name="Elbow Connector 21"/>
            <p:cNvCxnSpPr>
              <a:stCxn id="15" idx="3"/>
              <a:endCxn id="21" idx="0"/>
            </p:cNvCxnSpPr>
            <p:nvPr/>
          </p:nvCxnSpPr>
          <p:spPr>
            <a:xfrm>
              <a:off x="4767179" y="1566350"/>
              <a:ext cx="4125554" cy="325518"/>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Rectangle 33"/>
                <p:cNvSpPr/>
                <p:nvPr/>
              </p:nvSpPr>
              <p:spPr>
                <a:xfrm>
                  <a:off x="9098980" y="2523454"/>
                  <a:ext cx="91185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charset="0"/>
                              </a:rPr>
                            </m:ctrlPr>
                          </m:sSubPr>
                          <m:e>
                            <m:r>
                              <a:rPr lang="en-US" sz="2000" b="1" i="1">
                                <a:latin typeface="Cambria Math" charset="0"/>
                              </a:rPr>
                              <m:t>𝑰</m:t>
                            </m:r>
                          </m:e>
                          <m:sub>
                            <m:r>
                              <a:rPr lang="en-US" sz="2000" b="1" i="1">
                                <a:latin typeface="Cambria Math" charset="0"/>
                              </a:rPr>
                              <m:t>𝒓𝒆𝒂𝒄𝒉</m:t>
                            </m:r>
                          </m:sub>
                        </m:sSub>
                      </m:oMath>
                    </m:oMathPara>
                  </a14:m>
                  <a:endParaRPr lang="en-US" b="1" dirty="0">
                    <a:latin typeface="Helvetica" charset="0"/>
                  </a:endParaRPr>
                </a:p>
              </p:txBody>
            </p:sp>
          </mc:Choice>
          <mc:Fallback xmlns="">
            <p:sp>
              <p:nvSpPr>
                <p:cNvPr id="34" name="Rectangle 33"/>
                <p:cNvSpPr>
                  <a:spLocks noRot="1" noChangeAspect="1" noMove="1" noResize="1" noEditPoints="1" noAdjustHandles="1" noChangeArrowheads="1" noChangeShapeType="1" noTextEdit="1"/>
                </p:cNvSpPr>
                <p:nvPr/>
              </p:nvSpPr>
              <p:spPr>
                <a:xfrm>
                  <a:off x="9098980" y="2523454"/>
                  <a:ext cx="911852" cy="400110"/>
                </a:xfrm>
                <a:prstGeom prst="rect">
                  <a:avLst/>
                </a:prstGeom>
                <a:blipFill rotWithShape="0">
                  <a:blip r:embed="rId4"/>
                  <a:stretch>
                    <a:fillRect b="-4545"/>
                  </a:stretch>
                </a:blipFill>
              </p:spPr>
              <p:txBody>
                <a:bodyPr/>
                <a:lstStyle/>
                <a:p>
                  <a:r>
                    <a:rPr lang="en-US">
                      <a:noFill/>
                    </a:rPr>
                    <a:t> </a:t>
                  </a:r>
                </a:p>
              </p:txBody>
            </p:sp>
          </mc:Fallback>
        </mc:AlternateContent>
        <p:grpSp>
          <p:nvGrpSpPr>
            <p:cNvPr id="103" name="Group 102"/>
            <p:cNvGrpSpPr/>
            <p:nvPr/>
          </p:nvGrpSpPr>
          <p:grpSpPr>
            <a:xfrm>
              <a:off x="5495227" y="1872870"/>
              <a:ext cx="2038452" cy="1050694"/>
              <a:chOff x="6804652" y="1850963"/>
              <a:chExt cx="2038452" cy="1050694"/>
            </a:xfrm>
          </p:grpSpPr>
          <p:sp>
            <p:nvSpPr>
              <p:cNvPr id="20" name="Oval 19"/>
              <p:cNvSpPr/>
              <p:nvPr/>
            </p:nvSpPr>
            <p:spPr>
              <a:xfrm>
                <a:off x="6804652" y="1850963"/>
                <a:ext cx="2038452" cy="729639"/>
              </a:xfrm>
              <a:prstGeom prst="ellipse">
                <a:avLst/>
              </a:prstGeom>
              <a:ln/>
              <a:effectLst/>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r>
                  <a:rPr lang="en-US" sz="2000" dirty="0">
                    <a:latin typeface="Helvetica" charset="0"/>
                  </a:rPr>
                  <a:t>Inverted Index</a:t>
                </a:r>
              </a:p>
            </p:txBody>
          </p:sp>
          <mc:AlternateContent xmlns:mc="http://schemas.openxmlformats.org/markup-compatibility/2006" xmlns:a14="http://schemas.microsoft.com/office/drawing/2010/main">
            <mc:Choice Requires="a14">
              <p:sp>
                <p:nvSpPr>
                  <p:cNvPr id="48" name="Rectangle 47"/>
                  <p:cNvSpPr/>
                  <p:nvPr/>
                </p:nvSpPr>
                <p:spPr>
                  <a:xfrm>
                    <a:off x="8117245" y="2501547"/>
                    <a:ext cx="68102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latin typeface="Cambria Math" charset="0"/>
                                </a:rPr>
                              </m:ctrlPr>
                            </m:sSubPr>
                            <m:e>
                              <m:r>
                                <a:rPr lang="en-US" sz="2000" b="1" i="1">
                                  <a:latin typeface="Cambria Math" charset="0"/>
                                </a:rPr>
                                <m:t>𝑰</m:t>
                              </m:r>
                            </m:e>
                            <m:sub>
                              <m:r>
                                <a:rPr lang="en-US" sz="2000" b="1" i="1" smtClean="0">
                                  <a:latin typeface="Cambria Math" charset="0"/>
                                </a:rPr>
                                <m:t>𝒊𝒏𝒗</m:t>
                              </m:r>
                            </m:sub>
                          </m:sSub>
                        </m:oMath>
                      </m:oMathPara>
                    </a14:m>
                    <a:endParaRPr lang="en-US" b="1" dirty="0">
                      <a:latin typeface="Helvetica" charset="0"/>
                    </a:endParaRPr>
                  </a:p>
                </p:txBody>
              </p:sp>
            </mc:Choice>
            <mc:Fallback xmlns="">
              <p:sp>
                <p:nvSpPr>
                  <p:cNvPr id="48" name="Rectangle 47"/>
                  <p:cNvSpPr>
                    <a:spLocks noRot="1" noChangeAspect="1" noMove="1" noResize="1" noEditPoints="1" noAdjustHandles="1" noChangeArrowheads="1" noChangeShapeType="1" noTextEdit="1"/>
                  </p:cNvSpPr>
                  <p:nvPr/>
                </p:nvSpPr>
                <p:spPr>
                  <a:xfrm>
                    <a:off x="8117245" y="2501547"/>
                    <a:ext cx="681020" cy="400110"/>
                  </a:xfrm>
                  <a:prstGeom prst="rect">
                    <a:avLst/>
                  </a:prstGeom>
                  <a:blipFill rotWithShape="0">
                    <a:blip r:embed="rId5"/>
                    <a:stretch>
                      <a:fillRect b="-4545"/>
                    </a:stretch>
                  </a:blipFill>
                </p:spPr>
                <p:txBody>
                  <a:bodyPr/>
                  <a:lstStyle/>
                  <a:p>
                    <a:r>
                      <a:rPr lang="en-US">
                        <a:noFill/>
                      </a:rPr>
                      <a:t> </a:t>
                    </a:r>
                  </a:p>
                </p:txBody>
              </p:sp>
            </mc:Fallback>
          </mc:AlternateContent>
        </p:grpSp>
        <p:cxnSp>
          <p:nvCxnSpPr>
            <p:cNvPr id="57" name="Elbow Connector 56"/>
            <p:cNvCxnSpPr>
              <a:stCxn id="15" idx="3"/>
              <a:endCxn id="20" idx="0"/>
            </p:cNvCxnSpPr>
            <p:nvPr/>
          </p:nvCxnSpPr>
          <p:spPr>
            <a:xfrm>
              <a:off x="4767179" y="1566350"/>
              <a:ext cx="1747274" cy="306520"/>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191" name="Group 190"/>
          <p:cNvGrpSpPr/>
          <p:nvPr/>
        </p:nvGrpSpPr>
        <p:grpSpPr>
          <a:xfrm>
            <a:off x="8892733" y="2602508"/>
            <a:ext cx="2844619" cy="1956792"/>
            <a:chOff x="8892733" y="2602508"/>
            <a:chExt cx="2844619" cy="1956792"/>
          </a:xfrm>
        </p:grpSpPr>
        <p:cxnSp>
          <p:nvCxnSpPr>
            <p:cNvPr id="55" name="Elbow Connector 54"/>
            <p:cNvCxnSpPr>
              <a:stCxn id="21" idx="4"/>
              <a:endCxn id="66" idx="3"/>
            </p:cNvCxnSpPr>
            <p:nvPr/>
          </p:nvCxnSpPr>
          <p:spPr>
            <a:xfrm rot="16200000" flipH="1">
              <a:off x="8752273" y="2742968"/>
              <a:ext cx="1386195" cy="1105275"/>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66" name="Rectangle 65"/>
            <p:cNvSpPr/>
            <p:nvPr/>
          </p:nvSpPr>
          <p:spPr>
            <a:xfrm flipH="1">
              <a:off x="9998008" y="3418108"/>
              <a:ext cx="1739344" cy="11411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smtClean="0">
                  <a:latin typeface="Helvetica" charset="0"/>
                </a:rPr>
                <a:t>Sort</a:t>
              </a:r>
            </a:p>
            <a:p>
              <a:pPr algn="ctr"/>
              <a:r>
                <a:rPr lang="en-US" sz="2400" dirty="0" smtClean="0">
                  <a:latin typeface="Helvetica" charset="0"/>
                </a:rPr>
                <a:t>Answers </a:t>
              </a:r>
              <a:endParaRPr lang="en-US" sz="2400" dirty="0">
                <a:latin typeface="Helvetica" charset="0"/>
              </a:endParaRPr>
            </a:p>
          </p:txBody>
        </p:sp>
      </p:grpSp>
      <p:cxnSp>
        <p:nvCxnSpPr>
          <p:cNvPr id="128" name="Straight Arrow Connector 127"/>
          <p:cNvCxnSpPr>
            <a:stCxn id="66" idx="2"/>
            <a:endCxn id="44" idx="0"/>
          </p:cNvCxnSpPr>
          <p:nvPr/>
        </p:nvCxnSpPr>
        <p:spPr>
          <a:xfrm>
            <a:off x="10867680" y="4559300"/>
            <a:ext cx="1" cy="84471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nvGrpSpPr>
          <p:cNvPr id="190" name="Group 189"/>
          <p:cNvGrpSpPr/>
          <p:nvPr/>
        </p:nvGrpSpPr>
        <p:grpSpPr>
          <a:xfrm>
            <a:off x="1774337" y="2602510"/>
            <a:ext cx="8223674" cy="1795221"/>
            <a:chOff x="1774337" y="2602510"/>
            <a:chExt cx="8223674" cy="1795221"/>
          </a:xfrm>
        </p:grpSpPr>
        <p:sp>
          <p:nvSpPr>
            <p:cNvPr id="45" name="Rectangle 44"/>
            <p:cNvSpPr/>
            <p:nvPr/>
          </p:nvSpPr>
          <p:spPr>
            <a:xfrm flipH="1">
              <a:off x="2883942" y="2878467"/>
              <a:ext cx="1739344" cy="12742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000" dirty="0" smtClean="0">
                  <a:latin typeface="Helvetica" charset="0"/>
                </a:rPr>
                <a:t>Find</a:t>
              </a:r>
            </a:p>
            <a:p>
              <a:pPr algn="ctr"/>
              <a:r>
                <a:rPr lang="en-US" sz="2000" dirty="0" smtClean="0">
                  <a:latin typeface="Helvetica" charset="0"/>
                </a:rPr>
                <a:t>Source Entity</a:t>
              </a:r>
            </a:p>
            <a:p>
              <a:pPr algn="ctr"/>
              <a:r>
                <a:rPr lang="en-US" sz="2000" dirty="0" smtClean="0">
                  <a:latin typeface="Helvetica" charset="0"/>
                </a:rPr>
                <a:t>Nodes</a:t>
              </a:r>
              <a:endParaRPr lang="en-US" sz="2000" dirty="0">
                <a:latin typeface="Helvetica" charset="0"/>
              </a:endParaRPr>
            </a:p>
          </p:txBody>
        </p:sp>
        <p:cxnSp>
          <p:nvCxnSpPr>
            <p:cNvPr id="23" name="Elbow Connector 22"/>
            <p:cNvCxnSpPr>
              <a:stCxn id="47" idx="3"/>
              <a:endCxn id="45" idx="3"/>
            </p:cNvCxnSpPr>
            <p:nvPr/>
          </p:nvCxnSpPr>
          <p:spPr>
            <a:xfrm>
              <a:off x="1774337" y="3492064"/>
              <a:ext cx="1109605" cy="23535"/>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1" name="Elbow Connector 60"/>
            <p:cNvCxnSpPr>
              <a:stCxn id="20" idx="4"/>
              <a:endCxn id="45" idx="1"/>
            </p:cNvCxnSpPr>
            <p:nvPr/>
          </p:nvCxnSpPr>
          <p:spPr>
            <a:xfrm rot="5400000">
              <a:off x="5112325" y="2113471"/>
              <a:ext cx="913090" cy="1891167"/>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9" name="Rectangle 48"/>
                <p:cNvSpPr/>
                <p:nvPr/>
              </p:nvSpPr>
              <p:spPr>
                <a:xfrm>
                  <a:off x="5277203" y="3933678"/>
                  <a:ext cx="2616200" cy="400108"/>
                </a:xfrm>
                <a:prstGeom prst="rect">
                  <a:avLst/>
                </a:prstGeom>
                <a:effectLst/>
              </p:spPr>
              <p:txBody>
                <a:bodyPr wrap="square" lIns="91438" tIns="45719" rIns="91438" bIns="45719">
                  <a:spAutoFit/>
                </a:bodyPr>
                <a:lstStyle/>
                <a:p>
                  <a:r>
                    <a:rPr lang="en-US" sz="2000" b="0" dirty="0" smtClean="0">
                      <a:latin typeface="Helvetica" charset="0"/>
                      <a:ea typeface="Cambria Math" charset="0"/>
                      <a:cs typeface="Cambria Math" charset="0"/>
                    </a:rPr>
                    <a:t>List</a:t>
                  </a:r>
                  <a14:m>
                    <m:oMath xmlns:m="http://schemas.openxmlformats.org/officeDocument/2006/math">
                      <m:r>
                        <a:rPr lang="en-US" sz="2000" b="0" i="1" smtClean="0">
                          <a:latin typeface="Cambria Math" charset="0"/>
                          <a:ea typeface="Cambria Math" charset="0"/>
                          <a:cs typeface="Cambria Math" charset="0"/>
                        </a:rPr>
                        <m:t>&lt;</m:t>
                      </m:r>
                      <m:r>
                        <a:rPr lang="en-US" sz="2000" b="0" i="1" smtClean="0">
                          <a:latin typeface="Cambria Math" charset="0"/>
                        </a:rPr>
                        <m:t>𝑒</m:t>
                      </m:r>
                      <m:r>
                        <a:rPr lang="en-US" sz="2000" b="0" i="1" smtClean="0">
                          <a:latin typeface="Cambria Math" charset="0"/>
                        </a:rPr>
                        <m:t>,</m:t>
                      </m:r>
                      <m:r>
                        <m:rPr>
                          <m:sty m:val="p"/>
                        </m:rPr>
                        <a:rPr lang="en-US" sz="2000">
                          <a:latin typeface="Cambria Math" charset="0"/>
                        </a:rPr>
                        <m:t>Score</m:t>
                      </m:r>
                      <m:d>
                        <m:dPr>
                          <m:ctrlPr>
                            <a:rPr lang="en-US" sz="2000" i="1">
                              <a:latin typeface="Cambria Math" charset="0"/>
                            </a:rPr>
                          </m:ctrlPr>
                        </m:dPr>
                        <m:e>
                          <m:r>
                            <m:rPr>
                              <m:sty m:val="p"/>
                            </m:rPr>
                            <a:rPr lang="en-US" sz="2000">
                              <a:latin typeface="Cambria Math" charset="0"/>
                            </a:rPr>
                            <m:t>Q</m:t>
                          </m:r>
                          <m:r>
                            <a:rPr lang="en-US" sz="2000">
                              <a:latin typeface="Cambria Math" charset="0"/>
                            </a:rPr>
                            <m:t>,</m:t>
                          </m:r>
                          <m:r>
                            <m:rPr>
                              <m:sty m:val="p"/>
                            </m:rPr>
                            <a:rPr lang="en-US" sz="2000">
                              <a:latin typeface="Cambria Math" charset="0"/>
                            </a:rPr>
                            <m:t>e</m:t>
                          </m:r>
                        </m:e>
                      </m:d>
                      <m:r>
                        <a:rPr lang="en-US" sz="2000" i="1">
                          <a:latin typeface="Cambria Math" charset="0"/>
                          <a:ea typeface="Cambria Math" charset="0"/>
                          <a:cs typeface="Cambria Math" charset="0"/>
                        </a:rPr>
                        <m:t>&gt;</m:t>
                      </m:r>
                    </m:oMath>
                  </a14:m>
                  <a:endParaRPr lang="en-US" sz="2000" b="1" dirty="0">
                    <a:latin typeface="Helvetica" charset="0"/>
                  </a:endParaRPr>
                </a:p>
              </p:txBody>
            </p:sp>
          </mc:Choice>
          <mc:Fallback xmlns="">
            <p:sp>
              <p:nvSpPr>
                <p:cNvPr id="49" name="Rectangle 48"/>
                <p:cNvSpPr>
                  <a:spLocks noRot="1" noChangeAspect="1" noMove="1" noResize="1" noEditPoints="1" noAdjustHandles="1" noChangeArrowheads="1" noChangeShapeType="1" noTextEdit="1"/>
                </p:cNvSpPr>
                <p:nvPr/>
              </p:nvSpPr>
              <p:spPr>
                <a:xfrm>
                  <a:off x="5277203" y="3933678"/>
                  <a:ext cx="2616200" cy="400108"/>
                </a:xfrm>
                <a:prstGeom prst="rect">
                  <a:avLst/>
                </a:prstGeom>
                <a:blipFill rotWithShape="0">
                  <a:blip r:embed="rId6"/>
                  <a:stretch>
                    <a:fillRect l="-2564" t="-7576" b="-25758"/>
                  </a:stretch>
                </a:blipFill>
                <a:effectLst/>
              </p:spPr>
              <p:txBody>
                <a:bodyPr/>
                <a:lstStyle/>
                <a:p>
                  <a:r>
                    <a:rPr lang="en-US">
                      <a:noFill/>
                    </a:rPr>
                    <a:t> </a:t>
                  </a:r>
                </a:p>
              </p:txBody>
            </p:sp>
          </mc:Fallback>
        </mc:AlternateContent>
        <p:cxnSp>
          <p:nvCxnSpPr>
            <p:cNvPr id="161" name="Elbow Connector 160"/>
            <p:cNvCxnSpPr>
              <a:stCxn id="45" idx="2"/>
            </p:cNvCxnSpPr>
            <p:nvPr/>
          </p:nvCxnSpPr>
          <p:spPr>
            <a:xfrm rot="16200000" flipH="1">
              <a:off x="6753312" y="1153033"/>
              <a:ext cx="245001" cy="6244396"/>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186" name="Group 185"/>
          <p:cNvGrpSpPr/>
          <p:nvPr/>
        </p:nvGrpSpPr>
        <p:grpSpPr>
          <a:xfrm>
            <a:off x="6568949" y="4559300"/>
            <a:ext cx="4090343" cy="750060"/>
            <a:chOff x="6568949" y="4559300"/>
            <a:chExt cx="4090343" cy="750060"/>
          </a:xfrm>
        </p:grpSpPr>
        <mc:AlternateContent xmlns:mc="http://schemas.openxmlformats.org/markup-compatibility/2006" xmlns:a14="http://schemas.microsoft.com/office/drawing/2010/main">
          <mc:Choice Requires="a14">
            <p:sp>
              <p:nvSpPr>
                <p:cNvPr id="64" name="Rectangle 63"/>
                <p:cNvSpPr/>
                <p:nvPr/>
              </p:nvSpPr>
              <p:spPr>
                <a:xfrm>
                  <a:off x="6568949" y="4760364"/>
                  <a:ext cx="3889061" cy="548996"/>
                </a:xfrm>
                <a:prstGeom prst="rect">
                  <a:avLst/>
                </a:prstGeom>
                <a:ln>
                  <a:solidFill>
                    <a:schemeClr val="tx2"/>
                  </a:solidFill>
                  <a:prstDash val="sysDash"/>
                </a:ln>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sz="2000" i="1" smtClean="0">
                                <a:latin typeface="Cambria Math" charset="0"/>
                              </a:rPr>
                            </m:ctrlPr>
                          </m:funcPr>
                          <m:fName>
                            <m:limLow>
                              <m:limLowPr>
                                <m:ctrlPr>
                                  <a:rPr lang="en-US" sz="2000" i="1">
                                    <a:latin typeface="Cambria Math" charset="0"/>
                                  </a:rPr>
                                </m:ctrlPr>
                              </m:limLowPr>
                              <m:e>
                                <m:r>
                                  <m:rPr>
                                    <m:nor/>
                                  </m:rPr>
                                  <a:rPr lang="en-US" sz="2000" i="0">
                                    <a:latin typeface="Cambria Math" charset="0"/>
                                  </a:rPr>
                                  <m:t>arg</m:t>
                                </m:r>
                                <m:r>
                                  <m:rPr>
                                    <m:sty m:val="p"/>
                                  </m:rPr>
                                  <a:rPr lang="en-US" sz="2000">
                                    <a:latin typeface="Cambria Math" charset="0"/>
                                  </a:rPr>
                                  <m:t>max</m:t>
                                </m:r>
                              </m:e>
                              <m:lim>
                                <m:r>
                                  <a:rPr lang="en-US" sz="2000" i="1">
                                    <a:latin typeface="Cambria Math" charset="0"/>
                                  </a:rPr>
                                  <m:t>𝑒</m:t>
                                </m:r>
                                <m:r>
                                  <a:rPr lang="en-US" sz="2000" i="1" baseline="30000">
                                    <a:latin typeface="Cambria Math" charset="0"/>
                                  </a:rPr>
                                  <m:t>′</m:t>
                                </m:r>
                              </m:lim>
                            </m:limLow>
                          </m:fName>
                          <m:e>
                            <m:func>
                              <m:funcPr>
                                <m:ctrlPr>
                                  <a:rPr lang="en-US" sz="2000" i="1">
                                    <a:latin typeface="Cambria Math" charset="0"/>
                                  </a:rPr>
                                </m:ctrlPr>
                              </m:funcPr>
                              <m:fName>
                                <m:limLow>
                                  <m:limLowPr>
                                    <m:ctrlPr>
                                      <a:rPr lang="en-US" sz="2000" i="1">
                                        <a:latin typeface="Cambria Math" charset="0"/>
                                      </a:rPr>
                                    </m:ctrlPr>
                                  </m:limLowPr>
                                  <m:e>
                                    <m:r>
                                      <m:rPr>
                                        <m:sty m:val="p"/>
                                      </m:rPr>
                                      <a:rPr lang="en-US" sz="2000">
                                        <a:latin typeface="Cambria Math" charset="0"/>
                                      </a:rPr>
                                      <m:t>max</m:t>
                                    </m:r>
                                  </m:e>
                                  <m:lim>
                                    <m:r>
                                      <a:rPr lang="en-US" sz="2000" i="1">
                                        <a:latin typeface="Cambria Math" charset="0"/>
                                      </a:rPr>
                                      <m:t>(</m:t>
                                    </m:r>
                                    <m:r>
                                      <a:rPr lang="en-US" sz="2000" i="1">
                                        <a:latin typeface="Cambria Math" charset="0"/>
                                      </a:rPr>
                                      <m:t>𝑒</m:t>
                                    </m:r>
                                    <m:r>
                                      <a:rPr lang="en-US" sz="2000" i="1">
                                        <a:latin typeface="Cambria Math" charset="0"/>
                                      </a:rPr>
                                      <m:t>−</m:t>
                                    </m:r>
                                    <m:r>
                                      <a:rPr lang="en-US" sz="2000" i="1">
                                        <a:latin typeface="Cambria Math" charset="0"/>
                                      </a:rPr>
                                      <m:t>𝑟</m:t>
                                    </m:r>
                                    <m:r>
                                      <a:rPr lang="en-US" sz="2000" i="1">
                                        <a:latin typeface="Cambria Math" charset="0"/>
                                      </a:rPr>
                                      <m:t>−</m:t>
                                    </m:r>
                                    <m:sSup>
                                      <m:sSupPr>
                                        <m:ctrlPr>
                                          <a:rPr lang="en-US" sz="2000" i="1">
                                            <a:latin typeface="Cambria Math" charset="0"/>
                                          </a:rPr>
                                        </m:ctrlPr>
                                      </m:sSupPr>
                                      <m:e>
                                        <m:r>
                                          <a:rPr lang="en-US" sz="2000" i="1">
                                            <a:latin typeface="Cambria Math" charset="0"/>
                                          </a:rPr>
                                          <m:t>𝑒</m:t>
                                        </m:r>
                                      </m:e>
                                      <m:sup>
                                        <m:r>
                                          <a:rPr lang="en-US" sz="2000" i="1">
                                            <a:latin typeface="Cambria Math" charset="0"/>
                                          </a:rPr>
                                          <m:t>′</m:t>
                                        </m:r>
                                      </m:sup>
                                    </m:sSup>
                                    <m:r>
                                      <a:rPr lang="en-US" sz="2000" i="1">
                                        <a:latin typeface="Cambria Math" charset="0"/>
                                      </a:rPr>
                                      <m:t>)∈</m:t>
                                    </m:r>
                                    <m:sSub>
                                      <m:sSubPr>
                                        <m:ctrlPr>
                                          <a:rPr lang="en-US" sz="2000" i="1">
                                            <a:latin typeface="Cambria Math" charset="0"/>
                                          </a:rPr>
                                        </m:ctrlPr>
                                      </m:sSubPr>
                                      <m:e>
                                        <m:r>
                                          <a:rPr lang="en-US" sz="2000" i="1">
                                            <a:latin typeface="Cambria Math" charset="0"/>
                                          </a:rPr>
                                          <m:t>𝐼</m:t>
                                        </m:r>
                                      </m:e>
                                      <m:sub>
                                        <m:r>
                                          <a:rPr lang="en-US" sz="2000" i="1">
                                            <a:latin typeface="Cambria Math" charset="0"/>
                                          </a:rPr>
                                          <m:t>𝑟𝑒𝑎𝑐h</m:t>
                                        </m:r>
                                      </m:sub>
                                    </m:sSub>
                                  </m:lim>
                                </m:limLow>
                              </m:fName>
                              <m:e>
                                <m:r>
                                  <m:rPr>
                                    <m:sty m:val="p"/>
                                  </m:rPr>
                                  <a:rPr lang="en-US" sz="2000">
                                    <a:latin typeface="Cambria Math" charset="0"/>
                                  </a:rPr>
                                  <m:t>Score</m:t>
                                </m:r>
                                <m:d>
                                  <m:dPr>
                                    <m:ctrlPr>
                                      <a:rPr lang="en-US" sz="2000" i="1">
                                        <a:latin typeface="Cambria Math" charset="0"/>
                                      </a:rPr>
                                    </m:ctrlPr>
                                  </m:dPr>
                                  <m:e>
                                    <m:r>
                                      <m:rPr>
                                        <m:sty m:val="p"/>
                                      </m:rPr>
                                      <a:rPr lang="en-US" sz="2000">
                                        <a:latin typeface="Cambria Math" charset="0"/>
                                      </a:rPr>
                                      <m:t>Q</m:t>
                                    </m:r>
                                    <m:r>
                                      <a:rPr lang="en-US" sz="2000">
                                        <a:latin typeface="Cambria Math" charset="0"/>
                                      </a:rPr>
                                      <m:t>,</m:t>
                                    </m:r>
                                    <m:r>
                                      <m:rPr>
                                        <m:sty m:val="p"/>
                                      </m:rPr>
                                      <a:rPr lang="en-US" sz="2000">
                                        <a:latin typeface="Cambria Math" charset="0"/>
                                      </a:rPr>
                                      <m:t>e</m:t>
                                    </m:r>
                                  </m:e>
                                </m:d>
                              </m:e>
                            </m:func>
                          </m:e>
                        </m:func>
                      </m:oMath>
                    </m:oMathPara>
                  </a14:m>
                  <a:endParaRPr lang="en-US" sz="2000" i="1" dirty="0">
                    <a:latin typeface="Cambria Math" charset="0"/>
                  </a:endParaRPr>
                </a:p>
              </p:txBody>
            </p:sp>
          </mc:Choice>
          <mc:Fallback xmlns="">
            <p:sp>
              <p:nvSpPr>
                <p:cNvPr id="64" name="Rectangle 63"/>
                <p:cNvSpPr>
                  <a:spLocks noRot="1" noChangeAspect="1" noMove="1" noResize="1" noEditPoints="1" noAdjustHandles="1" noChangeArrowheads="1" noChangeShapeType="1" noTextEdit="1"/>
                </p:cNvSpPr>
                <p:nvPr/>
              </p:nvSpPr>
              <p:spPr>
                <a:xfrm>
                  <a:off x="6568949" y="4760364"/>
                  <a:ext cx="3889061" cy="548996"/>
                </a:xfrm>
                <a:prstGeom prst="rect">
                  <a:avLst/>
                </a:prstGeom>
                <a:blipFill rotWithShape="0">
                  <a:blip r:embed="rId7"/>
                  <a:stretch>
                    <a:fillRect b="-6522"/>
                  </a:stretch>
                </a:blipFill>
                <a:ln>
                  <a:solidFill>
                    <a:schemeClr val="tx2"/>
                  </a:solidFill>
                  <a:prstDash val="sysDash"/>
                </a:ln>
              </p:spPr>
              <p:txBody>
                <a:bodyPr/>
                <a:lstStyle/>
                <a:p>
                  <a:r>
                    <a:rPr lang="en-US">
                      <a:noFill/>
                    </a:rPr>
                    <a:t> </a:t>
                  </a:r>
                </a:p>
              </p:txBody>
            </p:sp>
          </mc:Fallback>
        </mc:AlternateContent>
        <p:cxnSp>
          <p:nvCxnSpPr>
            <p:cNvPr id="183" name="Straight Arrow Connector 182"/>
            <p:cNvCxnSpPr/>
            <p:nvPr/>
          </p:nvCxnSpPr>
          <p:spPr>
            <a:xfrm flipH="1">
              <a:off x="10458010" y="4559300"/>
              <a:ext cx="201282" cy="201064"/>
            </a:xfrm>
            <a:prstGeom prst="straightConnector1">
              <a:avLst/>
            </a:prstGeom>
            <a:ln w="15875">
              <a:solidFill>
                <a:schemeClr val="tx2"/>
              </a:solidFill>
              <a:prstDash val="sysDot"/>
              <a:tailEnd type="non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5185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TextBox 2"/>
          <p:cNvSpPr txBox="1"/>
          <p:nvPr/>
        </p:nvSpPr>
        <p:spPr>
          <a:xfrm>
            <a:off x="2220094" y="1126193"/>
            <a:ext cx="3105333" cy="461663"/>
          </a:xfrm>
          <a:prstGeom prst="rect">
            <a:avLst/>
          </a:prstGeom>
          <a:noFill/>
        </p:spPr>
        <p:txBody>
          <a:bodyPr wrap="none" lIns="91438" tIns="45719" rIns="91438" bIns="45719" rtlCol="0">
            <a:spAutoFit/>
          </a:bodyPr>
          <a:lstStyle/>
          <a:p>
            <a:r>
              <a:rPr lang="en-US" sz="2400" b="1" dirty="0">
                <a:latin typeface="Helvetica" charset="0"/>
              </a:rPr>
              <a:t>What is BBT about?</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01" name="Group 200"/>
          <p:cNvGrpSpPr/>
          <p:nvPr/>
        </p:nvGrpSpPr>
        <p:grpSpPr>
          <a:xfrm>
            <a:off x="4075959" y="2956413"/>
            <a:ext cx="2691669" cy="2376345"/>
            <a:chOff x="3056968" y="2217308"/>
            <a:chExt cx="2018752" cy="1782259"/>
          </a:xfrm>
          <a:solidFill>
            <a:schemeClr val="accent1"/>
          </a:solidFill>
        </p:grpSpPr>
        <p:grpSp>
          <p:nvGrpSpPr>
            <p:cNvPr id="200" name="Group 199"/>
            <p:cNvGrpSpPr/>
            <p:nvPr/>
          </p:nvGrpSpPr>
          <p:grpSpPr>
            <a:xfrm>
              <a:off x="3056968" y="2217308"/>
              <a:ext cx="1000070" cy="1782259"/>
              <a:chOff x="3056968" y="2217308"/>
              <a:chExt cx="1000070" cy="1782259"/>
            </a:xfrm>
            <a:grpFill/>
          </p:grpSpPr>
          <p:sp>
            <p:nvSpPr>
              <p:cNvPr id="116" name="Oval 115"/>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00" name="Oval 99"/>
              <p:cNvSpPr/>
              <p:nvPr/>
            </p:nvSpPr>
            <p:spPr>
              <a:xfrm rot="2699501">
                <a:off x="3056968" y="2909692"/>
                <a:ext cx="402085"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02" name="Group 101"/>
              <p:cNvGrpSpPr/>
              <p:nvPr/>
            </p:nvGrpSpPr>
            <p:grpSpPr>
              <a:xfrm>
                <a:off x="3332571" y="3291466"/>
                <a:ext cx="724467" cy="708101"/>
                <a:chOff x="3581700" y="4170769"/>
                <a:chExt cx="316926" cy="319070"/>
              </a:xfrm>
              <a:grpFill/>
            </p:grpSpPr>
            <p:sp>
              <p:nvSpPr>
                <p:cNvPr id="109" name="Oval 10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53" name="Oval 152"/>
            <p:cNvSpPr/>
            <p:nvPr/>
          </p:nvSpPr>
          <p:spPr>
            <a:xfrm rot="17610235">
              <a:off x="4663769" y="3329082"/>
              <a:ext cx="418043" cy="405859"/>
            </a:xfrm>
            <a:prstGeom prst="ellipse">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2" name="Oval 161"/>
            <p:cNvSpPr/>
            <p:nvPr/>
          </p:nvSpPr>
          <p:spPr>
            <a:xfrm rot="13660123">
              <a:off x="4566881" y="237502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4" name="TextBox 163"/>
          <p:cNvSpPr txBox="1"/>
          <p:nvPr/>
        </p:nvSpPr>
        <p:spPr>
          <a:xfrm>
            <a:off x="4001754" y="3959378"/>
            <a:ext cx="686402" cy="292386"/>
          </a:xfrm>
          <a:prstGeom prst="rect">
            <a:avLst/>
          </a:prstGeom>
          <a:noFill/>
        </p:spPr>
        <p:txBody>
          <a:bodyPr wrap="none" lIns="91438" tIns="45719" rIns="91438" bIns="45719" rtlCol="0">
            <a:spAutoFit/>
          </a:bodyPr>
          <a:lstStyle/>
          <a:p>
            <a:pPr algn="ctr"/>
            <a:r>
              <a:rPr lang="en-US" sz="1300" dirty="0">
                <a:latin typeface="Helvetica" charset="0"/>
              </a:rPr>
              <a:t>friends</a:t>
            </a:r>
          </a:p>
        </p:txBody>
      </p:sp>
      <p:sp>
        <p:nvSpPr>
          <p:cNvPr id="165" name="TextBox 164"/>
          <p:cNvSpPr txBox="1"/>
          <p:nvPr/>
        </p:nvSpPr>
        <p:spPr>
          <a:xfrm>
            <a:off x="4379680" y="2981210"/>
            <a:ext cx="686402" cy="492440"/>
          </a:xfrm>
          <a:prstGeom prst="rect">
            <a:avLst/>
          </a:prstGeom>
          <a:noFill/>
        </p:spPr>
        <p:txBody>
          <a:bodyPr wrap="none" lIns="91438" tIns="45719" rIns="91438" bIns="45719" rtlCol="0">
            <a:spAutoFit/>
          </a:bodyPr>
          <a:lstStyle/>
          <a:p>
            <a:pPr algn="ctr"/>
            <a:r>
              <a:rPr lang="en-US" sz="1300" dirty="0">
                <a:latin typeface="Helvetica" charset="0"/>
              </a:rPr>
              <a:t>culture</a:t>
            </a:r>
          </a:p>
          <a:p>
            <a:pPr algn="ctr"/>
            <a:r>
              <a:rPr lang="en-US" sz="1300" dirty="0">
                <a:latin typeface="Helvetica" charset="0"/>
              </a:rPr>
              <a:t>clash</a:t>
            </a:r>
          </a:p>
        </p:txBody>
      </p:sp>
      <p:sp>
        <p:nvSpPr>
          <p:cNvPr id="166" name="TextBox 165"/>
          <p:cNvSpPr txBox="1"/>
          <p:nvPr/>
        </p:nvSpPr>
        <p:spPr>
          <a:xfrm>
            <a:off x="4365725" y="4885811"/>
            <a:ext cx="732890" cy="292386"/>
          </a:xfrm>
          <a:prstGeom prst="rect">
            <a:avLst/>
          </a:prstGeom>
          <a:noFill/>
        </p:spPr>
        <p:txBody>
          <a:bodyPr wrap="none" lIns="91438" tIns="45719" rIns="91438" bIns="45719" rtlCol="0">
            <a:spAutoFit/>
          </a:bodyPr>
          <a:lstStyle/>
          <a:p>
            <a:pPr algn="ctr"/>
            <a:r>
              <a:rPr lang="en-US" sz="1300" dirty="0">
                <a:latin typeface="Helvetica" charset="0"/>
              </a:rPr>
              <a:t>prodigy</a:t>
            </a:r>
          </a:p>
        </p:txBody>
      </p:sp>
      <p:sp>
        <p:nvSpPr>
          <p:cNvPr id="167" name="TextBox 166"/>
          <p:cNvSpPr txBox="1"/>
          <p:nvPr/>
        </p:nvSpPr>
        <p:spPr>
          <a:xfrm>
            <a:off x="6164472" y="4534046"/>
            <a:ext cx="667166" cy="292386"/>
          </a:xfrm>
          <a:prstGeom prst="rect">
            <a:avLst/>
          </a:prstGeom>
          <a:noFill/>
        </p:spPr>
        <p:txBody>
          <a:bodyPr wrap="none" lIns="91438" tIns="45719" rIns="91438" bIns="45719" rtlCol="0">
            <a:spAutoFit/>
          </a:bodyPr>
          <a:lstStyle/>
          <a:p>
            <a:pPr algn="ctr"/>
            <a:r>
              <a:rPr lang="en-US" sz="1300" dirty="0">
                <a:latin typeface="Helvetica" charset="0"/>
              </a:rPr>
              <a:t>sitcom</a:t>
            </a:r>
          </a:p>
        </p:txBody>
      </p:sp>
      <p:sp>
        <p:nvSpPr>
          <p:cNvPr id="168" name="TextBox 167"/>
          <p:cNvSpPr txBox="1"/>
          <p:nvPr/>
        </p:nvSpPr>
        <p:spPr>
          <a:xfrm>
            <a:off x="6014090" y="3196959"/>
            <a:ext cx="713654" cy="492440"/>
          </a:xfrm>
          <a:prstGeom prst="rect">
            <a:avLst/>
          </a:prstGeom>
          <a:noFill/>
        </p:spPr>
        <p:txBody>
          <a:bodyPr wrap="none" lIns="91438" tIns="45719" rIns="91438" bIns="45719" rtlCol="0">
            <a:spAutoFit/>
          </a:bodyPr>
          <a:lstStyle/>
          <a:p>
            <a:pPr algn="ctr"/>
            <a:r>
              <a:rPr lang="en-US" sz="1300" dirty="0">
                <a:latin typeface="Helvetica" charset="0"/>
              </a:rPr>
              <a:t>college</a:t>
            </a:r>
          </a:p>
          <a:p>
            <a:pPr algn="ctr"/>
            <a:r>
              <a:rPr lang="en-US" sz="1300" dirty="0">
                <a:latin typeface="Helvetica" charset="0"/>
              </a:rPr>
              <a:t>life</a:t>
            </a:r>
          </a:p>
        </p:txBody>
      </p: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4" name="TextBox 173"/>
          <p:cNvSpPr txBox="1"/>
          <p:nvPr/>
        </p:nvSpPr>
        <p:spPr>
          <a:xfrm rot="2808157">
            <a:off x="4933180" y="340922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2" name="TextBox 201"/>
          <p:cNvSpPr txBox="1"/>
          <p:nvPr/>
        </p:nvSpPr>
        <p:spPr>
          <a:xfrm rot="1700665">
            <a:off x="5781763" y="4169647"/>
            <a:ext cx="626911" cy="297517"/>
          </a:xfrm>
          <a:prstGeom prst="rect">
            <a:avLst/>
          </a:prstGeom>
          <a:noFill/>
        </p:spPr>
        <p:txBody>
          <a:bodyPr wrap="none" lIns="91438" tIns="45719" rIns="91438" bIns="45719" rtlCol="0">
            <a:spAutoFit/>
          </a:bodyPr>
          <a:lstStyle/>
          <a:p>
            <a:r>
              <a:rPr lang="en-US" sz="1300" i="1" dirty="0">
                <a:latin typeface="Helvetica" charset="0"/>
              </a:rPr>
              <a:t>genre</a:t>
            </a:r>
          </a:p>
        </p:txBody>
      </p:sp>
      <p:sp>
        <p:nvSpPr>
          <p:cNvPr id="203" name="TextBox 202"/>
          <p:cNvSpPr txBox="1"/>
          <p:nvPr/>
        </p:nvSpPr>
        <p:spPr>
          <a:xfrm rot="19303697">
            <a:off x="5527497" y="350580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4" name="TextBox 203"/>
          <p:cNvSpPr txBox="1"/>
          <p:nvPr/>
        </p:nvSpPr>
        <p:spPr>
          <a:xfrm>
            <a:off x="4559266" y="3872532"/>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205" name="TextBox 204"/>
          <p:cNvSpPr txBox="1"/>
          <p:nvPr/>
        </p:nvSpPr>
        <p:spPr>
          <a:xfrm rot="18947979">
            <a:off x="4670900" y="4375695"/>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65" name="TextBox 64"/>
          <p:cNvSpPr txBox="1"/>
          <p:nvPr/>
        </p:nvSpPr>
        <p:spPr>
          <a:xfrm rot="16392915">
            <a:off x="5375903" y="2913461"/>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grpSp>
        <p:nvGrpSpPr>
          <p:cNvPr id="67" name="Group 66"/>
          <p:cNvGrpSpPr/>
          <p:nvPr/>
        </p:nvGrpSpPr>
        <p:grpSpPr>
          <a:xfrm>
            <a:off x="4915753" y="1116852"/>
            <a:ext cx="5980804" cy="461665"/>
            <a:chOff x="2203210" y="392560"/>
            <a:chExt cx="4485603" cy="346248"/>
          </a:xfrm>
        </p:grpSpPr>
        <p:cxnSp>
          <p:nvCxnSpPr>
            <p:cNvPr id="68" name="Elbow Connector 67"/>
            <p:cNvCxnSpPr/>
            <p:nvPr/>
          </p:nvCxnSpPr>
          <p:spPr>
            <a:xfrm flipV="1">
              <a:off x="2203210" y="596180"/>
              <a:ext cx="755976" cy="0"/>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2959186" y="392560"/>
              <a:ext cx="3729627" cy="346248"/>
            </a:xfrm>
            <a:prstGeom prst="rect">
              <a:avLst/>
            </a:prstGeom>
            <a:noFill/>
          </p:spPr>
          <p:txBody>
            <a:bodyPr wrap="none" rtlCol="0">
              <a:spAutoFit/>
            </a:bodyPr>
            <a:lstStyle/>
            <a:p>
              <a:r>
                <a:rPr lang="en-US" sz="2400" dirty="0">
                  <a:latin typeface="Helvetica" charset="0"/>
                </a:rPr>
                <a:t>Relation=keyword? theme? genre?</a:t>
              </a:r>
            </a:p>
          </p:txBody>
        </p:sp>
      </p:grpSp>
    </p:spTree>
    <p:extLst>
      <p:ext uri="{BB962C8B-B14F-4D97-AF65-F5344CB8AC3E}">
        <p14:creationId xmlns:p14="http://schemas.microsoft.com/office/powerpoint/2010/main" val="117275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TextBox 2"/>
          <p:cNvSpPr txBox="1"/>
          <p:nvPr/>
        </p:nvSpPr>
        <p:spPr>
          <a:xfrm>
            <a:off x="2220094" y="1126193"/>
            <a:ext cx="3105333" cy="461663"/>
          </a:xfrm>
          <a:prstGeom prst="rect">
            <a:avLst/>
          </a:prstGeom>
          <a:noFill/>
        </p:spPr>
        <p:txBody>
          <a:bodyPr wrap="none" lIns="91438" tIns="45719" rIns="91438" bIns="45719" rtlCol="0">
            <a:spAutoFit/>
          </a:bodyPr>
          <a:lstStyle/>
          <a:p>
            <a:r>
              <a:rPr lang="en-US" sz="2400" b="1" dirty="0">
                <a:latin typeface="Helvetica" charset="0"/>
              </a:rPr>
              <a:t>What is BBT about?</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01" name="Group 200"/>
          <p:cNvGrpSpPr/>
          <p:nvPr/>
        </p:nvGrpSpPr>
        <p:grpSpPr>
          <a:xfrm>
            <a:off x="4075959" y="2956413"/>
            <a:ext cx="2691669" cy="2376345"/>
            <a:chOff x="3056968" y="2217308"/>
            <a:chExt cx="2018752" cy="1782259"/>
          </a:xfrm>
          <a:solidFill>
            <a:schemeClr val="accent1"/>
          </a:solidFill>
        </p:grpSpPr>
        <p:grpSp>
          <p:nvGrpSpPr>
            <p:cNvPr id="200" name="Group 199"/>
            <p:cNvGrpSpPr/>
            <p:nvPr/>
          </p:nvGrpSpPr>
          <p:grpSpPr>
            <a:xfrm>
              <a:off x="3056968" y="2217308"/>
              <a:ext cx="1000070" cy="1782259"/>
              <a:chOff x="3056968" y="2217308"/>
              <a:chExt cx="1000070" cy="1782259"/>
            </a:xfrm>
            <a:grpFill/>
          </p:grpSpPr>
          <p:sp>
            <p:nvSpPr>
              <p:cNvPr id="116" name="Oval 115"/>
              <p:cNvSpPr/>
              <p:nvPr/>
            </p:nvSpPr>
            <p:spPr>
              <a:xfrm rot="16200000">
                <a:off x="3330061" y="2219818"/>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00" name="Oval 99"/>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02" name="Group 101"/>
              <p:cNvGrpSpPr/>
              <p:nvPr/>
            </p:nvGrpSpPr>
            <p:grpSpPr>
              <a:xfrm>
                <a:off x="3332571" y="3291466"/>
                <a:ext cx="724467" cy="708101"/>
                <a:chOff x="3581700" y="4170769"/>
                <a:chExt cx="316926" cy="319070"/>
              </a:xfrm>
              <a:grpFill/>
            </p:grpSpPr>
            <p:sp>
              <p:nvSpPr>
                <p:cNvPr id="109" name="Oval 10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53" name="Oval 152"/>
            <p:cNvSpPr/>
            <p:nvPr/>
          </p:nvSpPr>
          <p:spPr>
            <a:xfrm rot="17610235">
              <a:off x="4663769" y="3329082"/>
              <a:ext cx="418043" cy="405859"/>
            </a:xfrm>
            <a:prstGeom prst="ellipse">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2" name="Oval 161"/>
            <p:cNvSpPr/>
            <p:nvPr/>
          </p:nvSpPr>
          <p:spPr>
            <a:xfrm rot="13660123">
              <a:off x="4566881" y="2375022"/>
              <a:ext cx="418043" cy="40585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4" name="TextBox 173"/>
          <p:cNvSpPr txBox="1"/>
          <p:nvPr/>
        </p:nvSpPr>
        <p:spPr>
          <a:xfrm rot="2808157">
            <a:off x="4933180" y="340922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2" name="TextBox 201"/>
          <p:cNvSpPr txBox="1"/>
          <p:nvPr/>
        </p:nvSpPr>
        <p:spPr>
          <a:xfrm rot="1700665">
            <a:off x="5781763" y="4169647"/>
            <a:ext cx="626911" cy="297517"/>
          </a:xfrm>
          <a:prstGeom prst="rect">
            <a:avLst/>
          </a:prstGeom>
          <a:noFill/>
        </p:spPr>
        <p:txBody>
          <a:bodyPr wrap="none" lIns="91438" tIns="45719" rIns="91438" bIns="45719" rtlCol="0">
            <a:spAutoFit/>
          </a:bodyPr>
          <a:lstStyle/>
          <a:p>
            <a:r>
              <a:rPr lang="en-US" sz="1300" i="1" dirty="0">
                <a:latin typeface="Helvetica" charset="0"/>
              </a:rPr>
              <a:t>genre</a:t>
            </a:r>
          </a:p>
        </p:txBody>
      </p:sp>
      <p:sp>
        <p:nvSpPr>
          <p:cNvPr id="203" name="TextBox 202"/>
          <p:cNvSpPr txBox="1"/>
          <p:nvPr/>
        </p:nvSpPr>
        <p:spPr>
          <a:xfrm rot="19303697">
            <a:off x="5527497" y="350580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4" name="TextBox 203"/>
          <p:cNvSpPr txBox="1"/>
          <p:nvPr/>
        </p:nvSpPr>
        <p:spPr>
          <a:xfrm>
            <a:off x="4559266" y="3872532"/>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205" name="TextBox 204"/>
          <p:cNvSpPr txBox="1"/>
          <p:nvPr/>
        </p:nvSpPr>
        <p:spPr>
          <a:xfrm rot="18947979">
            <a:off x="4670900" y="4375695"/>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65" name="TextBox 64"/>
          <p:cNvSpPr txBox="1"/>
          <p:nvPr/>
        </p:nvSpPr>
        <p:spPr>
          <a:xfrm rot="16392915">
            <a:off x="5375903" y="2913461"/>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grpSp>
        <p:nvGrpSpPr>
          <p:cNvPr id="38" name="Group 37"/>
          <p:cNvGrpSpPr/>
          <p:nvPr/>
        </p:nvGrpSpPr>
        <p:grpSpPr>
          <a:xfrm>
            <a:off x="4915753" y="1116852"/>
            <a:ext cx="5980804" cy="461665"/>
            <a:chOff x="2203210" y="392560"/>
            <a:chExt cx="4485603" cy="346248"/>
          </a:xfrm>
        </p:grpSpPr>
        <p:cxnSp>
          <p:nvCxnSpPr>
            <p:cNvPr id="39" name="Elbow Connector 38"/>
            <p:cNvCxnSpPr/>
            <p:nvPr/>
          </p:nvCxnSpPr>
          <p:spPr>
            <a:xfrm flipV="1">
              <a:off x="2203210" y="596180"/>
              <a:ext cx="755976" cy="0"/>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959186" y="392560"/>
              <a:ext cx="3729627" cy="346248"/>
            </a:xfrm>
            <a:prstGeom prst="rect">
              <a:avLst/>
            </a:prstGeom>
            <a:noFill/>
          </p:spPr>
          <p:txBody>
            <a:bodyPr wrap="none" rtlCol="0">
              <a:spAutoFit/>
            </a:bodyPr>
            <a:lstStyle/>
            <a:p>
              <a:r>
                <a:rPr lang="en-US" sz="2400" dirty="0">
                  <a:latin typeface="Helvetica" charset="0"/>
                </a:rPr>
                <a:t>Relation=keyword? theme? genre?</a:t>
              </a:r>
            </a:p>
          </p:txBody>
        </p:sp>
      </p:grpSp>
      <p:sp>
        <p:nvSpPr>
          <p:cNvPr id="41" name="TextBox 40"/>
          <p:cNvSpPr txBox="1"/>
          <p:nvPr/>
        </p:nvSpPr>
        <p:spPr>
          <a:xfrm>
            <a:off x="4001754" y="3959378"/>
            <a:ext cx="686402" cy="292386"/>
          </a:xfrm>
          <a:prstGeom prst="rect">
            <a:avLst/>
          </a:prstGeom>
          <a:noFill/>
        </p:spPr>
        <p:txBody>
          <a:bodyPr wrap="none" lIns="91438" tIns="45719" rIns="91438" bIns="45719" rtlCol="0">
            <a:spAutoFit/>
          </a:bodyPr>
          <a:lstStyle/>
          <a:p>
            <a:pPr algn="ctr"/>
            <a:r>
              <a:rPr lang="en-US" sz="1300" dirty="0">
                <a:latin typeface="Helvetica" charset="0"/>
              </a:rPr>
              <a:t>friends</a:t>
            </a:r>
          </a:p>
        </p:txBody>
      </p:sp>
      <p:sp>
        <p:nvSpPr>
          <p:cNvPr id="42" name="TextBox 41"/>
          <p:cNvSpPr txBox="1"/>
          <p:nvPr/>
        </p:nvSpPr>
        <p:spPr>
          <a:xfrm>
            <a:off x="4379680" y="2981210"/>
            <a:ext cx="686402" cy="492440"/>
          </a:xfrm>
          <a:prstGeom prst="rect">
            <a:avLst/>
          </a:prstGeom>
          <a:noFill/>
        </p:spPr>
        <p:txBody>
          <a:bodyPr wrap="none" lIns="91438" tIns="45719" rIns="91438" bIns="45719" rtlCol="0">
            <a:spAutoFit/>
          </a:bodyPr>
          <a:lstStyle/>
          <a:p>
            <a:pPr algn="ctr"/>
            <a:r>
              <a:rPr lang="en-US" sz="1300" dirty="0">
                <a:latin typeface="Helvetica" charset="0"/>
              </a:rPr>
              <a:t>culture</a:t>
            </a:r>
          </a:p>
          <a:p>
            <a:pPr algn="ctr"/>
            <a:r>
              <a:rPr lang="en-US" sz="1300" dirty="0">
                <a:latin typeface="Helvetica" charset="0"/>
              </a:rPr>
              <a:t>clash</a:t>
            </a:r>
          </a:p>
        </p:txBody>
      </p:sp>
      <p:sp>
        <p:nvSpPr>
          <p:cNvPr id="43" name="TextBox 42"/>
          <p:cNvSpPr txBox="1"/>
          <p:nvPr/>
        </p:nvSpPr>
        <p:spPr>
          <a:xfrm>
            <a:off x="4365725" y="4885811"/>
            <a:ext cx="732890" cy="292386"/>
          </a:xfrm>
          <a:prstGeom prst="rect">
            <a:avLst/>
          </a:prstGeom>
          <a:noFill/>
        </p:spPr>
        <p:txBody>
          <a:bodyPr wrap="none" lIns="91438" tIns="45719" rIns="91438" bIns="45719" rtlCol="0">
            <a:spAutoFit/>
          </a:bodyPr>
          <a:lstStyle/>
          <a:p>
            <a:pPr algn="ctr"/>
            <a:r>
              <a:rPr lang="en-US" sz="1300" dirty="0">
                <a:latin typeface="Helvetica" charset="0"/>
              </a:rPr>
              <a:t>prodigy</a:t>
            </a:r>
          </a:p>
        </p:txBody>
      </p:sp>
      <p:sp>
        <p:nvSpPr>
          <p:cNvPr id="44" name="TextBox 43"/>
          <p:cNvSpPr txBox="1"/>
          <p:nvPr/>
        </p:nvSpPr>
        <p:spPr>
          <a:xfrm>
            <a:off x="6164472" y="4534046"/>
            <a:ext cx="667166" cy="292386"/>
          </a:xfrm>
          <a:prstGeom prst="rect">
            <a:avLst/>
          </a:prstGeom>
          <a:noFill/>
        </p:spPr>
        <p:txBody>
          <a:bodyPr wrap="none" lIns="91438" tIns="45719" rIns="91438" bIns="45719" rtlCol="0">
            <a:spAutoFit/>
          </a:bodyPr>
          <a:lstStyle/>
          <a:p>
            <a:pPr algn="ctr"/>
            <a:r>
              <a:rPr lang="en-US" sz="1300" dirty="0">
                <a:latin typeface="Helvetica" charset="0"/>
              </a:rPr>
              <a:t>sitcom</a:t>
            </a:r>
          </a:p>
        </p:txBody>
      </p:sp>
      <p:sp>
        <p:nvSpPr>
          <p:cNvPr id="45" name="TextBox 44"/>
          <p:cNvSpPr txBox="1"/>
          <p:nvPr/>
        </p:nvSpPr>
        <p:spPr>
          <a:xfrm>
            <a:off x="6014090" y="3196959"/>
            <a:ext cx="713654" cy="492440"/>
          </a:xfrm>
          <a:prstGeom prst="rect">
            <a:avLst/>
          </a:prstGeom>
          <a:noFill/>
        </p:spPr>
        <p:txBody>
          <a:bodyPr wrap="none" lIns="91438" tIns="45719" rIns="91438" bIns="45719" rtlCol="0">
            <a:spAutoFit/>
          </a:bodyPr>
          <a:lstStyle/>
          <a:p>
            <a:pPr algn="ctr"/>
            <a:r>
              <a:rPr lang="en-US" sz="1300" dirty="0">
                <a:latin typeface="Helvetica" charset="0"/>
              </a:rPr>
              <a:t>college</a:t>
            </a:r>
          </a:p>
          <a:p>
            <a:pPr algn="ctr"/>
            <a:r>
              <a:rPr lang="en-US" sz="1300" dirty="0">
                <a:latin typeface="Helvetica" charset="0"/>
              </a:rPr>
              <a:t>life</a:t>
            </a:r>
          </a:p>
        </p:txBody>
      </p:sp>
    </p:spTree>
    <p:extLst>
      <p:ext uri="{BB962C8B-B14F-4D97-AF65-F5344CB8AC3E}">
        <p14:creationId xmlns:p14="http://schemas.microsoft.com/office/powerpoint/2010/main" val="243268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TextBox 2"/>
          <p:cNvSpPr txBox="1"/>
          <p:nvPr/>
        </p:nvSpPr>
        <p:spPr>
          <a:xfrm>
            <a:off x="2220094" y="1126193"/>
            <a:ext cx="3105333" cy="461663"/>
          </a:xfrm>
          <a:prstGeom prst="rect">
            <a:avLst/>
          </a:prstGeom>
          <a:noFill/>
        </p:spPr>
        <p:txBody>
          <a:bodyPr wrap="none" lIns="91438" tIns="45719" rIns="91438" bIns="45719" rtlCol="0">
            <a:spAutoFit/>
          </a:bodyPr>
          <a:lstStyle/>
          <a:p>
            <a:r>
              <a:rPr lang="en-US" sz="2400" b="1" dirty="0">
                <a:latin typeface="Helvetica" charset="0"/>
              </a:rPr>
              <a:t>What is BBT about?</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21" name="Group 120"/>
          <p:cNvGrpSpPr/>
          <p:nvPr/>
        </p:nvGrpSpPr>
        <p:grpSpPr>
          <a:xfrm>
            <a:off x="4915753" y="1116852"/>
            <a:ext cx="5980804" cy="461665"/>
            <a:chOff x="2203210" y="392560"/>
            <a:chExt cx="4485603" cy="346248"/>
          </a:xfrm>
        </p:grpSpPr>
        <p:cxnSp>
          <p:nvCxnSpPr>
            <p:cNvPr id="122" name="Elbow Connector 121"/>
            <p:cNvCxnSpPr/>
            <p:nvPr/>
          </p:nvCxnSpPr>
          <p:spPr>
            <a:xfrm flipV="1">
              <a:off x="2203210" y="596180"/>
              <a:ext cx="755976" cy="0"/>
            </a:xfrm>
            <a:prstGeom prst="bentConnector3">
              <a:avLst>
                <a:gd name="adj1" fmla="val 50000"/>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23" name="TextBox 122"/>
            <p:cNvSpPr txBox="1"/>
            <p:nvPr/>
          </p:nvSpPr>
          <p:spPr>
            <a:xfrm>
              <a:off x="2959186" y="392560"/>
              <a:ext cx="3729627" cy="346248"/>
            </a:xfrm>
            <a:prstGeom prst="rect">
              <a:avLst/>
            </a:prstGeom>
            <a:noFill/>
          </p:spPr>
          <p:txBody>
            <a:bodyPr wrap="none" rtlCol="0">
              <a:spAutoFit/>
            </a:bodyPr>
            <a:lstStyle/>
            <a:p>
              <a:r>
                <a:rPr lang="en-US" sz="2400" dirty="0">
                  <a:latin typeface="Helvetica" charset="0"/>
                </a:rPr>
                <a:t>Relation=keyword? theme? genre?</a:t>
              </a:r>
            </a:p>
          </p:txBody>
        </p:sp>
      </p:gr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01" name="Group 200"/>
          <p:cNvGrpSpPr/>
          <p:nvPr/>
        </p:nvGrpSpPr>
        <p:grpSpPr>
          <a:xfrm>
            <a:off x="4075959" y="2956413"/>
            <a:ext cx="2691669" cy="2376345"/>
            <a:chOff x="3056968" y="2217308"/>
            <a:chExt cx="2018752" cy="1782259"/>
          </a:xfrm>
          <a:solidFill>
            <a:schemeClr val="accent1"/>
          </a:solidFill>
        </p:grpSpPr>
        <p:grpSp>
          <p:nvGrpSpPr>
            <p:cNvPr id="200" name="Group 199"/>
            <p:cNvGrpSpPr/>
            <p:nvPr/>
          </p:nvGrpSpPr>
          <p:grpSpPr>
            <a:xfrm>
              <a:off x="3056968" y="2217308"/>
              <a:ext cx="1000070" cy="1782259"/>
              <a:chOff x="3056968" y="2217308"/>
              <a:chExt cx="1000070" cy="1782259"/>
            </a:xfrm>
            <a:grpFill/>
          </p:grpSpPr>
          <p:sp>
            <p:nvSpPr>
              <p:cNvPr id="116" name="Oval 115"/>
              <p:cNvSpPr/>
              <p:nvPr/>
            </p:nvSpPr>
            <p:spPr>
              <a:xfrm rot="16200000">
                <a:off x="3330061" y="2219818"/>
                <a:ext cx="413450" cy="408429"/>
              </a:xfrm>
              <a:prstGeom prst="ellipse">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00" name="Oval 99"/>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02" name="Group 101"/>
              <p:cNvGrpSpPr/>
              <p:nvPr/>
            </p:nvGrpSpPr>
            <p:grpSpPr>
              <a:xfrm>
                <a:off x="3332571" y="3291466"/>
                <a:ext cx="724467" cy="708101"/>
                <a:chOff x="3581700" y="4170769"/>
                <a:chExt cx="316926" cy="319070"/>
              </a:xfrm>
              <a:grpFill/>
            </p:grpSpPr>
            <p:sp>
              <p:nvSpPr>
                <p:cNvPr id="109" name="Oval 108"/>
                <p:cNvSpPr/>
                <p:nvPr/>
              </p:nvSpPr>
              <p:spPr>
                <a:xfrm>
                  <a:off x="3581700" y="4306959"/>
                  <a:ext cx="182880" cy="1828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53" name="Oval 152"/>
            <p:cNvSpPr/>
            <p:nvPr/>
          </p:nvSpPr>
          <p:spPr>
            <a:xfrm rot="17610235">
              <a:off x="4663769" y="3329082"/>
              <a:ext cx="418043" cy="405859"/>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2" name="Oval 161"/>
            <p:cNvSpPr/>
            <p:nvPr/>
          </p:nvSpPr>
          <p:spPr>
            <a:xfrm rot="13660123">
              <a:off x="4566881" y="2375022"/>
              <a:ext cx="418043" cy="405859"/>
            </a:xfrm>
            <a:prstGeom prst="ellipse">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4" name="TextBox 173"/>
          <p:cNvSpPr txBox="1"/>
          <p:nvPr/>
        </p:nvSpPr>
        <p:spPr>
          <a:xfrm rot="2808157">
            <a:off x="4933180" y="340922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2" name="TextBox 201"/>
          <p:cNvSpPr txBox="1"/>
          <p:nvPr/>
        </p:nvSpPr>
        <p:spPr>
          <a:xfrm rot="1700665">
            <a:off x="5781763" y="4169647"/>
            <a:ext cx="626911" cy="297517"/>
          </a:xfrm>
          <a:prstGeom prst="rect">
            <a:avLst/>
          </a:prstGeom>
          <a:noFill/>
        </p:spPr>
        <p:txBody>
          <a:bodyPr wrap="none" lIns="91438" tIns="45719" rIns="91438" bIns="45719" rtlCol="0">
            <a:spAutoFit/>
          </a:bodyPr>
          <a:lstStyle/>
          <a:p>
            <a:r>
              <a:rPr lang="en-US" sz="1300" i="1" dirty="0">
                <a:latin typeface="Helvetica" charset="0"/>
              </a:rPr>
              <a:t>genre</a:t>
            </a:r>
          </a:p>
        </p:txBody>
      </p:sp>
      <p:sp>
        <p:nvSpPr>
          <p:cNvPr id="203" name="TextBox 202"/>
          <p:cNvSpPr txBox="1"/>
          <p:nvPr/>
        </p:nvSpPr>
        <p:spPr>
          <a:xfrm rot="19303697">
            <a:off x="5527497" y="3505807"/>
            <a:ext cx="672913" cy="297517"/>
          </a:xfrm>
          <a:prstGeom prst="rect">
            <a:avLst/>
          </a:prstGeom>
          <a:noFill/>
        </p:spPr>
        <p:txBody>
          <a:bodyPr wrap="none" lIns="91438" tIns="45719" rIns="91438" bIns="45719" rtlCol="0">
            <a:spAutoFit/>
          </a:bodyPr>
          <a:lstStyle/>
          <a:p>
            <a:r>
              <a:rPr lang="en-US" sz="1300" i="1" dirty="0">
                <a:latin typeface="Helvetica" charset="0"/>
              </a:rPr>
              <a:t>theme</a:t>
            </a:r>
          </a:p>
        </p:txBody>
      </p:sp>
      <p:sp>
        <p:nvSpPr>
          <p:cNvPr id="204" name="TextBox 203"/>
          <p:cNvSpPr txBox="1"/>
          <p:nvPr/>
        </p:nvSpPr>
        <p:spPr>
          <a:xfrm>
            <a:off x="4559266" y="3872532"/>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205" name="TextBox 204"/>
          <p:cNvSpPr txBox="1"/>
          <p:nvPr/>
        </p:nvSpPr>
        <p:spPr>
          <a:xfrm rot="18947979">
            <a:off x="4670900" y="4375695"/>
            <a:ext cx="821525" cy="297517"/>
          </a:xfrm>
          <a:prstGeom prst="rect">
            <a:avLst/>
          </a:prstGeom>
          <a:noFill/>
        </p:spPr>
        <p:txBody>
          <a:bodyPr wrap="none" lIns="91438" tIns="45719" rIns="91438" bIns="45719" rtlCol="0">
            <a:spAutoFit/>
          </a:bodyPr>
          <a:lstStyle/>
          <a:p>
            <a:r>
              <a:rPr lang="en-US" sz="1300" i="1" dirty="0">
                <a:latin typeface="Helvetica" charset="0"/>
              </a:rPr>
              <a:t>keyword</a:t>
            </a:r>
          </a:p>
        </p:txBody>
      </p:sp>
      <p:sp>
        <p:nvSpPr>
          <p:cNvPr id="65" name="TextBox 64"/>
          <p:cNvSpPr txBox="1"/>
          <p:nvPr/>
        </p:nvSpPr>
        <p:spPr>
          <a:xfrm rot="16392915">
            <a:off x="5375903" y="2913461"/>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38" name="TextBox 37"/>
          <p:cNvSpPr txBox="1"/>
          <p:nvPr/>
        </p:nvSpPr>
        <p:spPr>
          <a:xfrm>
            <a:off x="4001754" y="3959378"/>
            <a:ext cx="686402" cy="292386"/>
          </a:xfrm>
          <a:prstGeom prst="rect">
            <a:avLst/>
          </a:prstGeom>
          <a:noFill/>
        </p:spPr>
        <p:txBody>
          <a:bodyPr wrap="none" lIns="91438" tIns="45719" rIns="91438" bIns="45719" rtlCol="0">
            <a:spAutoFit/>
          </a:bodyPr>
          <a:lstStyle/>
          <a:p>
            <a:pPr algn="ctr"/>
            <a:r>
              <a:rPr lang="en-US" sz="1300" dirty="0">
                <a:latin typeface="Helvetica" charset="0"/>
              </a:rPr>
              <a:t>friends</a:t>
            </a:r>
          </a:p>
        </p:txBody>
      </p:sp>
      <p:sp>
        <p:nvSpPr>
          <p:cNvPr id="39" name="TextBox 38"/>
          <p:cNvSpPr txBox="1"/>
          <p:nvPr/>
        </p:nvSpPr>
        <p:spPr>
          <a:xfrm>
            <a:off x="4379680" y="2981210"/>
            <a:ext cx="686402" cy="492440"/>
          </a:xfrm>
          <a:prstGeom prst="rect">
            <a:avLst/>
          </a:prstGeom>
          <a:noFill/>
        </p:spPr>
        <p:txBody>
          <a:bodyPr wrap="none" lIns="91438" tIns="45719" rIns="91438" bIns="45719" rtlCol="0">
            <a:spAutoFit/>
          </a:bodyPr>
          <a:lstStyle/>
          <a:p>
            <a:pPr algn="ctr"/>
            <a:r>
              <a:rPr lang="en-US" sz="1300" dirty="0">
                <a:latin typeface="Helvetica" charset="0"/>
              </a:rPr>
              <a:t>culture</a:t>
            </a:r>
          </a:p>
          <a:p>
            <a:pPr algn="ctr"/>
            <a:r>
              <a:rPr lang="en-US" sz="1300" dirty="0">
                <a:latin typeface="Helvetica" charset="0"/>
              </a:rPr>
              <a:t>clash</a:t>
            </a:r>
          </a:p>
        </p:txBody>
      </p:sp>
      <p:sp>
        <p:nvSpPr>
          <p:cNvPr id="40" name="TextBox 39"/>
          <p:cNvSpPr txBox="1"/>
          <p:nvPr/>
        </p:nvSpPr>
        <p:spPr>
          <a:xfrm>
            <a:off x="4365725" y="4885811"/>
            <a:ext cx="732890" cy="292386"/>
          </a:xfrm>
          <a:prstGeom prst="rect">
            <a:avLst/>
          </a:prstGeom>
          <a:noFill/>
        </p:spPr>
        <p:txBody>
          <a:bodyPr wrap="none" lIns="91438" tIns="45719" rIns="91438" bIns="45719" rtlCol="0">
            <a:spAutoFit/>
          </a:bodyPr>
          <a:lstStyle/>
          <a:p>
            <a:pPr algn="ctr"/>
            <a:r>
              <a:rPr lang="en-US" sz="1300" dirty="0">
                <a:latin typeface="Helvetica" charset="0"/>
              </a:rPr>
              <a:t>prodigy</a:t>
            </a:r>
          </a:p>
        </p:txBody>
      </p:sp>
      <p:sp>
        <p:nvSpPr>
          <p:cNvPr id="41" name="TextBox 40"/>
          <p:cNvSpPr txBox="1"/>
          <p:nvPr/>
        </p:nvSpPr>
        <p:spPr>
          <a:xfrm>
            <a:off x="6164472" y="4534046"/>
            <a:ext cx="667166" cy="292386"/>
          </a:xfrm>
          <a:prstGeom prst="rect">
            <a:avLst/>
          </a:prstGeom>
          <a:noFill/>
        </p:spPr>
        <p:txBody>
          <a:bodyPr wrap="none" lIns="91438" tIns="45719" rIns="91438" bIns="45719" rtlCol="0">
            <a:spAutoFit/>
          </a:bodyPr>
          <a:lstStyle/>
          <a:p>
            <a:pPr algn="ctr"/>
            <a:r>
              <a:rPr lang="en-US" sz="1300" dirty="0">
                <a:latin typeface="Helvetica" charset="0"/>
              </a:rPr>
              <a:t>sitcom</a:t>
            </a:r>
          </a:p>
        </p:txBody>
      </p:sp>
      <p:sp>
        <p:nvSpPr>
          <p:cNvPr id="42" name="TextBox 41"/>
          <p:cNvSpPr txBox="1"/>
          <p:nvPr/>
        </p:nvSpPr>
        <p:spPr>
          <a:xfrm>
            <a:off x="6014090" y="3196959"/>
            <a:ext cx="713654" cy="492440"/>
          </a:xfrm>
          <a:prstGeom prst="rect">
            <a:avLst/>
          </a:prstGeom>
          <a:noFill/>
        </p:spPr>
        <p:txBody>
          <a:bodyPr wrap="none" lIns="91438" tIns="45719" rIns="91438" bIns="45719" rtlCol="0">
            <a:spAutoFit/>
          </a:bodyPr>
          <a:lstStyle/>
          <a:p>
            <a:pPr algn="ctr"/>
            <a:r>
              <a:rPr lang="en-US" sz="1300" dirty="0">
                <a:latin typeface="Helvetica" charset="0"/>
              </a:rPr>
              <a:t>college</a:t>
            </a:r>
          </a:p>
          <a:p>
            <a:pPr algn="ctr"/>
            <a:r>
              <a:rPr lang="en-US" sz="1300" dirty="0">
                <a:latin typeface="Helvetica" charset="0"/>
              </a:rPr>
              <a:t>life</a:t>
            </a:r>
          </a:p>
        </p:txBody>
      </p:sp>
    </p:spTree>
    <p:extLst>
      <p:ext uri="{BB962C8B-B14F-4D97-AF65-F5344CB8AC3E}">
        <p14:creationId xmlns:p14="http://schemas.microsoft.com/office/powerpoint/2010/main" val="1272469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TextBox 2"/>
          <p:cNvSpPr txBox="1"/>
          <p:nvPr/>
        </p:nvSpPr>
        <p:spPr>
          <a:xfrm>
            <a:off x="1537368" y="1136154"/>
            <a:ext cx="8385625" cy="461663"/>
          </a:xfrm>
          <a:prstGeom prst="rect">
            <a:avLst/>
          </a:prstGeom>
          <a:noFill/>
        </p:spPr>
        <p:txBody>
          <a:bodyPr wrap="none" lIns="91438" tIns="45719" rIns="91438" bIns="45719" rtlCol="0">
            <a:spAutoFit/>
          </a:bodyPr>
          <a:lstStyle/>
          <a:p>
            <a:r>
              <a:rPr lang="en-US" sz="2400" b="1" dirty="0">
                <a:latin typeface="Helvetica" charset="0"/>
              </a:rPr>
              <a:t>Show me the BBT episode where Sheldon gets engaged</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21" name="Group 120"/>
          <p:cNvGrpSpPr/>
          <p:nvPr/>
        </p:nvGrpSpPr>
        <p:grpSpPr>
          <a:xfrm>
            <a:off x="9098980" y="1366986"/>
            <a:ext cx="2590682" cy="2484604"/>
            <a:chOff x="5340629" y="580161"/>
            <a:chExt cx="1943011" cy="1863453"/>
          </a:xfrm>
        </p:grpSpPr>
        <p:cxnSp>
          <p:nvCxnSpPr>
            <p:cNvPr id="122" name="Elbow Connector 121"/>
            <p:cNvCxnSpPr>
              <a:stCxn id="3" idx="3"/>
              <a:endCxn id="123" idx="0"/>
            </p:cNvCxnSpPr>
            <p:nvPr/>
          </p:nvCxnSpPr>
          <p:spPr>
            <a:xfrm>
              <a:off x="5958639" y="580161"/>
              <a:ext cx="353496" cy="963206"/>
            </a:xfrm>
            <a:prstGeom prst="bentConnector2">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23" name="TextBox 122"/>
            <p:cNvSpPr txBox="1"/>
            <p:nvPr/>
          </p:nvSpPr>
          <p:spPr>
            <a:xfrm>
              <a:off x="5340629" y="1543367"/>
              <a:ext cx="1943011" cy="900247"/>
            </a:xfrm>
            <a:prstGeom prst="rect">
              <a:avLst/>
            </a:prstGeom>
            <a:noFill/>
          </p:spPr>
          <p:txBody>
            <a:bodyPr wrap="square" rtlCol="0">
              <a:spAutoFit/>
            </a:bodyPr>
            <a:lstStyle/>
            <a:p>
              <a:r>
                <a:rPr lang="en-US" sz="2400" dirty="0">
                  <a:latin typeface="Helvetica" charset="0"/>
                </a:rPr>
                <a:t>Relation=episode?</a:t>
              </a:r>
            </a:p>
            <a:p>
              <a:r>
                <a:rPr lang="en-US" sz="2400" dirty="0">
                  <a:latin typeface="Helvetica" charset="0"/>
                </a:rPr>
                <a:t>actor? synopsis?</a:t>
              </a:r>
            </a:p>
          </p:txBody>
        </p:sp>
      </p:grpSp>
      <p:grpSp>
        <p:nvGrpSpPr>
          <p:cNvPr id="134" name="Group 133"/>
          <p:cNvGrpSpPr/>
          <p:nvPr/>
        </p:nvGrpSpPr>
        <p:grpSpPr>
          <a:xfrm>
            <a:off x="5775352" y="1476951"/>
            <a:ext cx="991778" cy="461665"/>
            <a:chOff x="4782698" y="1078465"/>
            <a:chExt cx="743834" cy="346248"/>
          </a:xfrm>
        </p:grpSpPr>
        <p:cxnSp>
          <p:nvCxnSpPr>
            <p:cNvPr id="135" name="Elbow Connector 134"/>
            <p:cNvCxnSpPr/>
            <p:nvPr/>
          </p:nvCxnSpPr>
          <p:spPr>
            <a:xfrm rot="10800000">
              <a:off x="4809508" y="1163131"/>
              <a:ext cx="717024"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4782698" y="1078465"/>
              <a:ext cx="690334" cy="346248"/>
            </a:xfrm>
            <a:prstGeom prst="rect">
              <a:avLst/>
            </a:prstGeom>
            <a:noFill/>
          </p:spPr>
          <p:txBody>
            <a:bodyPr wrap="none" rtlCol="0">
              <a:spAutoFit/>
            </a:bodyPr>
            <a:lstStyle/>
            <a:p>
              <a:r>
                <a:rPr lang="en-US" sz="2400" i="1" dirty="0">
                  <a:latin typeface="Helvetica" charset="0"/>
                </a:rPr>
                <a:t>entity</a:t>
              </a:r>
            </a:p>
          </p:txBody>
        </p:sp>
      </p:gr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3793203" y="5309059"/>
            <a:ext cx="1320836" cy="1219751"/>
            <a:chOff x="2844901" y="3981793"/>
            <a:chExt cx="990627" cy="914813"/>
          </a:xfrm>
          <a:noFill/>
        </p:grpSpPr>
        <p:sp>
          <p:nvSpPr>
            <p:cNvPr id="74" name="Oval 73"/>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4" name="Straight Connector 123"/>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7731829" flipH="1">
              <a:off x="3402225" y="4061538"/>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rot="5032328">
              <a:off x="3424589" y="4485666"/>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29" name="Group 128"/>
          <p:cNvGrpSpPr/>
          <p:nvPr/>
        </p:nvGrpSpPr>
        <p:grpSpPr>
          <a:xfrm rot="2406266">
            <a:off x="3095823" y="3982480"/>
            <a:ext cx="830116" cy="991280"/>
            <a:chOff x="2844901" y="3981793"/>
            <a:chExt cx="622587" cy="743460"/>
          </a:xfrm>
          <a:noFill/>
        </p:grpSpPr>
        <p:sp>
          <p:nvSpPr>
            <p:cNvPr id="131" name="Oval 130"/>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32" name="Straight Connector 131"/>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42" name="Oval 141"/>
          <p:cNvSpPr/>
          <p:nvPr/>
        </p:nvSpPr>
        <p:spPr>
          <a:xfrm rot="4658332">
            <a:off x="3447900" y="2303167"/>
            <a:ext cx="536115" cy="5217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3" name="Straight Connector 142"/>
          <p:cNvCxnSpPr/>
          <p:nvPr/>
        </p:nvCxnSpPr>
        <p:spPr>
          <a:xfrm rot="4658332" flipH="1">
            <a:off x="3975564" y="2655321"/>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48" name="Group 147"/>
          <p:cNvGrpSpPr/>
          <p:nvPr/>
        </p:nvGrpSpPr>
        <p:grpSpPr>
          <a:xfrm rot="17610235">
            <a:off x="6521416" y="4695152"/>
            <a:ext cx="1331187" cy="1215245"/>
            <a:chOff x="2840513" y="3992935"/>
            <a:chExt cx="998390" cy="911434"/>
          </a:xfrm>
          <a:noFill/>
        </p:grpSpPr>
        <p:sp>
          <p:nvSpPr>
            <p:cNvPr id="149" name="Oval 148"/>
            <p:cNvSpPr/>
            <p:nvPr/>
          </p:nvSpPr>
          <p:spPr>
            <a:xfrm rot="20858332">
              <a:off x="2840513" y="4345068"/>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0" name="Straight Connector 149"/>
            <p:cNvCxnSpPr/>
            <p:nvPr/>
          </p:nvCxnSpPr>
          <p:spPr>
            <a:xfrm rot="20858332" flipH="1">
              <a:off x="3106461" y="3992935"/>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7731829" flipH="1">
              <a:off x="3405601" y="406930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2" name="Oval 151"/>
            <p:cNvSpPr/>
            <p:nvPr/>
          </p:nvSpPr>
          <p:spPr>
            <a:xfrm rot="5032328">
              <a:off x="3427964" y="4493429"/>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201" name="Group 200"/>
          <p:cNvGrpSpPr/>
          <p:nvPr/>
        </p:nvGrpSpPr>
        <p:grpSpPr>
          <a:xfrm>
            <a:off x="4075959" y="2956413"/>
            <a:ext cx="2691669" cy="2376345"/>
            <a:chOff x="3056968" y="2217308"/>
            <a:chExt cx="2018752" cy="1782259"/>
          </a:xfrm>
          <a:solidFill>
            <a:schemeClr val="accent1"/>
          </a:solidFill>
        </p:grpSpPr>
        <p:grpSp>
          <p:nvGrpSpPr>
            <p:cNvPr id="200" name="Group 199"/>
            <p:cNvGrpSpPr/>
            <p:nvPr/>
          </p:nvGrpSpPr>
          <p:grpSpPr>
            <a:xfrm>
              <a:off x="3056968" y="2217308"/>
              <a:ext cx="1000070" cy="1782259"/>
              <a:chOff x="3056968" y="2217308"/>
              <a:chExt cx="1000070" cy="1782259"/>
            </a:xfrm>
            <a:grpFill/>
          </p:grpSpPr>
          <p:sp>
            <p:nvSpPr>
              <p:cNvPr id="116" name="Oval 115"/>
              <p:cNvSpPr/>
              <p:nvPr/>
            </p:nvSpPr>
            <p:spPr>
              <a:xfrm rot="16200000">
                <a:off x="3320583" y="2219818"/>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00" name="Oval 99"/>
              <p:cNvSpPr/>
              <p:nvPr/>
            </p:nvSpPr>
            <p:spPr>
              <a:xfrm rot="2699501">
                <a:off x="3056968" y="2909692"/>
                <a:ext cx="402085"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02" name="Group 101"/>
              <p:cNvGrpSpPr/>
              <p:nvPr/>
            </p:nvGrpSpPr>
            <p:grpSpPr>
              <a:xfrm>
                <a:off x="3332571" y="3291466"/>
                <a:ext cx="724467" cy="708101"/>
                <a:chOff x="3581700" y="4170769"/>
                <a:chExt cx="316926" cy="319070"/>
              </a:xfrm>
              <a:grpFill/>
            </p:grpSpPr>
            <p:sp>
              <p:nvSpPr>
                <p:cNvPr id="109" name="Oval 108"/>
                <p:cNvSpPr/>
                <p:nvPr/>
              </p:nvSpPr>
              <p:spPr>
                <a:xfrm>
                  <a:off x="3581700" y="4306959"/>
                  <a:ext cx="182880" cy="182880"/>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10" name="Straight Connector 109"/>
                <p:cNvCxnSpPr/>
                <p:nvPr/>
              </p:nvCxnSpPr>
              <p:spPr>
                <a:xfrm flipH="1">
                  <a:off x="3736416" y="4170769"/>
                  <a:ext cx="162210" cy="163353"/>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53" name="Oval 152"/>
            <p:cNvSpPr/>
            <p:nvPr/>
          </p:nvSpPr>
          <p:spPr>
            <a:xfrm rot="17610235">
              <a:off x="4663769" y="3329082"/>
              <a:ext cx="418043" cy="40585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2" name="Oval 161"/>
            <p:cNvSpPr/>
            <p:nvPr/>
          </p:nvSpPr>
          <p:spPr>
            <a:xfrm rot="13660123">
              <a:off x="4566881" y="2375022"/>
              <a:ext cx="418043" cy="40585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7" name="Group 156"/>
          <p:cNvGrpSpPr/>
          <p:nvPr/>
        </p:nvGrpSpPr>
        <p:grpSpPr>
          <a:xfrm rot="13660123">
            <a:off x="6681215" y="2188982"/>
            <a:ext cx="573005" cy="1118156"/>
            <a:chOff x="3405774" y="4057989"/>
            <a:chExt cx="429754" cy="838617"/>
          </a:xfrm>
        </p:grpSpPr>
        <p:cxnSp>
          <p:nvCxnSpPr>
            <p:cNvPr id="160" name="Straight Connector 159"/>
            <p:cNvCxnSpPr/>
            <p:nvPr/>
          </p:nvCxnSpPr>
          <p:spPr>
            <a:xfrm rot="7731829" flipH="1">
              <a:off x="3402225" y="4061538"/>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1" name="Oval 160"/>
            <p:cNvSpPr/>
            <p:nvPr/>
          </p:nvSpPr>
          <p:spPr>
            <a:xfrm rot="5032328">
              <a:off x="3424589" y="4485666"/>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64" name="TextBox 163"/>
          <p:cNvSpPr txBox="1"/>
          <p:nvPr/>
        </p:nvSpPr>
        <p:spPr>
          <a:xfrm>
            <a:off x="4071484" y="3959378"/>
            <a:ext cx="546941" cy="292386"/>
          </a:xfrm>
          <a:prstGeom prst="rect">
            <a:avLst/>
          </a:prstGeom>
          <a:noFill/>
        </p:spPr>
        <p:txBody>
          <a:bodyPr wrap="none" lIns="91438" tIns="45719" rIns="91438" bIns="45719" rtlCol="0">
            <a:spAutoFit/>
          </a:bodyPr>
          <a:lstStyle/>
          <a:p>
            <a:pPr algn="ctr"/>
            <a:r>
              <a:rPr lang="en-US" sz="1300" dirty="0">
                <a:latin typeface="Helvetica" charset="0"/>
              </a:rPr>
              <a:t>s1e2</a:t>
            </a:r>
          </a:p>
        </p:txBody>
      </p:sp>
      <p:sp>
        <p:nvSpPr>
          <p:cNvPr id="165" name="TextBox 164"/>
          <p:cNvSpPr txBox="1"/>
          <p:nvPr/>
        </p:nvSpPr>
        <p:spPr>
          <a:xfrm>
            <a:off x="4436772" y="3044389"/>
            <a:ext cx="546941" cy="292386"/>
          </a:xfrm>
          <a:prstGeom prst="rect">
            <a:avLst/>
          </a:prstGeom>
          <a:noFill/>
        </p:spPr>
        <p:txBody>
          <a:bodyPr wrap="none" lIns="91438" tIns="45719" rIns="91438" bIns="45719" rtlCol="0">
            <a:spAutoFit/>
          </a:bodyPr>
          <a:lstStyle/>
          <a:p>
            <a:pPr algn="ctr"/>
            <a:r>
              <a:rPr lang="en-US" sz="1300" dirty="0">
                <a:latin typeface="Helvetica" charset="0"/>
              </a:rPr>
              <a:t>s1e1</a:t>
            </a:r>
          </a:p>
        </p:txBody>
      </p:sp>
      <p:sp>
        <p:nvSpPr>
          <p:cNvPr id="166" name="TextBox 165"/>
          <p:cNvSpPr txBox="1"/>
          <p:nvPr/>
        </p:nvSpPr>
        <p:spPr>
          <a:xfrm>
            <a:off x="4433424" y="4885811"/>
            <a:ext cx="546941" cy="292386"/>
          </a:xfrm>
          <a:prstGeom prst="rect">
            <a:avLst/>
          </a:prstGeom>
          <a:noFill/>
        </p:spPr>
        <p:txBody>
          <a:bodyPr wrap="none" lIns="91438" tIns="45719" rIns="91438" bIns="45719" rtlCol="0">
            <a:spAutoFit/>
          </a:bodyPr>
          <a:lstStyle/>
          <a:p>
            <a:pPr algn="ctr"/>
            <a:r>
              <a:rPr lang="en-US" sz="1300" dirty="0">
                <a:latin typeface="Helvetica" charset="0"/>
              </a:rPr>
              <a:t>s1e3</a:t>
            </a:r>
          </a:p>
        </p:txBody>
      </p:sp>
      <p:sp>
        <p:nvSpPr>
          <p:cNvPr id="167" name="TextBox 166"/>
          <p:cNvSpPr txBox="1"/>
          <p:nvPr/>
        </p:nvSpPr>
        <p:spPr>
          <a:xfrm>
            <a:off x="6224584" y="4534046"/>
            <a:ext cx="546941" cy="292386"/>
          </a:xfrm>
          <a:prstGeom prst="rect">
            <a:avLst/>
          </a:prstGeom>
          <a:noFill/>
        </p:spPr>
        <p:txBody>
          <a:bodyPr wrap="none" lIns="91438" tIns="45719" rIns="91438" bIns="45719" rtlCol="0">
            <a:spAutoFit/>
          </a:bodyPr>
          <a:lstStyle/>
          <a:p>
            <a:pPr algn="ctr"/>
            <a:r>
              <a:rPr lang="en-US" sz="1300" dirty="0">
                <a:latin typeface="Helvetica" charset="0"/>
              </a:rPr>
              <a:t>s7e9</a:t>
            </a:r>
          </a:p>
        </p:txBody>
      </p:sp>
      <p:sp>
        <p:nvSpPr>
          <p:cNvPr id="168" name="TextBox 167"/>
          <p:cNvSpPr txBox="1"/>
          <p:nvPr/>
        </p:nvSpPr>
        <p:spPr>
          <a:xfrm>
            <a:off x="6050953" y="3247502"/>
            <a:ext cx="639915" cy="292386"/>
          </a:xfrm>
          <a:prstGeom prst="rect">
            <a:avLst/>
          </a:prstGeom>
          <a:noFill/>
        </p:spPr>
        <p:txBody>
          <a:bodyPr wrap="none" lIns="91438" tIns="45719" rIns="91438" bIns="45719" rtlCol="0">
            <a:spAutoFit/>
          </a:bodyPr>
          <a:lstStyle/>
          <a:p>
            <a:pPr algn="ctr"/>
            <a:r>
              <a:rPr lang="en-US" sz="1300" dirty="0">
                <a:latin typeface="Helvetica" charset="0"/>
              </a:rPr>
              <a:t>s9e17</a:t>
            </a:r>
          </a:p>
        </p:txBody>
      </p: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2" name="TextBox 171"/>
          <p:cNvSpPr txBox="1"/>
          <p:nvPr/>
        </p:nvSpPr>
        <p:spPr>
          <a:xfrm rot="2102212">
            <a:off x="3865704" y="2609369"/>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73" name="TextBox 172"/>
          <p:cNvSpPr txBox="1"/>
          <p:nvPr/>
        </p:nvSpPr>
        <p:spPr>
          <a:xfrm rot="20634172">
            <a:off x="3447649" y="4322177"/>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grpSp>
        <p:nvGrpSpPr>
          <p:cNvPr id="20" name="Group 19"/>
          <p:cNvGrpSpPr/>
          <p:nvPr/>
        </p:nvGrpSpPr>
        <p:grpSpPr>
          <a:xfrm>
            <a:off x="434850" y="3302981"/>
            <a:ext cx="797013" cy="605531"/>
            <a:chOff x="782532" y="2821289"/>
            <a:chExt cx="597760" cy="454148"/>
          </a:xfrm>
        </p:grpSpPr>
        <p:sp>
          <p:nvSpPr>
            <p:cNvPr id="145" name="Oval 144"/>
            <p:cNvSpPr/>
            <p:nvPr/>
          </p:nvSpPr>
          <p:spPr>
            <a:xfrm rot="10432328">
              <a:off x="849095" y="2821289"/>
              <a:ext cx="450025" cy="454148"/>
            </a:xfrm>
            <a:prstGeom prst="ellipse">
              <a:avLst/>
            </a:prstGeom>
            <a:solidFill>
              <a:srgbClr val="DA512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5" name="TextBox 174"/>
            <p:cNvSpPr txBox="1"/>
            <p:nvPr/>
          </p:nvSpPr>
          <p:spPr>
            <a:xfrm>
              <a:off x="782532" y="2849688"/>
              <a:ext cx="597760" cy="369332"/>
            </a:xfrm>
            <a:prstGeom prst="rect">
              <a:avLst/>
            </a:prstGeom>
            <a:noFill/>
          </p:spPr>
          <p:txBody>
            <a:bodyPr wrap="none" rtlCol="0">
              <a:spAutoFit/>
            </a:bodyPr>
            <a:lstStyle/>
            <a:p>
              <a:pPr algn="ctr"/>
              <a:r>
                <a:rPr lang="en-US" sz="1300" i="1" dirty="0">
                  <a:latin typeface="Helvetica" charset="0"/>
                </a:rPr>
                <a:t>Sheldon</a:t>
              </a:r>
            </a:p>
            <a:p>
              <a:pPr algn="ctr"/>
              <a:r>
                <a:rPr lang="en-US" sz="1300" i="1" dirty="0">
                  <a:latin typeface="Helvetica" charset="0"/>
                </a:rPr>
                <a:t>Cooper</a:t>
              </a:r>
            </a:p>
          </p:txBody>
        </p:sp>
      </p:grpSp>
      <p:sp>
        <p:nvSpPr>
          <p:cNvPr id="180" name="TextBox 179"/>
          <p:cNvSpPr txBox="1"/>
          <p:nvPr/>
        </p:nvSpPr>
        <p:spPr>
          <a:xfrm rot="21407631">
            <a:off x="354015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1" name="TextBox 180"/>
          <p:cNvSpPr txBox="1"/>
          <p:nvPr/>
        </p:nvSpPr>
        <p:spPr>
          <a:xfrm rot="21407631">
            <a:off x="3040159" y="4430473"/>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2" name="TextBox 181"/>
          <p:cNvSpPr txBox="1"/>
          <p:nvPr/>
        </p:nvSpPr>
        <p:spPr>
          <a:xfrm rot="21407631">
            <a:off x="3901905" y="5872636"/>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3" name="TextBox 182"/>
          <p:cNvSpPr txBox="1"/>
          <p:nvPr/>
        </p:nvSpPr>
        <p:spPr>
          <a:xfrm rot="21407631">
            <a:off x="699006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4" name="TextBox 183"/>
          <p:cNvSpPr txBox="1"/>
          <p:nvPr/>
        </p:nvSpPr>
        <p:spPr>
          <a:xfrm rot="21407631">
            <a:off x="6961127" y="5545192"/>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6" name="TextBox 185"/>
          <p:cNvSpPr txBox="1"/>
          <p:nvPr/>
        </p:nvSpPr>
        <p:spPr>
          <a:xfrm rot="18310736">
            <a:off x="3880964" y="5339412"/>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7" name="TextBox 186"/>
          <p:cNvSpPr txBox="1"/>
          <p:nvPr/>
        </p:nvSpPr>
        <p:spPr>
          <a:xfrm rot="3241453">
            <a:off x="6509397" y="499008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8" name="TextBox 187"/>
          <p:cNvSpPr txBox="1"/>
          <p:nvPr/>
        </p:nvSpPr>
        <p:spPr>
          <a:xfrm rot="18633485">
            <a:off x="6258649" y="275812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cxnSp>
        <p:nvCxnSpPr>
          <p:cNvPr id="31" name="Elbow Connector 30"/>
          <p:cNvCxnSpPr/>
          <p:nvPr/>
        </p:nvCxnSpPr>
        <p:spPr>
          <a:xfrm rot="5400000" flipH="1">
            <a:off x="3132498" y="1621197"/>
            <a:ext cx="1058140" cy="5651891"/>
          </a:xfrm>
          <a:prstGeom prst="bentConnector3">
            <a:avLst>
              <a:gd name="adj1" fmla="val -153979"/>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2" name="Elbow Connector 191"/>
          <p:cNvCxnSpPr/>
          <p:nvPr/>
        </p:nvCxnSpPr>
        <p:spPr>
          <a:xfrm rot="10800000" flipV="1">
            <a:off x="2460977" y="5049960"/>
            <a:ext cx="1971459" cy="513"/>
          </a:xfrm>
          <a:prstGeom prst="bentConnector3">
            <a:avLst>
              <a:gd name="adj1" fmla="val 5000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5" name="Elbow Connector 194"/>
          <p:cNvCxnSpPr/>
          <p:nvPr/>
        </p:nvCxnSpPr>
        <p:spPr>
          <a:xfrm flipH="1" flipV="1">
            <a:off x="2128857" y="2131576"/>
            <a:ext cx="4229003" cy="1024621"/>
          </a:xfrm>
          <a:prstGeom prst="bentConnector3">
            <a:avLst>
              <a:gd name="adj1" fmla="val -11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flipH="1" flipV="1">
            <a:off x="1111483" y="3648920"/>
            <a:ext cx="2969876" cy="44026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flipH="1">
            <a:off x="1112812" y="3242407"/>
            <a:ext cx="3322971" cy="274752"/>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flipH="1" flipV="1">
            <a:off x="1012314" y="3839506"/>
            <a:ext cx="1448665" cy="1212263"/>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flipH="1">
            <a:off x="1001024" y="2125930"/>
            <a:ext cx="1132579" cy="1226207"/>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6" name="TextBox 205"/>
          <p:cNvSpPr txBox="1"/>
          <p:nvPr/>
        </p:nvSpPr>
        <p:spPr>
          <a:xfrm rot="21370795">
            <a:off x="2610253" y="3116528"/>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7" name="TextBox 206"/>
          <p:cNvSpPr txBox="1"/>
          <p:nvPr/>
        </p:nvSpPr>
        <p:spPr>
          <a:xfrm rot="444901">
            <a:off x="2553354" y="3646210"/>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8" name="TextBox 207"/>
          <p:cNvSpPr txBox="1"/>
          <p:nvPr/>
        </p:nvSpPr>
        <p:spPr>
          <a:xfrm rot="2271196">
            <a:off x="1599858" y="4190124"/>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9" name="TextBox 208"/>
          <p:cNvSpPr txBox="1"/>
          <p:nvPr/>
        </p:nvSpPr>
        <p:spPr>
          <a:xfrm rot="18939012">
            <a:off x="1210975" y="2500496"/>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0" name="TextBox 209"/>
          <p:cNvSpPr txBox="1"/>
          <p:nvPr/>
        </p:nvSpPr>
        <p:spPr>
          <a:xfrm>
            <a:off x="951055" y="6327519"/>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1" name="TextBox 210"/>
          <p:cNvSpPr txBox="1"/>
          <p:nvPr/>
        </p:nvSpPr>
        <p:spPr>
          <a:xfrm rot="2808157">
            <a:off x="4884759" y="341179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2" name="TextBox 211"/>
          <p:cNvSpPr txBox="1"/>
          <p:nvPr/>
        </p:nvSpPr>
        <p:spPr>
          <a:xfrm rot="1700665">
            <a:off x="5710343" y="417221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3" name="TextBox 212"/>
          <p:cNvSpPr txBox="1"/>
          <p:nvPr/>
        </p:nvSpPr>
        <p:spPr>
          <a:xfrm rot="19303697">
            <a:off x="5479076" y="350837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4" name="TextBox 213"/>
          <p:cNvSpPr txBox="1"/>
          <p:nvPr/>
        </p:nvSpPr>
        <p:spPr>
          <a:xfrm>
            <a:off x="4559265" y="387253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5" name="TextBox 214"/>
          <p:cNvSpPr txBox="1"/>
          <p:nvPr/>
        </p:nvSpPr>
        <p:spPr>
          <a:xfrm rot="18947979">
            <a:off x="4696783" y="4378260"/>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Tree>
    <p:extLst>
      <p:ext uri="{BB962C8B-B14F-4D97-AF65-F5344CB8AC3E}">
        <p14:creationId xmlns:p14="http://schemas.microsoft.com/office/powerpoint/2010/main" val="968338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13149" y="2159796"/>
            <a:ext cx="8546819" cy="2845581"/>
            <a:chOff x="309861" y="1619847"/>
            <a:chExt cx="6410114" cy="2134186"/>
          </a:xfrm>
        </p:grpSpPr>
        <p:cxnSp>
          <p:nvCxnSpPr>
            <p:cNvPr id="189" name="Elbow Connector 188"/>
            <p:cNvCxnSpPr>
              <a:stCxn id="179" idx="3"/>
              <a:endCxn id="5" idx="1"/>
            </p:cNvCxnSpPr>
            <p:nvPr/>
          </p:nvCxnSpPr>
          <p:spPr>
            <a:xfrm>
              <a:off x="5018150" y="2545271"/>
              <a:ext cx="1679740" cy="11852"/>
            </a:xfrm>
            <a:prstGeom prst="bentConnector3">
              <a:avLst>
                <a:gd name="adj1" fmla="val 50000"/>
              </a:avLst>
            </a:prstGeom>
            <a:ln>
              <a:solidFill>
                <a:schemeClr val="accent3"/>
              </a:solidFill>
              <a:tailEnd type="arrow"/>
            </a:ln>
            <a:effectLst/>
          </p:spPr>
          <p:style>
            <a:lnRef idx="2">
              <a:schemeClr val="accent1"/>
            </a:lnRef>
            <a:fillRef idx="0">
              <a:schemeClr val="accent1"/>
            </a:fillRef>
            <a:effectRef idx="1">
              <a:schemeClr val="accent1"/>
            </a:effectRef>
            <a:fontRef idx="minor">
              <a:schemeClr val="tx1"/>
            </a:fontRef>
          </p:style>
        </p:cxnSp>
        <p:sp>
          <p:nvSpPr>
            <p:cNvPr id="190" name="TextBox 189"/>
            <p:cNvSpPr txBox="1"/>
            <p:nvPr/>
          </p:nvSpPr>
          <p:spPr>
            <a:xfrm>
              <a:off x="5665703" y="1935708"/>
              <a:ext cx="1054272" cy="553998"/>
            </a:xfrm>
            <a:prstGeom prst="rect">
              <a:avLst/>
            </a:prstGeom>
            <a:noFill/>
          </p:spPr>
          <p:txBody>
            <a:bodyPr wrap="square" rtlCol="0">
              <a:spAutoFit/>
            </a:bodyPr>
            <a:lstStyle/>
            <a:p>
              <a:r>
                <a:rPr lang="en-US" sz="2100" dirty="0">
                  <a:solidFill>
                    <a:schemeClr val="accent3"/>
                  </a:solidFill>
                  <a:latin typeface="Helvetica" charset="0"/>
                </a:rPr>
                <a:t>answer context</a:t>
              </a:r>
            </a:p>
          </p:txBody>
        </p:sp>
        <p:sp>
          <p:nvSpPr>
            <p:cNvPr id="10" name="Rounded Rectangle 9"/>
            <p:cNvSpPr/>
            <p:nvPr/>
          </p:nvSpPr>
          <p:spPr>
            <a:xfrm>
              <a:off x="309861" y="1619847"/>
              <a:ext cx="4744255" cy="2134186"/>
            </a:xfrm>
            <a:prstGeom prst="roundRect">
              <a:avLst/>
            </a:prstGeom>
            <a:solidFill>
              <a:schemeClr val="accent3">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96" name="Oval 95"/>
          <p:cNvSpPr/>
          <p:nvPr/>
        </p:nvSpPr>
        <p:spPr>
          <a:xfrm rot="16200000">
            <a:off x="4422633" y="2957091"/>
            <a:ext cx="551267" cy="544572"/>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sp>
        <p:nvSpPr>
          <p:cNvPr id="2" name="Title 1"/>
          <p:cNvSpPr>
            <a:spLocks noGrp="1"/>
          </p:cNvSpPr>
          <p:nvPr>
            <p:ph type="title"/>
          </p:nvPr>
        </p:nvSpPr>
        <p:spPr/>
        <p:txBody>
          <a:bodyPr/>
          <a:lstStyle/>
          <a:p>
            <a:r>
              <a:rPr lang="en-US" dirty="0" smtClean="0"/>
              <a:t>New Approach</a:t>
            </a:r>
            <a:endParaRPr lang="en-US" dirty="0"/>
          </a:p>
        </p:txBody>
      </p:sp>
      <p:sp>
        <p:nvSpPr>
          <p:cNvPr id="3" name="TextBox 2"/>
          <p:cNvSpPr txBox="1"/>
          <p:nvPr/>
        </p:nvSpPr>
        <p:spPr>
          <a:xfrm>
            <a:off x="1537368" y="1136154"/>
            <a:ext cx="8385625" cy="461663"/>
          </a:xfrm>
          <a:prstGeom prst="rect">
            <a:avLst/>
          </a:prstGeom>
          <a:noFill/>
        </p:spPr>
        <p:txBody>
          <a:bodyPr wrap="none" lIns="91438" tIns="45719" rIns="91438" bIns="45719" rtlCol="0">
            <a:spAutoFit/>
          </a:bodyPr>
          <a:lstStyle/>
          <a:p>
            <a:r>
              <a:rPr lang="en-US" sz="2400" b="1" dirty="0">
                <a:latin typeface="Helvetica" charset="0"/>
              </a:rPr>
              <a:t>Show me the BBT episode where Sheldon gets engaged</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34" name="Group 133"/>
          <p:cNvGrpSpPr/>
          <p:nvPr/>
        </p:nvGrpSpPr>
        <p:grpSpPr>
          <a:xfrm>
            <a:off x="5775352" y="1476951"/>
            <a:ext cx="991778" cy="461665"/>
            <a:chOff x="4782698" y="1078465"/>
            <a:chExt cx="743834" cy="346248"/>
          </a:xfrm>
        </p:grpSpPr>
        <p:cxnSp>
          <p:nvCxnSpPr>
            <p:cNvPr id="135" name="Elbow Connector 134"/>
            <p:cNvCxnSpPr/>
            <p:nvPr/>
          </p:nvCxnSpPr>
          <p:spPr>
            <a:xfrm rot="10800000">
              <a:off x="4809508" y="1163131"/>
              <a:ext cx="717024"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4782698" y="1078465"/>
              <a:ext cx="690334" cy="346248"/>
            </a:xfrm>
            <a:prstGeom prst="rect">
              <a:avLst/>
            </a:prstGeom>
            <a:noFill/>
          </p:spPr>
          <p:txBody>
            <a:bodyPr wrap="none" rtlCol="0">
              <a:spAutoFit/>
            </a:bodyPr>
            <a:lstStyle/>
            <a:p>
              <a:r>
                <a:rPr lang="en-US" sz="2400" i="1" dirty="0">
                  <a:latin typeface="Helvetica" charset="0"/>
                </a:rPr>
                <a:t>entity</a:t>
              </a:r>
            </a:p>
          </p:txBody>
        </p:sp>
      </p:gr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142" name="Oval 141"/>
          <p:cNvSpPr/>
          <p:nvPr/>
        </p:nvSpPr>
        <p:spPr>
          <a:xfrm rot="4658332">
            <a:off x="3447900" y="2303167"/>
            <a:ext cx="536115" cy="5217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3" name="Straight Connector 142"/>
          <p:cNvCxnSpPr/>
          <p:nvPr/>
        </p:nvCxnSpPr>
        <p:spPr>
          <a:xfrm rot="4658332" flipH="1">
            <a:off x="3975564" y="2655321"/>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4" name="TextBox 163"/>
          <p:cNvSpPr txBox="1"/>
          <p:nvPr/>
        </p:nvSpPr>
        <p:spPr>
          <a:xfrm>
            <a:off x="4071484" y="3959378"/>
            <a:ext cx="546941" cy="292386"/>
          </a:xfrm>
          <a:prstGeom prst="rect">
            <a:avLst/>
          </a:prstGeom>
          <a:noFill/>
        </p:spPr>
        <p:txBody>
          <a:bodyPr wrap="none" lIns="91438" tIns="45719" rIns="91438" bIns="45719" rtlCol="0">
            <a:spAutoFit/>
          </a:bodyPr>
          <a:lstStyle/>
          <a:p>
            <a:pPr algn="ctr"/>
            <a:r>
              <a:rPr lang="en-US" sz="1300" dirty="0">
                <a:latin typeface="Helvetica" charset="0"/>
              </a:rPr>
              <a:t>s1e2</a:t>
            </a:r>
          </a:p>
        </p:txBody>
      </p:sp>
      <p:sp>
        <p:nvSpPr>
          <p:cNvPr id="165" name="TextBox 164"/>
          <p:cNvSpPr txBox="1"/>
          <p:nvPr/>
        </p:nvSpPr>
        <p:spPr>
          <a:xfrm>
            <a:off x="4436772" y="3044389"/>
            <a:ext cx="546941" cy="292386"/>
          </a:xfrm>
          <a:prstGeom prst="rect">
            <a:avLst/>
          </a:prstGeom>
          <a:noFill/>
        </p:spPr>
        <p:txBody>
          <a:bodyPr wrap="none" lIns="91438" tIns="45719" rIns="91438" bIns="45719" rtlCol="0">
            <a:spAutoFit/>
          </a:bodyPr>
          <a:lstStyle/>
          <a:p>
            <a:pPr algn="ctr"/>
            <a:r>
              <a:rPr lang="en-US" sz="1300" dirty="0">
                <a:latin typeface="Helvetica" charset="0"/>
              </a:rPr>
              <a:t>s1e1</a:t>
            </a:r>
          </a:p>
        </p:txBody>
      </p:sp>
      <p:sp>
        <p:nvSpPr>
          <p:cNvPr id="166" name="TextBox 165"/>
          <p:cNvSpPr txBox="1"/>
          <p:nvPr/>
        </p:nvSpPr>
        <p:spPr>
          <a:xfrm>
            <a:off x="4433424" y="4885811"/>
            <a:ext cx="546941" cy="292386"/>
          </a:xfrm>
          <a:prstGeom prst="rect">
            <a:avLst/>
          </a:prstGeom>
          <a:noFill/>
        </p:spPr>
        <p:txBody>
          <a:bodyPr wrap="none" lIns="91438" tIns="45719" rIns="91438" bIns="45719" rtlCol="0">
            <a:spAutoFit/>
          </a:bodyPr>
          <a:lstStyle/>
          <a:p>
            <a:pPr algn="ctr"/>
            <a:r>
              <a:rPr lang="en-US" sz="1300" dirty="0">
                <a:latin typeface="Helvetica" charset="0"/>
              </a:rPr>
              <a:t>s1e3</a:t>
            </a:r>
          </a:p>
        </p:txBody>
      </p:sp>
      <p:sp>
        <p:nvSpPr>
          <p:cNvPr id="167" name="TextBox 166"/>
          <p:cNvSpPr txBox="1"/>
          <p:nvPr/>
        </p:nvSpPr>
        <p:spPr>
          <a:xfrm>
            <a:off x="6224584" y="4534046"/>
            <a:ext cx="546941" cy="292386"/>
          </a:xfrm>
          <a:prstGeom prst="rect">
            <a:avLst/>
          </a:prstGeom>
          <a:noFill/>
        </p:spPr>
        <p:txBody>
          <a:bodyPr wrap="none" lIns="91438" tIns="45719" rIns="91438" bIns="45719" rtlCol="0">
            <a:spAutoFit/>
          </a:bodyPr>
          <a:lstStyle/>
          <a:p>
            <a:pPr algn="ctr"/>
            <a:r>
              <a:rPr lang="en-US" sz="1300" dirty="0">
                <a:latin typeface="Helvetica" charset="0"/>
              </a:rPr>
              <a:t>s7e9</a:t>
            </a:r>
          </a:p>
        </p:txBody>
      </p: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2" name="TextBox 171"/>
          <p:cNvSpPr txBox="1"/>
          <p:nvPr/>
        </p:nvSpPr>
        <p:spPr>
          <a:xfrm rot="2102212">
            <a:off x="3865704" y="2609369"/>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73" name="TextBox 172"/>
          <p:cNvSpPr txBox="1"/>
          <p:nvPr/>
        </p:nvSpPr>
        <p:spPr>
          <a:xfrm rot="20634172">
            <a:off x="3447649" y="4322177"/>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grpSp>
        <p:nvGrpSpPr>
          <p:cNvPr id="20" name="Group 19"/>
          <p:cNvGrpSpPr/>
          <p:nvPr/>
        </p:nvGrpSpPr>
        <p:grpSpPr>
          <a:xfrm>
            <a:off x="434850" y="3302981"/>
            <a:ext cx="797013" cy="605531"/>
            <a:chOff x="782532" y="2821289"/>
            <a:chExt cx="597760" cy="454148"/>
          </a:xfrm>
        </p:grpSpPr>
        <p:sp>
          <p:nvSpPr>
            <p:cNvPr id="145" name="Oval 144"/>
            <p:cNvSpPr/>
            <p:nvPr/>
          </p:nvSpPr>
          <p:spPr>
            <a:xfrm rot="10432328">
              <a:off x="849095" y="2821289"/>
              <a:ext cx="450025" cy="454148"/>
            </a:xfrm>
            <a:prstGeom prst="ellipse">
              <a:avLst/>
            </a:prstGeom>
            <a:solidFill>
              <a:srgbClr val="DA512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5" name="TextBox 174"/>
            <p:cNvSpPr txBox="1"/>
            <p:nvPr/>
          </p:nvSpPr>
          <p:spPr>
            <a:xfrm>
              <a:off x="782532" y="2849688"/>
              <a:ext cx="597760" cy="369332"/>
            </a:xfrm>
            <a:prstGeom prst="rect">
              <a:avLst/>
            </a:prstGeom>
            <a:noFill/>
          </p:spPr>
          <p:txBody>
            <a:bodyPr wrap="none" rtlCol="0">
              <a:spAutoFit/>
            </a:bodyPr>
            <a:lstStyle/>
            <a:p>
              <a:pPr algn="ctr"/>
              <a:r>
                <a:rPr lang="en-US" sz="1300" i="1" dirty="0">
                  <a:latin typeface="Helvetica" charset="0"/>
                </a:rPr>
                <a:t>Sheldon</a:t>
              </a:r>
            </a:p>
            <a:p>
              <a:pPr algn="ctr"/>
              <a:r>
                <a:rPr lang="en-US" sz="1300" i="1" dirty="0">
                  <a:latin typeface="Helvetica" charset="0"/>
                </a:rPr>
                <a:t>Cooper</a:t>
              </a:r>
            </a:p>
          </p:txBody>
        </p:sp>
      </p:grpSp>
      <p:sp>
        <p:nvSpPr>
          <p:cNvPr id="180" name="TextBox 179"/>
          <p:cNvSpPr txBox="1"/>
          <p:nvPr/>
        </p:nvSpPr>
        <p:spPr>
          <a:xfrm rot="21407631">
            <a:off x="354015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1" name="TextBox 180"/>
          <p:cNvSpPr txBox="1"/>
          <p:nvPr/>
        </p:nvSpPr>
        <p:spPr>
          <a:xfrm rot="21407631">
            <a:off x="3040159" y="4430473"/>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2" name="TextBox 181"/>
          <p:cNvSpPr txBox="1"/>
          <p:nvPr/>
        </p:nvSpPr>
        <p:spPr>
          <a:xfrm rot="21407631">
            <a:off x="3901905" y="5872636"/>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3" name="TextBox 182"/>
          <p:cNvSpPr txBox="1"/>
          <p:nvPr/>
        </p:nvSpPr>
        <p:spPr>
          <a:xfrm rot="21407631">
            <a:off x="699006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grpSp>
        <p:nvGrpSpPr>
          <p:cNvPr id="16" name="Group 15"/>
          <p:cNvGrpSpPr/>
          <p:nvPr/>
        </p:nvGrpSpPr>
        <p:grpSpPr>
          <a:xfrm>
            <a:off x="3095823" y="2461558"/>
            <a:ext cx="4698808" cy="4067252"/>
            <a:chOff x="2321867" y="1846167"/>
            <a:chExt cx="3524106" cy="3050439"/>
          </a:xfrm>
        </p:grpSpPr>
        <p:grpSp>
          <p:nvGrpSpPr>
            <p:cNvPr id="7" name="Group 6"/>
            <p:cNvGrpSpPr/>
            <p:nvPr/>
          </p:nvGrpSpPr>
          <p:grpSpPr>
            <a:xfrm>
              <a:off x="2844901" y="3981793"/>
              <a:ext cx="990627" cy="914813"/>
              <a:chOff x="2844901" y="3981793"/>
              <a:chExt cx="990627" cy="914813"/>
            </a:xfrm>
            <a:noFill/>
          </p:grpSpPr>
          <p:sp>
            <p:nvSpPr>
              <p:cNvPr id="74" name="Oval 73"/>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4" name="Straight Connector 123"/>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7731829" flipH="1">
                <a:off x="3402225" y="4061538"/>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rot="5032328">
                <a:off x="3424589" y="4485666"/>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29" name="Group 128"/>
            <p:cNvGrpSpPr/>
            <p:nvPr/>
          </p:nvGrpSpPr>
          <p:grpSpPr>
            <a:xfrm rot="2406266">
              <a:off x="2321867" y="2986860"/>
              <a:ext cx="622587" cy="743460"/>
              <a:chOff x="2844901" y="3981793"/>
              <a:chExt cx="622587" cy="743460"/>
            </a:xfrm>
            <a:noFill/>
          </p:grpSpPr>
          <p:sp>
            <p:nvSpPr>
              <p:cNvPr id="131" name="Oval 130"/>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32" name="Straight Connector 131"/>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8" name="Group 147"/>
            <p:cNvGrpSpPr/>
            <p:nvPr/>
          </p:nvGrpSpPr>
          <p:grpSpPr>
            <a:xfrm rot="17610235">
              <a:off x="4891061" y="3521363"/>
              <a:ext cx="998390" cy="911434"/>
              <a:chOff x="2840513" y="3992935"/>
              <a:chExt cx="998390" cy="911434"/>
            </a:xfrm>
            <a:noFill/>
          </p:grpSpPr>
          <p:sp>
            <p:nvSpPr>
              <p:cNvPr id="149" name="Oval 148"/>
              <p:cNvSpPr/>
              <p:nvPr/>
            </p:nvSpPr>
            <p:spPr>
              <a:xfrm rot="20858332">
                <a:off x="2840513" y="4345068"/>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0" name="Straight Connector 149"/>
              <p:cNvCxnSpPr/>
              <p:nvPr/>
            </p:nvCxnSpPr>
            <p:spPr>
              <a:xfrm rot="20858332" flipH="1">
                <a:off x="3106461" y="3992935"/>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7731829" flipH="1">
                <a:off x="3405601" y="406930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2" name="Oval 151"/>
              <p:cNvSpPr/>
              <p:nvPr/>
            </p:nvSpPr>
            <p:spPr>
              <a:xfrm rot="5032328">
                <a:off x="3427964" y="4493429"/>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57" name="Group 156"/>
            <p:cNvGrpSpPr/>
            <p:nvPr/>
          </p:nvGrpSpPr>
          <p:grpSpPr>
            <a:xfrm rot="13660123">
              <a:off x="5010910" y="1641735"/>
              <a:ext cx="429754" cy="838617"/>
              <a:chOff x="3405774" y="4057989"/>
              <a:chExt cx="429754" cy="838617"/>
            </a:xfrm>
          </p:grpSpPr>
          <p:cxnSp>
            <p:nvCxnSpPr>
              <p:cNvPr id="160" name="Straight Connector 159"/>
              <p:cNvCxnSpPr/>
              <p:nvPr/>
            </p:nvCxnSpPr>
            <p:spPr>
              <a:xfrm rot="7731829" flipH="1">
                <a:off x="3402225" y="4061538"/>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1" name="Oval 160"/>
              <p:cNvSpPr/>
              <p:nvPr/>
            </p:nvSpPr>
            <p:spPr>
              <a:xfrm rot="5032328">
                <a:off x="3424589" y="4485666"/>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84" name="TextBox 183"/>
            <p:cNvSpPr txBox="1"/>
            <p:nvPr/>
          </p:nvSpPr>
          <p:spPr>
            <a:xfrm rot="21407631">
              <a:off x="5220842" y="4158892"/>
              <a:ext cx="263534" cy="219291"/>
            </a:xfrm>
            <a:prstGeom prst="rect">
              <a:avLst/>
            </a:prstGeom>
            <a:noFill/>
          </p:spPr>
          <p:txBody>
            <a:bodyPr wrap="none" rtlCol="0">
              <a:spAutoFit/>
            </a:bodyPr>
            <a:lstStyle/>
            <a:p>
              <a:pPr algn="ctr"/>
              <a:r>
                <a:rPr lang="en-US" sz="1300" i="1" dirty="0">
                  <a:latin typeface="Helvetica" charset="0"/>
                </a:rPr>
                <a:t>…</a:t>
              </a:r>
            </a:p>
          </p:txBody>
        </p:sp>
      </p:grpSp>
      <p:sp>
        <p:nvSpPr>
          <p:cNvPr id="186" name="TextBox 185"/>
          <p:cNvSpPr txBox="1"/>
          <p:nvPr/>
        </p:nvSpPr>
        <p:spPr>
          <a:xfrm rot="18310736">
            <a:off x="3880964" y="5339412"/>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7" name="TextBox 186"/>
          <p:cNvSpPr txBox="1"/>
          <p:nvPr/>
        </p:nvSpPr>
        <p:spPr>
          <a:xfrm rot="3241453">
            <a:off x="6509397" y="499008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8" name="TextBox 187"/>
          <p:cNvSpPr txBox="1"/>
          <p:nvPr/>
        </p:nvSpPr>
        <p:spPr>
          <a:xfrm rot="18633485">
            <a:off x="6258649" y="275812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cxnSp>
        <p:nvCxnSpPr>
          <p:cNvPr id="31" name="Elbow Connector 30"/>
          <p:cNvCxnSpPr/>
          <p:nvPr/>
        </p:nvCxnSpPr>
        <p:spPr>
          <a:xfrm rot="5400000" flipH="1">
            <a:off x="3132498" y="1621197"/>
            <a:ext cx="1058140" cy="5651891"/>
          </a:xfrm>
          <a:prstGeom prst="bentConnector3">
            <a:avLst>
              <a:gd name="adj1" fmla="val -153979"/>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2" name="Elbow Connector 191"/>
          <p:cNvCxnSpPr/>
          <p:nvPr/>
        </p:nvCxnSpPr>
        <p:spPr>
          <a:xfrm rot="10800000" flipV="1">
            <a:off x="2460977" y="5049960"/>
            <a:ext cx="1971459" cy="513"/>
          </a:xfrm>
          <a:prstGeom prst="bentConnector3">
            <a:avLst>
              <a:gd name="adj1" fmla="val 5000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flipH="1" flipV="1">
            <a:off x="1111483" y="3648920"/>
            <a:ext cx="2969876" cy="44026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flipH="1">
            <a:off x="1112812" y="3242407"/>
            <a:ext cx="3322971" cy="274752"/>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flipH="1" flipV="1">
            <a:off x="1012314" y="3839506"/>
            <a:ext cx="1448665" cy="1212263"/>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6" name="TextBox 205"/>
          <p:cNvSpPr txBox="1"/>
          <p:nvPr/>
        </p:nvSpPr>
        <p:spPr>
          <a:xfrm rot="21370795">
            <a:off x="2610253" y="3116528"/>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7" name="TextBox 206"/>
          <p:cNvSpPr txBox="1"/>
          <p:nvPr/>
        </p:nvSpPr>
        <p:spPr>
          <a:xfrm rot="444901">
            <a:off x="2553354" y="3646210"/>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8" name="TextBox 207"/>
          <p:cNvSpPr txBox="1"/>
          <p:nvPr/>
        </p:nvSpPr>
        <p:spPr>
          <a:xfrm rot="2271196">
            <a:off x="1599858" y="4190124"/>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0" name="TextBox 209"/>
          <p:cNvSpPr txBox="1"/>
          <p:nvPr/>
        </p:nvSpPr>
        <p:spPr>
          <a:xfrm>
            <a:off x="951055" y="6327519"/>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1" name="TextBox 210"/>
          <p:cNvSpPr txBox="1"/>
          <p:nvPr/>
        </p:nvSpPr>
        <p:spPr>
          <a:xfrm rot="2808157">
            <a:off x="4884759" y="341179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2" name="TextBox 211"/>
          <p:cNvSpPr txBox="1"/>
          <p:nvPr/>
        </p:nvSpPr>
        <p:spPr>
          <a:xfrm rot="1700665">
            <a:off x="5710343" y="417221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3" name="TextBox 212"/>
          <p:cNvSpPr txBox="1"/>
          <p:nvPr/>
        </p:nvSpPr>
        <p:spPr>
          <a:xfrm rot="19303697">
            <a:off x="5479076" y="350837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4" name="TextBox 213"/>
          <p:cNvSpPr txBox="1"/>
          <p:nvPr/>
        </p:nvSpPr>
        <p:spPr>
          <a:xfrm>
            <a:off x="4559265" y="387253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5" name="TextBox 214"/>
          <p:cNvSpPr txBox="1"/>
          <p:nvPr/>
        </p:nvSpPr>
        <p:spPr>
          <a:xfrm rot="18947979">
            <a:off x="4696783" y="4378260"/>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4" name="TextBox 3"/>
          <p:cNvSpPr txBox="1"/>
          <p:nvPr/>
        </p:nvSpPr>
        <p:spPr>
          <a:xfrm>
            <a:off x="7980043" y="4748617"/>
            <a:ext cx="4199320" cy="2061719"/>
          </a:xfrm>
          <a:prstGeom prst="rect">
            <a:avLst/>
          </a:prstGeom>
          <a:noFill/>
        </p:spPr>
        <p:txBody>
          <a:bodyPr wrap="square" lIns="91438" tIns="45719" rIns="91438" bIns="45719" rtlCol="0">
            <a:spAutoFit/>
          </a:bodyPr>
          <a:lstStyle/>
          <a:p>
            <a:r>
              <a:rPr lang="en-US" sz="2100" b="1" u="sng" dirty="0">
                <a:solidFill>
                  <a:srgbClr val="DA5126"/>
                </a:solidFill>
                <a:latin typeface="Helvetica" charset="0"/>
              </a:rPr>
              <a:t>Context Features:</a:t>
            </a:r>
          </a:p>
          <a:p>
            <a:pPr marL="380981" indent="-380981">
              <a:buFont typeface="Arial"/>
              <a:buChar char="•"/>
            </a:pPr>
            <a:r>
              <a:rPr lang="en-US" sz="2100" dirty="0">
                <a:solidFill>
                  <a:srgbClr val="DA5126"/>
                </a:solidFill>
                <a:latin typeface="Helvetica" charset="0"/>
              </a:rPr>
              <a:t>Are there words in question that also appear in synopsis?</a:t>
            </a:r>
          </a:p>
          <a:p>
            <a:pPr marL="380981" indent="-380981">
              <a:buFont typeface="Arial"/>
              <a:buChar char="•"/>
            </a:pPr>
            <a:r>
              <a:rPr lang="en-US" sz="2100" dirty="0">
                <a:solidFill>
                  <a:srgbClr val="DA5126"/>
                </a:solidFill>
                <a:latin typeface="Helvetica" charset="0"/>
              </a:rPr>
              <a:t>Path from question to answer</a:t>
            </a:r>
          </a:p>
          <a:p>
            <a:pPr marL="380981" indent="-380981">
              <a:buFont typeface="Arial"/>
              <a:buChar char="•"/>
            </a:pPr>
            <a:r>
              <a:rPr lang="en-US" sz="2100" dirty="0">
                <a:solidFill>
                  <a:srgbClr val="DA5126"/>
                </a:solidFill>
                <a:latin typeface="Helvetica" charset="0"/>
              </a:rPr>
              <a:t>Type of answer</a:t>
            </a:r>
          </a:p>
          <a:p>
            <a:pPr marL="380981" indent="-380981">
              <a:buFont typeface="Arial"/>
              <a:buChar char="•"/>
            </a:pPr>
            <a:r>
              <a:rPr lang="en-US" sz="2100" dirty="0">
                <a:solidFill>
                  <a:srgbClr val="DA5126"/>
                </a:solidFill>
                <a:latin typeface="Helvetica" charset="0"/>
              </a:rPr>
              <a:t>Number of entities</a:t>
            </a:r>
          </a:p>
        </p:txBody>
      </p:sp>
      <p:grpSp>
        <p:nvGrpSpPr>
          <p:cNvPr id="22" name="Group 21"/>
          <p:cNvGrpSpPr/>
          <p:nvPr/>
        </p:nvGrpSpPr>
        <p:grpSpPr>
          <a:xfrm>
            <a:off x="9922993" y="1366986"/>
            <a:ext cx="1318993" cy="1432911"/>
            <a:chOff x="7442245" y="1025238"/>
            <a:chExt cx="989245" cy="1074683"/>
          </a:xfrm>
        </p:grpSpPr>
        <p:cxnSp>
          <p:nvCxnSpPr>
            <p:cNvPr id="8" name="Elbow Connector 7"/>
            <p:cNvCxnSpPr>
              <a:stCxn id="3" idx="3"/>
              <a:endCxn id="5" idx="0"/>
            </p:cNvCxnSpPr>
            <p:nvPr/>
          </p:nvCxnSpPr>
          <p:spPr>
            <a:xfrm>
              <a:off x="7442245" y="1025238"/>
              <a:ext cx="89720" cy="1074683"/>
            </a:xfrm>
            <a:prstGeom prst="bentConnector2">
              <a:avLst/>
            </a:prstGeom>
            <a:ln>
              <a:solidFill>
                <a:srgbClr val="40404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531964" y="1307766"/>
              <a:ext cx="899526" cy="311623"/>
            </a:xfrm>
            <a:prstGeom prst="rect">
              <a:avLst/>
            </a:prstGeom>
            <a:noFill/>
          </p:spPr>
          <p:txBody>
            <a:bodyPr wrap="none" rtlCol="0">
              <a:spAutoFit/>
            </a:bodyPr>
            <a:lstStyle/>
            <a:p>
              <a:r>
                <a:rPr lang="en-US" sz="2100" dirty="0">
                  <a:latin typeface="Helvetica" charset="0"/>
                </a:rPr>
                <a:t>question</a:t>
              </a:r>
            </a:p>
          </p:txBody>
        </p:sp>
      </p:grpSp>
      <p:cxnSp>
        <p:nvCxnSpPr>
          <p:cNvPr id="177" name="Straight Connector 176"/>
          <p:cNvCxnSpPr/>
          <p:nvPr/>
        </p:nvCxnSpPr>
        <p:spPr>
          <a:xfrm flipH="1">
            <a:off x="4914987" y="4388623"/>
            <a:ext cx="494399" cy="48336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6" name="Group 115"/>
          <p:cNvGrpSpPr/>
          <p:nvPr/>
        </p:nvGrpSpPr>
        <p:grpSpPr>
          <a:xfrm>
            <a:off x="4059207" y="2949454"/>
            <a:ext cx="2691669" cy="2376337"/>
            <a:chOff x="3056968" y="2217308"/>
            <a:chExt cx="2018752" cy="1782253"/>
          </a:xfrm>
          <a:solidFill>
            <a:schemeClr val="accent1"/>
          </a:solidFill>
        </p:grpSpPr>
        <p:sp>
          <p:nvSpPr>
            <p:cNvPr id="123" name="Oval 122"/>
            <p:cNvSpPr/>
            <p:nvPr/>
          </p:nvSpPr>
          <p:spPr>
            <a:xfrm rot="13660123">
              <a:off x="4566881" y="237502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nvGrpSpPr>
            <p:cNvPr id="121" name="Group 120"/>
            <p:cNvGrpSpPr/>
            <p:nvPr/>
          </p:nvGrpSpPr>
          <p:grpSpPr>
            <a:xfrm>
              <a:off x="3056968" y="2217308"/>
              <a:ext cx="693656" cy="1782253"/>
              <a:chOff x="3056968" y="2217308"/>
              <a:chExt cx="693656" cy="1782253"/>
            </a:xfrm>
            <a:grpFill/>
          </p:grpSpPr>
          <p:sp>
            <p:nvSpPr>
              <p:cNvPr id="153" name="Oval 152"/>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2" name="Oval 161"/>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8" name="Oval 177"/>
              <p:cNvSpPr/>
              <p:nvPr/>
            </p:nvSpPr>
            <p:spPr>
              <a:xfrm>
                <a:off x="3332575" y="3593702"/>
                <a:ext cx="418049"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22" name="Oval 121"/>
            <p:cNvSpPr/>
            <p:nvPr/>
          </p:nvSpPr>
          <p:spPr>
            <a:xfrm rot="17610235">
              <a:off x="4663769" y="332908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79" name="TextBox 178"/>
          <p:cNvSpPr txBox="1"/>
          <p:nvPr/>
        </p:nvSpPr>
        <p:spPr>
          <a:xfrm>
            <a:off x="6050953" y="3247502"/>
            <a:ext cx="639915" cy="292386"/>
          </a:xfrm>
          <a:prstGeom prst="rect">
            <a:avLst/>
          </a:prstGeom>
          <a:noFill/>
        </p:spPr>
        <p:txBody>
          <a:bodyPr wrap="none" lIns="91438" tIns="45719" rIns="91438" bIns="45719" rtlCol="0">
            <a:spAutoFit/>
          </a:bodyPr>
          <a:lstStyle/>
          <a:p>
            <a:pPr algn="ctr"/>
            <a:r>
              <a:rPr lang="en-US" sz="1300" dirty="0">
                <a:latin typeface="Helvetica" charset="0"/>
              </a:rPr>
              <a:t>s9e17</a:t>
            </a:r>
          </a:p>
        </p:txBody>
      </p:sp>
      <p:sp>
        <p:nvSpPr>
          <p:cNvPr id="5" name="Rectangle 4"/>
          <p:cNvSpPr/>
          <p:nvPr/>
        </p:nvSpPr>
        <p:spPr>
          <a:xfrm>
            <a:off x="8930521" y="2799897"/>
            <a:ext cx="2224195" cy="1219200"/>
          </a:xfrm>
          <a:prstGeom prst="rect">
            <a:avLst/>
          </a:prstGeom>
          <a:solidFill>
            <a:schemeClr val="tx1"/>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solidFill>
                  <a:schemeClr val="bg1"/>
                </a:solidFill>
                <a:latin typeface="Helvetica" charset="0"/>
              </a:rPr>
              <a:t>Does this answer the question?</a:t>
            </a:r>
          </a:p>
        </p:txBody>
      </p:sp>
      <p:grpSp>
        <p:nvGrpSpPr>
          <p:cNvPr id="24" name="Group 23"/>
          <p:cNvGrpSpPr/>
          <p:nvPr/>
        </p:nvGrpSpPr>
        <p:grpSpPr>
          <a:xfrm>
            <a:off x="9171491" y="4019100"/>
            <a:ext cx="1980028" cy="709059"/>
            <a:chOff x="6878617" y="3014322"/>
            <a:chExt cx="1485021" cy="531794"/>
          </a:xfrm>
        </p:grpSpPr>
        <p:cxnSp>
          <p:nvCxnSpPr>
            <p:cNvPr id="191" name="Elbow Connector 190"/>
            <p:cNvCxnSpPr>
              <a:stCxn id="5" idx="2"/>
            </p:cNvCxnSpPr>
            <p:nvPr/>
          </p:nvCxnSpPr>
          <p:spPr>
            <a:xfrm rot="16200000" flipH="1">
              <a:off x="7388742" y="3157545"/>
              <a:ext cx="286445"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193" name="TextBox 192"/>
            <p:cNvSpPr txBox="1"/>
            <p:nvPr/>
          </p:nvSpPr>
          <p:spPr>
            <a:xfrm>
              <a:off x="6878617" y="3199867"/>
              <a:ext cx="1485021" cy="346249"/>
            </a:xfrm>
            <a:prstGeom prst="rect">
              <a:avLst/>
            </a:prstGeom>
            <a:noFill/>
          </p:spPr>
          <p:txBody>
            <a:bodyPr wrap="none" rtlCol="0">
              <a:spAutoFit/>
            </a:bodyPr>
            <a:lstStyle/>
            <a:p>
              <a:r>
                <a:rPr lang="en-US" sz="2400" dirty="0">
                  <a:latin typeface="Helvetica" charset="0"/>
                </a:rPr>
                <a:t>0 &lt; score &lt; 1</a:t>
              </a:r>
            </a:p>
          </p:txBody>
        </p:sp>
      </p:grpSp>
      <p:cxnSp>
        <p:nvCxnSpPr>
          <p:cNvPr id="95" name="Elbow Connector 94"/>
          <p:cNvCxnSpPr/>
          <p:nvPr/>
        </p:nvCxnSpPr>
        <p:spPr>
          <a:xfrm flipH="1" flipV="1">
            <a:off x="2128857" y="2131576"/>
            <a:ext cx="4229003" cy="1024621"/>
          </a:xfrm>
          <a:prstGeom prst="bentConnector3">
            <a:avLst>
              <a:gd name="adj1" fmla="val -11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H="1">
            <a:off x="1001024" y="2125930"/>
            <a:ext cx="1132579" cy="1226207"/>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rot="18939012">
            <a:off x="1210975" y="2500496"/>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Tree>
    <p:extLst>
      <p:ext uri="{BB962C8B-B14F-4D97-AF65-F5344CB8AC3E}">
        <p14:creationId xmlns:p14="http://schemas.microsoft.com/office/powerpoint/2010/main" val="1820388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Oval 95"/>
          <p:cNvSpPr/>
          <p:nvPr/>
        </p:nvSpPr>
        <p:spPr>
          <a:xfrm rot="16200000">
            <a:off x="4422633" y="2957091"/>
            <a:ext cx="551267" cy="544572"/>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grpSp>
        <p:nvGrpSpPr>
          <p:cNvPr id="17" name="Group 16"/>
          <p:cNvGrpSpPr/>
          <p:nvPr/>
        </p:nvGrpSpPr>
        <p:grpSpPr>
          <a:xfrm>
            <a:off x="4058508" y="3155909"/>
            <a:ext cx="2691669" cy="2174175"/>
            <a:chOff x="6588227" y="3010867"/>
            <a:chExt cx="2018752" cy="1630631"/>
          </a:xfrm>
        </p:grpSpPr>
        <p:sp>
          <p:nvSpPr>
            <p:cNvPr id="97" name="Oval 96"/>
            <p:cNvSpPr/>
            <p:nvPr/>
          </p:nvSpPr>
          <p:spPr>
            <a:xfrm rot="2699501">
              <a:off x="6588227" y="3551629"/>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99" name="Oval 98"/>
            <p:cNvSpPr/>
            <p:nvPr/>
          </p:nvSpPr>
          <p:spPr>
            <a:xfrm>
              <a:off x="6863834" y="4235639"/>
              <a:ext cx="418049"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94" name="Oval 93"/>
            <p:cNvSpPr/>
            <p:nvPr/>
          </p:nvSpPr>
          <p:spPr>
            <a:xfrm rot="17610235">
              <a:off x="8195028" y="3971019"/>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95" name="Oval 94"/>
            <p:cNvSpPr/>
            <p:nvPr/>
          </p:nvSpPr>
          <p:spPr>
            <a:xfrm rot="13660123">
              <a:off x="8098140" y="3016959"/>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28" name="Group 127"/>
          <p:cNvGrpSpPr/>
          <p:nvPr/>
        </p:nvGrpSpPr>
        <p:grpSpPr>
          <a:xfrm>
            <a:off x="4058508" y="2949456"/>
            <a:ext cx="2691669" cy="2376337"/>
            <a:chOff x="3056968" y="2217308"/>
            <a:chExt cx="2018752" cy="1782253"/>
          </a:xfrm>
          <a:solidFill>
            <a:schemeClr val="accent1"/>
          </a:solidFill>
        </p:grpSpPr>
        <p:grpSp>
          <p:nvGrpSpPr>
            <p:cNvPr id="130" name="Group 129"/>
            <p:cNvGrpSpPr/>
            <p:nvPr/>
          </p:nvGrpSpPr>
          <p:grpSpPr>
            <a:xfrm>
              <a:off x="3056968" y="2217308"/>
              <a:ext cx="693656" cy="1782253"/>
              <a:chOff x="3056968" y="2217308"/>
              <a:chExt cx="693656" cy="1782253"/>
            </a:xfrm>
            <a:grpFill/>
          </p:grpSpPr>
          <p:sp>
            <p:nvSpPr>
              <p:cNvPr id="141" name="Oval 140"/>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44" name="Oval 143"/>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46" name="Oval 145"/>
              <p:cNvSpPr/>
              <p:nvPr/>
            </p:nvSpPr>
            <p:spPr>
              <a:xfrm>
                <a:off x="3332575" y="3593702"/>
                <a:ext cx="418049"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33" name="Oval 132"/>
            <p:cNvSpPr/>
            <p:nvPr/>
          </p:nvSpPr>
          <p:spPr>
            <a:xfrm rot="17610235">
              <a:off x="4663769" y="3329082"/>
              <a:ext cx="418043" cy="405859"/>
            </a:xfrm>
            <a:prstGeom prst="ellipse">
              <a:avLst/>
            </a:prstGeom>
            <a:solidFill>
              <a:srgbClr val="02A8D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40" name="Oval 139"/>
            <p:cNvSpPr/>
            <p:nvPr/>
          </p:nvSpPr>
          <p:spPr>
            <a:xfrm rot="13660123">
              <a:off x="4566881" y="237502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47" name="Group 146"/>
          <p:cNvGrpSpPr/>
          <p:nvPr/>
        </p:nvGrpSpPr>
        <p:grpSpPr>
          <a:xfrm>
            <a:off x="4062828" y="2949793"/>
            <a:ext cx="2691669" cy="2376337"/>
            <a:chOff x="3056968" y="2217308"/>
            <a:chExt cx="2018752" cy="1782253"/>
          </a:xfrm>
          <a:solidFill>
            <a:schemeClr val="accent1"/>
          </a:solidFill>
        </p:grpSpPr>
        <p:grpSp>
          <p:nvGrpSpPr>
            <p:cNvPr id="155" name="Group 154"/>
            <p:cNvGrpSpPr/>
            <p:nvPr/>
          </p:nvGrpSpPr>
          <p:grpSpPr>
            <a:xfrm>
              <a:off x="3056968" y="2217308"/>
              <a:ext cx="693656" cy="1782253"/>
              <a:chOff x="3056968" y="2217308"/>
              <a:chExt cx="693656" cy="1782253"/>
            </a:xfrm>
            <a:grpFill/>
          </p:grpSpPr>
          <p:sp>
            <p:nvSpPr>
              <p:cNvPr id="159" name="Oval 158"/>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69" name="Oval 168"/>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4" name="Oval 173"/>
              <p:cNvSpPr/>
              <p:nvPr/>
            </p:nvSpPr>
            <p:spPr>
              <a:xfrm>
                <a:off x="3332575" y="3593702"/>
                <a:ext cx="418049"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56" name="Oval 155"/>
            <p:cNvSpPr/>
            <p:nvPr/>
          </p:nvSpPr>
          <p:spPr>
            <a:xfrm rot="17610235">
              <a:off x="4663769" y="3329082"/>
              <a:ext cx="418043" cy="405859"/>
            </a:xfrm>
            <a:prstGeom prst="ellipse">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58" name="Oval 157"/>
            <p:cNvSpPr/>
            <p:nvPr/>
          </p:nvSpPr>
          <p:spPr>
            <a:xfrm rot="13660123">
              <a:off x="4566881" y="2375022"/>
              <a:ext cx="418043" cy="405859"/>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04" name="Group 103"/>
          <p:cNvGrpSpPr/>
          <p:nvPr/>
        </p:nvGrpSpPr>
        <p:grpSpPr>
          <a:xfrm>
            <a:off x="4063412" y="2949456"/>
            <a:ext cx="2691669" cy="2376337"/>
            <a:chOff x="3056968" y="2217308"/>
            <a:chExt cx="2018752" cy="1782253"/>
          </a:xfrm>
          <a:solidFill>
            <a:schemeClr val="accent1"/>
          </a:solidFill>
        </p:grpSpPr>
        <p:grpSp>
          <p:nvGrpSpPr>
            <p:cNvPr id="105" name="Group 104"/>
            <p:cNvGrpSpPr/>
            <p:nvPr/>
          </p:nvGrpSpPr>
          <p:grpSpPr>
            <a:xfrm>
              <a:off x="3056968" y="2217308"/>
              <a:ext cx="693656" cy="1782253"/>
              <a:chOff x="3056968" y="2217308"/>
              <a:chExt cx="693656" cy="1782253"/>
            </a:xfrm>
            <a:grpFill/>
          </p:grpSpPr>
          <p:sp>
            <p:nvSpPr>
              <p:cNvPr id="108" name="Oval 107"/>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11" name="Oval 110"/>
              <p:cNvSpPr/>
              <p:nvPr/>
            </p:nvSpPr>
            <p:spPr>
              <a:xfrm rot="2699501">
                <a:off x="3056968" y="2909692"/>
                <a:ext cx="402085" cy="391326"/>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12" name="Oval 111"/>
              <p:cNvSpPr/>
              <p:nvPr/>
            </p:nvSpPr>
            <p:spPr>
              <a:xfrm>
                <a:off x="3332575" y="3593702"/>
                <a:ext cx="418049"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06" name="Oval 105"/>
            <p:cNvSpPr/>
            <p:nvPr/>
          </p:nvSpPr>
          <p:spPr>
            <a:xfrm rot="17610235">
              <a:off x="4663769" y="332908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07" name="Oval 106"/>
            <p:cNvSpPr/>
            <p:nvPr/>
          </p:nvSpPr>
          <p:spPr>
            <a:xfrm rot="13660123">
              <a:off x="4566881" y="237502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13" name="Group 112"/>
          <p:cNvGrpSpPr/>
          <p:nvPr/>
        </p:nvGrpSpPr>
        <p:grpSpPr>
          <a:xfrm>
            <a:off x="4059207" y="2949454"/>
            <a:ext cx="2691669" cy="2376337"/>
            <a:chOff x="3056968" y="2217308"/>
            <a:chExt cx="2018752" cy="1782253"/>
          </a:xfrm>
          <a:solidFill>
            <a:schemeClr val="accent1"/>
          </a:solidFill>
        </p:grpSpPr>
        <p:grpSp>
          <p:nvGrpSpPr>
            <p:cNvPr id="114" name="Group 113"/>
            <p:cNvGrpSpPr/>
            <p:nvPr/>
          </p:nvGrpSpPr>
          <p:grpSpPr>
            <a:xfrm>
              <a:off x="3056968" y="2217308"/>
              <a:ext cx="693656" cy="1782253"/>
              <a:chOff x="3056968" y="2217308"/>
              <a:chExt cx="693656" cy="1782253"/>
            </a:xfrm>
            <a:grpFill/>
          </p:grpSpPr>
          <p:sp>
            <p:nvSpPr>
              <p:cNvPr id="119" name="Oval 118"/>
              <p:cNvSpPr/>
              <p:nvPr/>
            </p:nvSpPr>
            <p:spPr>
              <a:xfrm rot="16200000">
                <a:off x="3330061" y="2219818"/>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20" name="Oval 119"/>
              <p:cNvSpPr/>
              <p:nvPr/>
            </p:nvSpPr>
            <p:spPr>
              <a:xfrm rot="2699501">
                <a:off x="3056968" y="2909692"/>
                <a:ext cx="402085" cy="391326"/>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27" name="Oval 126"/>
              <p:cNvSpPr/>
              <p:nvPr/>
            </p:nvSpPr>
            <p:spPr>
              <a:xfrm>
                <a:off x="3332575" y="3593702"/>
                <a:ext cx="418049" cy="405859"/>
              </a:xfrm>
              <a:prstGeom prst="ellipse">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15" name="Oval 114"/>
            <p:cNvSpPr/>
            <p:nvPr/>
          </p:nvSpPr>
          <p:spPr>
            <a:xfrm rot="17610235">
              <a:off x="4663769" y="332908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18" name="Oval 117"/>
            <p:cNvSpPr/>
            <p:nvPr/>
          </p:nvSpPr>
          <p:spPr>
            <a:xfrm rot="13660123">
              <a:off x="4566881" y="2375022"/>
              <a:ext cx="418043" cy="40585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2" name="Title 1"/>
          <p:cNvSpPr>
            <a:spLocks noGrp="1"/>
          </p:cNvSpPr>
          <p:nvPr>
            <p:ph type="title"/>
          </p:nvPr>
        </p:nvSpPr>
        <p:spPr/>
        <p:txBody>
          <a:bodyPr/>
          <a:lstStyle/>
          <a:p>
            <a:r>
              <a:rPr lang="en-US" dirty="0" smtClean="0"/>
              <a:t>New Approach</a:t>
            </a:r>
            <a:endParaRPr lang="en-US" dirty="0"/>
          </a:p>
        </p:txBody>
      </p:sp>
      <p:sp>
        <p:nvSpPr>
          <p:cNvPr id="3" name="TextBox 2"/>
          <p:cNvSpPr txBox="1"/>
          <p:nvPr/>
        </p:nvSpPr>
        <p:spPr>
          <a:xfrm>
            <a:off x="1537368" y="1136154"/>
            <a:ext cx="8385625" cy="461663"/>
          </a:xfrm>
          <a:prstGeom prst="rect">
            <a:avLst/>
          </a:prstGeom>
          <a:noFill/>
        </p:spPr>
        <p:txBody>
          <a:bodyPr wrap="none" lIns="91438" tIns="45719" rIns="91438" bIns="45719" rtlCol="0">
            <a:spAutoFit/>
          </a:bodyPr>
          <a:lstStyle/>
          <a:p>
            <a:r>
              <a:rPr lang="en-US" sz="2400" b="1" dirty="0">
                <a:latin typeface="Helvetica" charset="0"/>
              </a:rPr>
              <a:t>Show me the BBT episode where Sheldon gets engaged</a:t>
            </a:r>
          </a:p>
        </p:txBody>
      </p:sp>
      <p:sp>
        <p:nvSpPr>
          <p:cNvPr id="66" name="Oval 65"/>
          <p:cNvSpPr/>
          <p:nvPr/>
        </p:nvSpPr>
        <p:spPr>
          <a:xfrm rot="2699501">
            <a:off x="5268440" y="3879558"/>
            <a:ext cx="554245" cy="533927"/>
          </a:xfrm>
          <a:prstGeom prst="ellipse">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17" name="Straight Connector 116"/>
          <p:cNvCxnSpPr/>
          <p:nvPr/>
        </p:nvCxnSpPr>
        <p:spPr>
          <a:xfrm rot="5400000" flipH="1">
            <a:off x="4906100" y="3420820"/>
            <a:ext cx="488960" cy="48642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2699501" flipH="1">
            <a:off x="4699991" y="3912196"/>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5291691" y="3964580"/>
            <a:ext cx="508468" cy="292386"/>
          </a:xfrm>
          <a:prstGeom prst="rect">
            <a:avLst/>
          </a:prstGeom>
          <a:noFill/>
        </p:spPr>
        <p:txBody>
          <a:bodyPr wrap="none" lIns="91438" tIns="45719" rIns="91438" bIns="45719" rtlCol="0">
            <a:spAutoFit/>
          </a:bodyPr>
          <a:lstStyle/>
          <a:p>
            <a:pPr algn="ctr"/>
            <a:r>
              <a:rPr lang="en-US" sz="1300" dirty="0">
                <a:latin typeface="Helvetica" charset="0"/>
              </a:rPr>
              <a:t>BBT</a:t>
            </a:r>
          </a:p>
        </p:txBody>
      </p:sp>
      <p:grpSp>
        <p:nvGrpSpPr>
          <p:cNvPr id="134" name="Group 133"/>
          <p:cNvGrpSpPr/>
          <p:nvPr/>
        </p:nvGrpSpPr>
        <p:grpSpPr>
          <a:xfrm>
            <a:off x="5775352" y="1476951"/>
            <a:ext cx="991778" cy="461665"/>
            <a:chOff x="4782698" y="1078465"/>
            <a:chExt cx="743834" cy="346248"/>
          </a:xfrm>
        </p:grpSpPr>
        <p:cxnSp>
          <p:nvCxnSpPr>
            <p:cNvPr id="135" name="Elbow Connector 134"/>
            <p:cNvCxnSpPr/>
            <p:nvPr/>
          </p:nvCxnSpPr>
          <p:spPr>
            <a:xfrm rot="10800000">
              <a:off x="4809508" y="1163131"/>
              <a:ext cx="717024"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4782698" y="1078465"/>
              <a:ext cx="690334" cy="346248"/>
            </a:xfrm>
            <a:prstGeom prst="rect">
              <a:avLst/>
            </a:prstGeom>
            <a:noFill/>
          </p:spPr>
          <p:txBody>
            <a:bodyPr wrap="none" rtlCol="0">
              <a:spAutoFit/>
            </a:bodyPr>
            <a:lstStyle/>
            <a:p>
              <a:r>
                <a:rPr lang="en-US" sz="2400" i="1" dirty="0">
                  <a:latin typeface="Helvetica" charset="0"/>
                </a:rPr>
                <a:t>entity</a:t>
              </a:r>
            </a:p>
          </p:txBody>
        </p:sp>
      </p:grpSp>
      <p:grpSp>
        <p:nvGrpSpPr>
          <p:cNvPr id="137" name="Group 136"/>
          <p:cNvGrpSpPr/>
          <p:nvPr/>
        </p:nvGrpSpPr>
        <p:grpSpPr>
          <a:xfrm>
            <a:off x="3108656" y="1476951"/>
            <a:ext cx="920445" cy="461665"/>
            <a:chOff x="3899269" y="1078465"/>
            <a:chExt cx="690334" cy="346248"/>
          </a:xfrm>
        </p:grpSpPr>
        <p:sp>
          <p:nvSpPr>
            <p:cNvPr id="139" name="TextBox 138"/>
            <p:cNvSpPr txBox="1"/>
            <p:nvPr/>
          </p:nvSpPr>
          <p:spPr>
            <a:xfrm>
              <a:off x="3899269" y="1078465"/>
              <a:ext cx="690334" cy="346248"/>
            </a:xfrm>
            <a:prstGeom prst="rect">
              <a:avLst/>
            </a:prstGeom>
            <a:noFill/>
          </p:spPr>
          <p:txBody>
            <a:bodyPr wrap="none" rtlCol="0">
              <a:spAutoFit/>
            </a:bodyPr>
            <a:lstStyle/>
            <a:p>
              <a:r>
                <a:rPr lang="en-US" sz="2400" i="1" dirty="0">
                  <a:latin typeface="Helvetica" charset="0"/>
                </a:rPr>
                <a:t>entity</a:t>
              </a:r>
            </a:p>
          </p:txBody>
        </p:sp>
        <p:cxnSp>
          <p:nvCxnSpPr>
            <p:cNvPr id="138" name="Elbow Connector 137"/>
            <p:cNvCxnSpPr/>
            <p:nvPr/>
          </p:nvCxnSpPr>
          <p:spPr>
            <a:xfrm rot="10800000" flipV="1">
              <a:off x="4060040" y="1163130"/>
              <a:ext cx="392926" cy="3"/>
            </a:xfrm>
            <a:prstGeom prst="bentConnector3">
              <a:avLst>
                <a:gd name="adj1" fmla="val 50000"/>
              </a:avLst>
            </a:prstGeom>
            <a:ln>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142" name="Oval 141"/>
          <p:cNvSpPr/>
          <p:nvPr/>
        </p:nvSpPr>
        <p:spPr>
          <a:xfrm rot="4658332">
            <a:off x="3447900" y="2303167"/>
            <a:ext cx="536115" cy="5217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dirty="0">
              <a:latin typeface="Helvetica" charset="0"/>
            </a:endParaRPr>
          </a:p>
        </p:txBody>
      </p:sp>
      <p:cxnSp>
        <p:nvCxnSpPr>
          <p:cNvPr id="143" name="Straight Connector 142"/>
          <p:cNvCxnSpPr/>
          <p:nvPr/>
        </p:nvCxnSpPr>
        <p:spPr>
          <a:xfrm rot="4658332" flipH="1">
            <a:off x="3975564" y="2655321"/>
            <a:ext cx="475520" cy="466056"/>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771847" y="4310213"/>
            <a:ext cx="487980" cy="26081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7649888">
            <a:off x="5681707" y="3635904"/>
            <a:ext cx="487980" cy="260811"/>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4" name="TextBox 163"/>
          <p:cNvSpPr txBox="1"/>
          <p:nvPr/>
        </p:nvSpPr>
        <p:spPr>
          <a:xfrm>
            <a:off x="4071484" y="3959378"/>
            <a:ext cx="546941" cy="292386"/>
          </a:xfrm>
          <a:prstGeom prst="rect">
            <a:avLst/>
          </a:prstGeom>
          <a:noFill/>
        </p:spPr>
        <p:txBody>
          <a:bodyPr wrap="none" lIns="91438" tIns="45719" rIns="91438" bIns="45719" rtlCol="0">
            <a:spAutoFit/>
          </a:bodyPr>
          <a:lstStyle/>
          <a:p>
            <a:pPr algn="ctr"/>
            <a:r>
              <a:rPr lang="en-US" sz="1300" dirty="0">
                <a:latin typeface="Helvetica" charset="0"/>
              </a:rPr>
              <a:t>s1e2</a:t>
            </a:r>
          </a:p>
        </p:txBody>
      </p:sp>
      <p:sp>
        <p:nvSpPr>
          <p:cNvPr id="165" name="TextBox 164"/>
          <p:cNvSpPr txBox="1"/>
          <p:nvPr/>
        </p:nvSpPr>
        <p:spPr>
          <a:xfrm>
            <a:off x="4436772" y="3044389"/>
            <a:ext cx="546941" cy="292386"/>
          </a:xfrm>
          <a:prstGeom prst="rect">
            <a:avLst/>
          </a:prstGeom>
          <a:noFill/>
        </p:spPr>
        <p:txBody>
          <a:bodyPr wrap="none" lIns="91438" tIns="45719" rIns="91438" bIns="45719" rtlCol="0">
            <a:spAutoFit/>
          </a:bodyPr>
          <a:lstStyle/>
          <a:p>
            <a:pPr algn="ctr"/>
            <a:r>
              <a:rPr lang="en-US" sz="1300" dirty="0">
                <a:latin typeface="Helvetica" charset="0"/>
              </a:rPr>
              <a:t>s1e1</a:t>
            </a:r>
          </a:p>
        </p:txBody>
      </p:sp>
      <p:sp>
        <p:nvSpPr>
          <p:cNvPr id="166" name="TextBox 165"/>
          <p:cNvSpPr txBox="1"/>
          <p:nvPr/>
        </p:nvSpPr>
        <p:spPr>
          <a:xfrm>
            <a:off x="4433424" y="4885811"/>
            <a:ext cx="546941" cy="292386"/>
          </a:xfrm>
          <a:prstGeom prst="rect">
            <a:avLst/>
          </a:prstGeom>
          <a:noFill/>
        </p:spPr>
        <p:txBody>
          <a:bodyPr wrap="none" lIns="91438" tIns="45719" rIns="91438" bIns="45719" rtlCol="0">
            <a:spAutoFit/>
          </a:bodyPr>
          <a:lstStyle/>
          <a:p>
            <a:pPr algn="ctr"/>
            <a:r>
              <a:rPr lang="en-US" sz="1300" dirty="0">
                <a:latin typeface="Helvetica" charset="0"/>
              </a:rPr>
              <a:t>s1e3</a:t>
            </a:r>
          </a:p>
        </p:txBody>
      </p:sp>
      <p:sp>
        <p:nvSpPr>
          <p:cNvPr id="167" name="TextBox 166"/>
          <p:cNvSpPr txBox="1"/>
          <p:nvPr/>
        </p:nvSpPr>
        <p:spPr>
          <a:xfrm>
            <a:off x="6224584" y="4534046"/>
            <a:ext cx="546941" cy="292386"/>
          </a:xfrm>
          <a:prstGeom prst="rect">
            <a:avLst/>
          </a:prstGeom>
          <a:noFill/>
        </p:spPr>
        <p:txBody>
          <a:bodyPr wrap="none" lIns="91438" tIns="45719" rIns="91438" bIns="45719" rtlCol="0">
            <a:spAutoFit/>
          </a:bodyPr>
          <a:lstStyle/>
          <a:p>
            <a:pPr algn="ctr"/>
            <a:r>
              <a:rPr lang="en-US" sz="1300" dirty="0">
                <a:latin typeface="Helvetica" charset="0"/>
              </a:rPr>
              <a:t>s7e9</a:t>
            </a:r>
          </a:p>
        </p:txBody>
      </p:sp>
      <p:sp>
        <p:nvSpPr>
          <p:cNvPr id="168" name="TextBox 167"/>
          <p:cNvSpPr txBox="1"/>
          <p:nvPr/>
        </p:nvSpPr>
        <p:spPr>
          <a:xfrm>
            <a:off x="6050956" y="3247502"/>
            <a:ext cx="639915" cy="292386"/>
          </a:xfrm>
          <a:prstGeom prst="rect">
            <a:avLst/>
          </a:prstGeom>
          <a:noFill/>
        </p:spPr>
        <p:txBody>
          <a:bodyPr wrap="none" lIns="91438" tIns="45719" rIns="91438" bIns="45719" rtlCol="0">
            <a:spAutoFit/>
          </a:bodyPr>
          <a:lstStyle/>
          <a:p>
            <a:pPr algn="ctr"/>
            <a:r>
              <a:rPr lang="en-US" sz="1300" dirty="0">
                <a:latin typeface="Helvetica" charset="0"/>
              </a:rPr>
              <a:t>s9e17</a:t>
            </a:r>
          </a:p>
        </p:txBody>
      </p:sp>
      <p:sp>
        <p:nvSpPr>
          <p:cNvPr id="170" name="TextBox 169"/>
          <p:cNvSpPr txBox="1"/>
          <p:nvPr/>
        </p:nvSpPr>
        <p:spPr>
          <a:xfrm>
            <a:off x="6235439" y="3658880"/>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1" name="TextBox 170"/>
          <p:cNvSpPr txBox="1"/>
          <p:nvPr/>
        </p:nvSpPr>
        <p:spPr>
          <a:xfrm rot="4602108">
            <a:off x="5439049" y="4609022"/>
            <a:ext cx="360160" cy="707695"/>
          </a:xfrm>
          <a:prstGeom prst="rect">
            <a:avLst/>
          </a:prstGeom>
          <a:noFill/>
        </p:spPr>
        <p:txBody>
          <a:bodyPr wrap="square" lIns="91438" tIns="45719" rIns="91438" bIns="45719" rtlCol="0">
            <a:spAutoFit/>
          </a:bodyPr>
          <a:lstStyle/>
          <a:p>
            <a:pPr algn="ctr"/>
            <a:r>
              <a:rPr lang="en-US" sz="1300" dirty="0">
                <a:latin typeface="Helvetica" charset="0"/>
              </a:rPr>
              <a:t>.</a:t>
            </a:r>
          </a:p>
          <a:p>
            <a:pPr algn="ctr"/>
            <a:r>
              <a:rPr lang="en-US" sz="1300" dirty="0">
                <a:latin typeface="Helvetica" charset="0"/>
              </a:rPr>
              <a:t>.</a:t>
            </a:r>
          </a:p>
          <a:p>
            <a:pPr algn="ctr"/>
            <a:r>
              <a:rPr lang="en-US" sz="1300" dirty="0">
                <a:latin typeface="Helvetica" charset="0"/>
              </a:rPr>
              <a:t>.</a:t>
            </a:r>
          </a:p>
        </p:txBody>
      </p:sp>
      <p:sp>
        <p:nvSpPr>
          <p:cNvPr id="172" name="TextBox 171"/>
          <p:cNvSpPr txBox="1"/>
          <p:nvPr/>
        </p:nvSpPr>
        <p:spPr>
          <a:xfrm rot="2102212">
            <a:off x="3865704" y="2609369"/>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73" name="TextBox 172"/>
          <p:cNvSpPr txBox="1"/>
          <p:nvPr/>
        </p:nvSpPr>
        <p:spPr>
          <a:xfrm rot="20634172">
            <a:off x="3447649" y="4322177"/>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grpSp>
        <p:nvGrpSpPr>
          <p:cNvPr id="20" name="Group 19"/>
          <p:cNvGrpSpPr/>
          <p:nvPr/>
        </p:nvGrpSpPr>
        <p:grpSpPr>
          <a:xfrm>
            <a:off x="434850" y="3302981"/>
            <a:ext cx="797013" cy="605531"/>
            <a:chOff x="782532" y="2821289"/>
            <a:chExt cx="597760" cy="454148"/>
          </a:xfrm>
        </p:grpSpPr>
        <p:sp>
          <p:nvSpPr>
            <p:cNvPr id="145" name="Oval 144"/>
            <p:cNvSpPr/>
            <p:nvPr/>
          </p:nvSpPr>
          <p:spPr>
            <a:xfrm rot="10432328">
              <a:off x="849095" y="2821289"/>
              <a:ext cx="450025" cy="454148"/>
            </a:xfrm>
            <a:prstGeom prst="ellipse">
              <a:avLst/>
            </a:prstGeom>
            <a:solidFill>
              <a:srgbClr val="DA512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sp>
          <p:nvSpPr>
            <p:cNvPr id="175" name="TextBox 174"/>
            <p:cNvSpPr txBox="1"/>
            <p:nvPr/>
          </p:nvSpPr>
          <p:spPr>
            <a:xfrm>
              <a:off x="782532" y="2849688"/>
              <a:ext cx="597760" cy="369332"/>
            </a:xfrm>
            <a:prstGeom prst="rect">
              <a:avLst/>
            </a:prstGeom>
            <a:noFill/>
          </p:spPr>
          <p:txBody>
            <a:bodyPr wrap="none" rtlCol="0">
              <a:spAutoFit/>
            </a:bodyPr>
            <a:lstStyle/>
            <a:p>
              <a:pPr algn="ctr"/>
              <a:r>
                <a:rPr lang="en-US" sz="1300" i="1" dirty="0">
                  <a:latin typeface="Helvetica" charset="0"/>
                </a:rPr>
                <a:t>Sheldon</a:t>
              </a:r>
            </a:p>
            <a:p>
              <a:pPr algn="ctr"/>
              <a:r>
                <a:rPr lang="en-US" sz="1300" i="1" dirty="0">
                  <a:latin typeface="Helvetica" charset="0"/>
                </a:rPr>
                <a:t>Cooper</a:t>
              </a:r>
            </a:p>
          </p:txBody>
        </p:sp>
      </p:grpSp>
      <p:sp>
        <p:nvSpPr>
          <p:cNvPr id="180" name="TextBox 179"/>
          <p:cNvSpPr txBox="1"/>
          <p:nvPr/>
        </p:nvSpPr>
        <p:spPr>
          <a:xfrm rot="21407631">
            <a:off x="354015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1" name="TextBox 180"/>
          <p:cNvSpPr txBox="1"/>
          <p:nvPr/>
        </p:nvSpPr>
        <p:spPr>
          <a:xfrm rot="21407631">
            <a:off x="3040159" y="4430473"/>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2" name="TextBox 181"/>
          <p:cNvSpPr txBox="1"/>
          <p:nvPr/>
        </p:nvSpPr>
        <p:spPr>
          <a:xfrm rot="21407631">
            <a:off x="3901905" y="5872636"/>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sp>
        <p:nvSpPr>
          <p:cNvPr id="183" name="TextBox 182"/>
          <p:cNvSpPr txBox="1"/>
          <p:nvPr/>
        </p:nvSpPr>
        <p:spPr>
          <a:xfrm rot="21407631">
            <a:off x="6990064" y="2411404"/>
            <a:ext cx="351374" cy="292386"/>
          </a:xfrm>
          <a:prstGeom prst="rect">
            <a:avLst/>
          </a:prstGeom>
          <a:noFill/>
        </p:spPr>
        <p:txBody>
          <a:bodyPr wrap="none" lIns="91438" tIns="45719" rIns="91438" bIns="45719" rtlCol="0">
            <a:spAutoFit/>
          </a:bodyPr>
          <a:lstStyle/>
          <a:p>
            <a:pPr algn="ctr"/>
            <a:r>
              <a:rPr lang="en-US" sz="1300" i="1" dirty="0">
                <a:latin typeface="Helvetica" charset="0"/>
              </a:rPr>
              <a:t>…</a:t>
            </a:r>
          </a:p>
        </p:txBody>
      </p:sp>
      <p:grpSp>
        <p:nvGrpSpPr>
          <p:cNvPr id="16" name="Group 15"/>
          <p:cNvGrpSpPr/>
          <p:nvPr/>
        </p:nvGrpSpPr>
        <p:grpSpPr>
          <a:xfrm>
            <a:off x="3095823" y="2461558"/>
            <a:ext cx="4698808" cy="4067252"/>
            <a:chOff x="2321867" y="1846167"/>
            <a:chExt cx="3524106" cy="3050439"/>
          </a:xfrm>
        </p:grpSpPr>
        <p:grpSp>
          <p:nvGrpSpPr>
            <p:cNvPr id="7" name="Group 6"/>
            <p:cNvGrpSpPr/>
            <p:nvPr/>
          </p:nvGrpSpPr>
          <p:grpSpPr>
            <a:xfrm>
              <a:off x="2844901" y="3981793"/>
              <a:ext cx="990627" cy="914813"/>
              <a:chOff x="2844901" y="3981793"/>
              <a:chExt cx="990627" cy="914813"/>
            </a:xfrm>
            <a:noFill/>
          </p:grpSpPr>
          <p:sp>
            <p:nvSpPr>
              <p:cNvPr id="74" name="Oval 73"/>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24" name="Straight Connector 123"/>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7731829" flipH="1">
                <a:off x="3402225" y="4061538"/>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rot="5032328">
                <a:off x="3424589" y="4485666"/>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29" name="Group 128"/>
            <p:cNvGrpSpPr/>
            <p:nvPr/>
          </p:nvGrpSpPr>
          <p:grpSpPr>
            <a:xfrm rot="2406266">
              <a:off x="2321867" y="2986860"/>
              <a:ext cx="622587" cy="743460"/>
              <a:chOff x="2844901" y="3981793"/>
              <a:chExt cx="622587" cy="743460"/>
            </a:xfrm>
            <a:noFill/>
          </p:grpSpPr>
          <p:sp>
            <p:nvSpPr>
              <p:cNvPr id="131" name="Oval 130"/>
              <p:cNvSpPr/>
              <p:nvPr/>
            </p:nvSpPr>
            <p:spPr>
              <a:xfrm rot="20858332">
                <a:off x="2844901" y="4333927"/>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32" name="Straight Connector 131"/>
              <p:cNvCxnSpPr/>
              <p:nvPr/>
            </p:nvCxnSpPr>
            <p:spPr>
              <a:xfrm rot="20858332" flipH="1">
                <a:off x="3110848" y="398179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8" name="Group 147"/>
            <p:cNvGrpSpPr/>
            <p:nvPr/>
          </p:nvGrpSpPr>
          <p:grpSpPr>
            <a:xfrm rot="17610235">
              <a:off x="4891061" y="3521363"/>
              <a:ext cx="998390" cy="911434"/>
              <a:chOff x="2840513" y="3992935"/>
              <a:chExt cx="998390" cy="911434"/>
            </a:xfrm>
            <a:noFill/>
          </p:grpSpPr>
          <p:sp>
            <p:nvSpPr>
              <p:cNvPr id="149" name="Oval 148"/>
              <p:cNvSpPr/>
              <p:nvPr/>
            </p:nvSpPr>
            <p:spPr>
              <a:xfrm rot="20858332">
                <a:off x="2840513" y="4345068"/>
                <a:ext cx="402086" cy="391326"/>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150" name="Straight Connector 149"/>
              <p:cNvCxnSpPr/>
              <p:nvPr/>
            </p:nvCxnSpPr>
            <p:spPr>
              <a:xfrm rot="20858332" flipH="1">
                <a:off x="3106461" y="3992935"/>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7731829" flipH="1">
                <a:off x="3405601" y="4069303"/>
                <a:ext cx="356640" cy="349542"/>
              </a:xfrm>
              <a:prstGeom prst="line">
                <a:avLst/>
              </a:prstGeom>
              <a:grp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2" name="Oval 151"/>
              <p:cNvSpPr/>
              <p:nvPr/>
            </p:nvSpPr>
            <p:spPr>
              <a:xfrm rot="5032328">
                <a:off x="3427964" y="4493429"/>
                <a:ext cx="413450" cy="408429"/>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grpSp>
          <p:nvGrpSpPr>
            <p:cNvPr id="157" name="Group 156"/>
            <p:cNvGrpSpPr/>
            <p:nvPr/>
          </p:nvGrpSpPr>
          <p:grpSpPr>
            <a:xfrm rot="13660123">
              <a:off x="5010910" y="1641735"/>
              <a:ext cx="429754" cy="838617"/>
              <a:chOff x="3405774" y="4057989"/>
              <a:chExt cx="429754" cy="838617"/>
            </a:xfrm>
          </p:grpSpPr>
          <p:cxnSp>
            <p:nvCxnSpPr>
              <p:cNvPr id="160" name="Straight Connector 159"/>
              <p:cNvCxnSpPr/>
              <p:nvPr/>
            </p:nvCxnSpPr>
            <p:spPr>
              <a:xfrm rot="7731829" flipH="1">
                <a:off x="3402225" y="4061538"/>
                <a:ext cx="356640" cy="349542"/>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1" name="Oval 160"/>
              <p:cNvSpPr/>
              <p:nvPr/>
            </p:nvSpPr>
            <p:spPr>
              <a:xfrm rot="5032328">
                <a:off x="3424589" y="4485666"/>
                <a:ext cx="413450" cy="40842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grpSp>
        <p:sp>
          <p:nvSpPr>
            <p:cNvPr id="184" name="TextBox 183"/>
            <p:cNvSpPr txBox="1"/>
            <p:nvPr/>
          </p:nvSpPr>
          <p:spPr>
            <a:xfrm rot="21407631">
              <a:off x="5220842" y="4158892"/>
              <a:ext cx="263534" cy="219291"/>
            </a:xfrm>
            <a:prstGeom prst="rect">
              <a:avLst/>
            </a:prstGeom>
            <a:noFill/>
          </p:spPr>
          <p:txBody>
            <a:bodyPr wrap="none" rtlCol="0">
              <a:spAutoFit/>
            </a:bodyPr>
            <a:lstStyle/>
            <a:p>
              <a:pPr algn="ctr"/>
              <a:r>
                <a:rPr lang="en-US" sz="1300" i="1" dirty="0">
                  <a:latin typeface="Helvetica" charset="0"/>
                </a:rPr>
                <a:t>…</a:t>
              </a:r>
            </a:p>
          </p:txBody>
        </p:sp>
      </p:grpSp>
      <p:sp>
        <p:nvSpPr>
          <p:cNvPr id="186" name="TextBox 185"/>
          <p:cNvSpPr txBox="1"/>
          <p:nvPr/>
        </p:nvSpPr>
        <p:spPr>
          <a:xfrm rot="18310736">
            <a:off x="3880964" y="5339412"/>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7" name="TextBox 186"/>
          <p:cNvSpPr txBox="1"/>
          <p:nvPr/>
        </p:nvSpPr>
        <p:spPr>
          <a:xfrm rot="3241453">
            <a:off x="6509397" y="499008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sp>
        <p:nvSpPr>
          <p:cNvPr id="188" name="TextBox 187"/>
          <p:cNvSpPr txBox="1"/>
          <p:nvPr/>
        </p:nvSpPr>
        <p:spPr>
          <a:xfrm rot="18633485">
            <a:off x="6258649" y="2758128"/>
            <a:ext cx="833879" cy="292386"/>
          </a:xfrm>
          <a:prstGeom prst="rect">
            <a:avLst/>
          </a:prstGeom>
          <a:noFill/>
        </p:spPr>
        <p:txBody>
          <a:bodyPr wrap="none" lIns="91438" tIns="45719" rIns="91438" bIns="45719" rtlCol="0">
            <a:spAutoFit/>
          </a:bodyPr>
          <a:lstStyle/>
          <a:p>
            <a:pPr algn="ctr"/>
            <a:r>
              <a:rPr lang="en-US" sz="1300" i="1" dirty="0">
                <a:latin typeface="Helvetica" charset="0"/>
              </a:rPr>
              <a:t>synopsis</a:t>
            </a:r>
          </a:p>
        </p:txBody>
      </p:sp>
      <p:cxnSp>
        <p:nvCxnSpPr>
          <p:cNvPr id="31" name="Elbow Connector 30"/>
          <p:cNvCxnSpPr/>
          <p:nvPr/>
        </p:nvCxnSpPr>
        <p:spPr>
          <a:xfrm rot="5400000" flipH="1">
            <a:off x="3132498" y="1621197"/>
            <a:ext cx="1058140" cy="5651891"/>
          </a:xfrm>
          <a:prstGeom prst="bentConnector3">
            <a:avLst>
              <a:gd name="adj1" fmla="val -153979"/>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2" name="Elbow Connector 191"/>
          <p:cNvCxnSpPr/>
          <p:nvPr/>
        </p:nvCxnSpPr>
        <p:spPr>
          <a:xfrm rot="10800000" flipV="1">
            <a:off x="2460977" y="5049960"/>
            <a:ext cx="1971459" cy="513"/>
          </a:xfrm>
          <a:prstGeom prst="bentConnector3">
            <a:avLst>
              <a:gd name="adj1" fmla="val 5000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5" name="Elbow Connector 194"/>
          <p:cNvCxnSpPr/>
          <p:nvPr/>
        </p:nvCxnSpPr>
        <p:spPr>
          <a:xfrm flipH="1" flipV="1">
            <a:off x="2128857" y="2131576"/>
            <a:ext cx="4229003" cy="1024621"/>
          </a:xfrm>
          <a:prstGeom prst="bentConnector3">
            <a:avLst>
              <a:gd name="adj1" fmla="val -110"/>
            </a:avLst>
          </a:prstGeom>
          <a:ln w="12700"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flipH="1" flipV="1">
            <a:off x="1111483" y="3648920"/>
            <a:ext cx="2969876" cy="440261"/>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flipH="1">
            <a:off x="1112812" y="3242407"/>
            <a:ext cx="3322971" cy="274752"/>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flipH="1" flipV="1">
            <a:off x="1012314" y="3839506"/>
            <a:ext cx="1448665" cy="1212263"/>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flipH="1">
            <a:off x="1001024" y="2125930"/>
            <a:ext cx="1132579" cy="1226207"/>
          </a:xfrm>
          <a:prstGeom prst="line">
            <a:avLst/>
          </a:prstGeom>
          <a:no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6" name="TextBox 205"/>
          <p:cNvSpPr txBox="1"/>
          <p:nvPr/>
        </p:nvSpPr>
        <p:spPr>
          <a:xfrm rot="21370795">
            <a:off x="2610253" y="3116528"/>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7" name="TextBox 206"/>
          <p:cNvSpPr txBox="1"/>
          <p:nvPr/>
        </p:nvSpPr>
        <p:spPr>
          <a:xfrm rot="444901">
            <a:off x="2553354" y="3646210"/>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8" name="TextBox 207"/>
          <p:cNvSpPr txBox="1"/>
          <p:nvPr/>
        </p:nvSpPr>
        <p:spPr>
          <a:xfrm rot="2271196">
            <a:off x="1599858" y="4190124"/>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09" name="TextBox 208"/>
          <p:cNvSpPr txBox="1"/>
          <p:nvPr/>
        </p:nvSpPr>
        <p:spPr>
          <a:xfrm rot="18939012">
            <a:off x="1210975" y="2500496"/>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0" name="TextBox 209"/>
          <p:cNvSpPr txBox="1"/>
          <p:nvPr/>
        </p:nvSpPr>
        <p:spPr>
          <a:xfrm>
            <a:off x="951055" y="6327519"/>
            <a:ext cx="556559" cy="292386"/>
          </a:xfrm>
          <a:prstGeom prst="rect">
            <a:avLst/>
          </a:prstGeom>
          <a:noFill/>
        </p:spPr>
        <p:txBody>
          <a:bodyPr wrap="none" lIns="91438" tIns="45719" rIns="91438" bIns="45719" rtlCol="0">
            <a:spAutoFit/>
          </a:bodyPr>
          <a:lstStyle/>
          <a:p>
            <a:r>
              <a:rPr lang="en-US" sz="1300" i="1" dirty="0">
                <a:latin typeface="Helvetica" charset="0"/>
              </a:rPr>
              <a:t>actor</a:t>
            </a:r>
          </a:p>
        </p:txBody>
      </p:sp>
      <p:sp>
        <p:nvSpPr>
          <p:cNvPr id="211" name="TextBox 210"/>
          <p:cNvSpPr txBox="1"/>
          <p:nvPr/>
        </p:nvSpPr>
        <p:spPr>
          <a:xfrm rot="2808157">
            <a:off x="4884759" y="341179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2" name="TextBox 211"/>
          <p:cNvSpPr txBox="1"/>
          <p:nvPr/>
        </p:nvSpPr>
        <p:spPr>
          <a:xfrm rot="1700665">
            <a:off x="5710343" y="417221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3" name="TextBox 212"/>
          <p:cNvSpPr txBox="1"/>
          <p:nvPr/>
        </p:nvSpPr>
        <p:spPr>
          <a:xfrm rot="19303697">
            <a:off x="5479076" y="350837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4" name="TextBox 213"/>
          <p:cNvSpPr txBox="1"/>
          <p:nvPr/>
        </p:nvSpPr>
        <p:spPr>
          <a:xfrm>
            <a:off x="4559265" y="3872532"/>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sp>
        <p:nvSpPr>
          <p:cNvPr id="215" name="TextBox 214"/>
          <p:cNvSpPr txBox="1"/>
          <p:nvPr/>
        </p:nvSpPr>
        <p:spPr>
          <a:xfrm rot="18947979">
            <a:off x="4696783" y="4378260"/>
            <a:ext cx="769758" cy="292386"/>
          </a:xfrm>
          <a:prstGeom prst="rect">
            <a:avLst/>
          </a:prstGeom>
          <a:noFill/>
        </p:spPr>
        <p:txBody>
          <a:bodyPr wrap="none" lIns="91438" tIns="45719" rIns="91438" bIns="45719" rtlCol="0">
            <a:spAutoFit/>
          </a:bodyPr>
          <a:lstStyle/>
          <a:p>
            <a:r>
              <a:rPr lang="en-US" sz="1300" i="1" dirty="0">
                <a:latin typeface="Helvetica" charset="0"/>
              </a:rPr>
              <a:t>episode</a:t>
            </a:r>
          </a:p>
        </p:txBody>
      </p:sp>
      <p:cxnSp>
        <p:nvCxnSpPr>
          <p:cNvPr id="177" name="Straight Connector 176"/>
          <p:cNvCxnSpPr/>
          <p:nvPr/>
        </p:nvCxnSpPr>
        <p:spPr>
          <a:xfrm flipH="1">
            <a:off x="4914987" y="4388623"/>
            <a:ext cx="494399" cy="483365"/>
          </a:xfrm>
          <a:prstGeom prst="line">
            <a:avLst/>
          </a:prstGeom>
          <a:solidFill>
            <a:schemeClr val="accent1"/>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16" name="Group 215"/>
          <p:cNvGrpSpPr/>
          <p:nvPr/>
        </p:nvGrpSpPr>
        <p:grpSpPr>
          <a:xfrm>
            <a:off x="9646670" y="3916980"/>
            <a:ext cx="784189" cy="1032474"/>
            <a:chOff x="7235004" y="2937733"/>
            <a:chExt cx="588142" cy="774355"/>
          </a:xfrm>
        </p:grpSpPr>
        <p:cxnSp>
          <p:nvCxnSpPr>
            <p:cNvPr id="217" name="Elbow Connector 216"/>
            <p:cNvCxnSpPr/>
            <p:nvPr/>
          </p:nvCxnSpPr>
          <p:spPr>
            <a:xfrm rot="5400000">
              <a:off x="7281405" y="3188292"/>
              <a:ext cx="501118"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218" name="TextBox 217"/>
            <p:cNvSpPr txBox="1"/>
            <p:nvPr/>
          </p:nvSpPr>
          <p:spPr>
            <a:xfrm>
              <a:off x="7235004" y="3365839"/>
              <a:ext cx="588142" cy="346249"/>
            </a:xfrm>
            <a:prstGeom prst="rect">
              <a:avLst/>
            </a:prstGeom>
            <a:noFill/>
          </p:spPr>
          <p:txBody>
            <a:bodyPr wrap="none" rtlCol="0">
              <a:spAutoFit/>
            </a:bodyPr>
            <a:lstStyle/>
            <a:p>
              <a:r>
                <a:rPr lang="en-US" sz="2400" dirty="0">
                  <a:latin typeface="Helvetica" charset="0"/>
                </a:rPr>
                <a:t>0.12</a:t>
              </a:r>
            </a:p>
          </p:txBody>
        </p:sp>
      </p:grpSp>
      <p:grpSp>
        <p:nvGrpSpPr>
          <p:cNvPr id="219" name="Group 218"/>
          <p:cNvGrpSpPr/>
          <p:nvPr/>
        </p:nvGrpSpPr>
        <p:grpSpPr>
          <a:xfrm>
            <a:off x="9648782" y="3912964"/>
            <a:ext cx="784189" cy="1032474"/>
            <a:chOff x="7235004" y="2937733"/>
            <a:chExt cx="588142" cy="774355"/>
          </a:xfrm>
        </p:grpSpPr>
        <p:cxnSp>
          <p:nvCxnSpPr>
            <p:cNvPr id="220" name="Elbow Connector 219"/>
            <p:cNvCxnSpPr/>
            <p:nvPr/>
          </p:nvCxnSpPr>
          <p:spPr>
            <a:xfrm rot="5400000">
              <a:off x="7281405" y="3188292"/>
              <a:ext cx="501118"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221" name="TextBox 220"/>
            <p:cNvSpPr txBox="1"/>
            <p:nvPr/>
          </p:nvSpPr>
          <p:spPr>
            <a:xfrm>
              <a:off x="7235004" y="3365839"/>
              <a:ext cx="588142" cy="346249"/>
            </a:xfrm>
            <a:prstGeom prst="rect">
              <a:avLst/>
            </a:prstGeom>
            <a:noFill/>
          </p:spPr>
          <p:txBody>
            <a:bodyPr wrap="none" rtlCol="0">
              <a:spAutoFit/>
            </a:bodyPr>
            <a:lstStyle/>
            <a:p>
              <a:r>
                <a:rPr lang="en-US" sz="2400" dirty="0">
                  <a:latin typeface="Helvetica" charset="0"/>
                </a:rPr>
                <a:t>0.05</a:t>
              </a:r>
            </a:p>
          </p:txBody>
        </p:sp>
      </p:grpSp>
      <p:grpSp>
        <p:nvGrpSpPr>
          <p:cNvPr id="222" name="Group 221"/>
          <p:cNvGrpSpPr/>
          <p:nvPr/>
        </p:nvGrpSpPr>
        <p:grpSpPr>
          <a:xfrm>
            <a:off x="9642034" y="3916301"/>
            <a:ext cx="784189" cy="1032474"/>
            <a:chOff x="7235004" y="2937733"/>
            <a:chExt cx="588142" cy="774355"/>
          </a:xfrm>
        </p:grpSpPr>
        <p:cxnSp>
          <p:nvCxnSpPr>
            <p:cNvPr id="223" name="Elbow Connector 222"/>
            <p:cNvCxnSpPr/>
            <p:nvPr/>
          </p:nvCxnSpPr>
          <p:spPr>
            <a:xfrm rot="5400000">
              <a:off x="7281405" y="3188292"/>
              <a:ext cx="501118"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TextBox 223"/>
            <p:cNvSpPr txBox="1"/>
            <p:nvPr/>
          </p:nvSpPr>
          <p:spPr>
            <a:xfrm>
              <a:off x="7235004" y="3365839"/>
              <a:ext cx="588142" cy="346249"/>
            </a:xfrm>
            <a:prstGeom prst="rect">
              <a:avLst/>
            </a:prstGeom>
            <a:noFill/>
          </p:spPr>
          <p:txBody>
            <a:bodyPr wrap="none" rtlCol="0">
              <a:spAutoFit/>
            </a:bodyPr>
            <a:lstStyle/>
            <a:p>
              <a:r>
                <a:rPr lang="en-US" sz="2400" dirty="0">
                  <a:latin typeface="Helvetica" charset="0"/>
                </a:rPr>
                <a:t>0.27</a:t>
              </a:r>
            </a:p>
          </p:txBody>
        </p:sp>
      </p:grpSp>
      <p:grpSp>
        <p:nvGrpSpPr>
          <p:cNvPr id="225" name="Group 224"/>
          <p:cNvGrpSpPr/>
          <p:nvPr/>
        </p:nvGrpSpPr>
        <p:grpSpPr>
          <a:xfrm>
            <a:off x="9641943" y="3918073"/>
            <a:ext cx="784189" cy="1032474"/>
            <a:chOff x="7235004" y="2937733"/>
            <a:chExt cx="588142" cy="774355"/>
          </a:xfrm>
        </p:grpSpPr>
        <p:cxnSp>
          <p:nvCxnSpPr>
            <p:cNvPr id="226" name="Elbow Connector 225"/>
            <p:cNvCxnSpPr/>
            <p:nvPr/>
          </p:nvCxnSpPr>
          <p:spPr>
            <a:xfrm rot="5400000">
              <a:off x="7281405" y="3188292"/>
              <a:ext cx="501118"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227" name="TextBox 226"/>
            <p:cNvSpPr txBox="1"/>
            <p:nvPr/>
          </p:nvSpPr>
          <p:spPr>
            <a:xfrm>
              <a:off x="7235004" y="3365839"/>
              <a:ext cx="588142" cy="346249"/>
            </a:xfrm>
            <a:prstGeom prst="rect">
              <a:avLst/>
            </a:prstGeom>
            <a:noFill/>
          </p:spPr>
          <p:txBody>
            <a:bodyPr wrap="none" rtlCol="0">
              <a:spAutoFit/>
            </a:bodyPr>
            <a:lstStyle/>
            <a:p>
              <a:r>
                <a:rPr lang="en-US" sz="2400" dirty="0">
                  <a:latin typeface="Helvetica" charset="0"/>
                </a:rPr>
                <a:t>0.92</a:t>
              </a:r>
            </a:p>
          </p:txBody>
        </p:sp>
      </p:grpSp>
      <p:grpSp>
        <p:nvGrpSpPr>
          <p:cNvPr id="228" name="Group 227"/>
          <p:cNvGrpSpPr/>
          <p:nvPr/>
        </p:nvGrpSpPr>
        <p:grpSpPr>
          <a:xfrm>
            <a:off x="9642034" y="3911294"/>
            <a:ext cx="784189" cy="1032474"/>
            <a:chOff x="7235004" y="2937733"/>
            <a:chExt cx="588142" cy="774355"/>
          </a:xfrm>
        </p:grpSpPr>
        <p:cxnSp>
          <p:nvCxnSpPr>
            <p:cNvPr id="229" name="Elbow Connector 228"/>
            <p:cNvCxnSpPr/>
            <p:nvPr/>
          </p:nvCxnSpPr>
          <p:spPr>
            <a:xfrm rot="5400000">
              <a:off x="7281405" y="3188292"/>
              <a:ext cx="501118" cy="0"/>
            </a:xfrm>
            <a:prstGeom prst="bentConnector3">
              <a:avLst>
                <a:gd name="adj1" fmla="val 50000"/>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230" name="TextBox 229"/>
            <p:cNvSpPr txBox="1"/>
            <p:nvPr/>
          </p:nvSpPr>
          <p:spPr>
            <a:xfrm>
              <a:off x="7235004" y="3365839"/>
              <a:ext cx="588142" cy="346249"/>
            </a:xfrm>
            <a:prstGeom prst="rect">
              <a:avLst/>
            </a:prstGeom>
            <a:noFill/>
          </p:spPr>
          <p:txBody>
            <a:bodyPr wrap="none" rtlCol="0">
              <a:spAutoFit/>
            </a:bodyPr>
            <a:lstStyle/>
            <a:p>
              <a:r>
                <a:rPr lang="en-US" sz="2400" dirty="0">
                  <a:latin typeface="Helvetica" charset="0"/>
                </a:rPr>
                <a:t>0.83</a:t>
              </a:r>
            </a:p>
          </p:txBody>
        </p:sp>
      </p:grpSp>
      <p:grpSp>
        <p:nvGrpSpPr>
          <p:cNvPr id="235" name="Group 234"/>
          <p:cNvGrpSpPr/>
          <p:nvPr/>
        </p:nvGrpSpPr>
        <p:grpSpPr>
          <a:xfrm>
            <a:off x="8784300" y="1382374"/>
            <a:ext cx="2457682" cy="1417524"/>
            <a:chOff x="6588227" y="1036779"/>
            <a:chExt cx="1843262" cy="1063143"/>
          </a:xfrm>
        </p:grpSpPr>
        <p:cxnSp>
          <p:nvCxnSpPr>
            <p:cNvPr id="236" name="Elbow Connector 235"/>
            <p:cNvCxnSpPr>
              <a:endCxn id="153" idx="0"/>
            </p:cNvCxnSpPr>
            <p:nvPr/>
          </p:nvCxnSpPr>
          <p:spPr>
            <a:xfrm rot="16200000" flipH="1">
              <a:off x="6528524" y="1096482"/>
              <a:ext cx="1063143" cy="943737"/>
            </a:xfrm>
            <a:prstGeom prst="bentConnector3">
              <a:avLst>
                <a:gd name="adj1" fmla="val -809"/>
              </a:avLst>
            </a:prstGeom>
            <a:ln>
              <a:solidFill>
                <a:srgbClr val="404040"/>
              </a:solidFill>
              <a:tailEnd type="arrow"/>
            </a:ln>
            <a:effectLst/>
          </p:spPr>
          <p:style>
            <a:lnRef idx="2">
              <a:schemeClr val="accent1"/>
            </a:lnRef>
            <a:fillRef idx="0">
              <a:schemeClr val="accent1"/>
            </a:fillRef>
            <a:effectRef idx="1">
              <a:schemeClr val="accent1"/>
            </a:effectRef>
            <a:fontRef idx="minor">
              <a:schemeClr val="tx1"/>
            </a:fontRef>
          </p:style>
        </p:cxnSp>
        <p:sp>
          <p:nvSpPr>
            <p:cNvPr id="237" name="TextBox 236"/>
            <p:cNvSpPr txBox="1"/>
            <p:nvPr/>
          </p:nvSpPr>
          <p:spPr>
            <a:xfrm>
              <a:off x="7531964" y="1307766"/>
              <a:ext cx="899525" cy="311624"/>
            </a:xfrm>
            <a:prstGeom prst="rect">
              <a:avLst/>
            </a:prstGeom>
            <a:noFill/>
          </p:spPr>
          <p:txBody>
            <a:bodyPr wrap="none" rtlCol="0">
              <a:spAutoFit/>
            </a:bodyPr>
            <a:lstStyle/>
            <a:p>
              <a:r>
                <a:rPr lang="en-US" sz="2100" dirty="0">
                  <a:latin typeface="Helvetica" charset="0"/>
                </a:rPr>
                <a:t>question</a:t>
              </a:r>
            </a:p>
          </p:txBody>
        </p:sp>
      </p:grpSp>
      <p:grpSp>
        <p:nvGrpSpPr>
          <p:cNvPr id="231" name="Group 230"/>
          <p:cNvGrpSpPr/>
          <p:nvPr/>
        </p:nvGrpSpPr>
        <p:grpSpPr>
          <a:xfrm>
            <a:off x="413149" y="2159796"/>
            <a:ext cx="8546819" cy="2845581"/>
            <a:chOff x="309861" y="1619847"/>
            <a:chExt cx="6410114" cy="2134186"/>
          </a:xfrm>
        </p:grpSpPr>
        <p:sp>
          <p:nvSpPr>
            <p:cNvPr id="232" name="Rounded Rectangle 231"/>
            <p:cNvSpPr/>
            <p:nvPr/>
          </p:nvSpPr>
          <p:spPr>
            <a:xfrm>
              <a:off x="309861" y="1619847"/>
              <a:ext cx="4744255" cy="2134186"/>
            </a:xfrm>
            <a:prstGeom prst="roundRect">
              <a:avLst/>
            </a:prstGeom>
            <a:solidFill>
              <a:schemeClr val="accent3">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Helvetica" charset="0"/>
              </a:endParaRPr>
            </a:p>
          </p:txBody>
        </p:sp>
        <p:cxnSp>
          <p:nvCxnSpPr>
            <p:cNvPr id="233" name="Elbow Connector 232"/>
            <p:cNvCxnSpPr/>
            <p:nvPr/>
          </p:nvCxnSpPr>
          <p:spPr>
            <a:xfrm flipV="1">
              <a:off x="5057491" y="2559477"/>
              <a:ext cx="1634050" cy="0"/>
            </a:xfrm>
            <a:prstGeom prst="bentConnector3">
              <a:avLst>
                <a:gd name="adj1" fmla="val 50000"/>
              </a:avLst>
            </a:prstGeom>
            <a:ln>
              <a:solidFill>
                <a:schemeClr val="accent3"/>
              </a:solidFill>
              <a:tailEnd type="arrow"/>
            </a:ln>
            <a:effectLst/>
          </p:spPr>
          <p:style>
            <a:lnRef idx="2">
              <a:schemeClr val="accent1"/>
            </a:lnRef>
            <a:fillRef idx="0">
              <a:schemeClr val="accent1"/>
            </a:fillRef>
            <a:effectRef idx="1">
              <a:schemeClr val="accent1"/>
            </a:effectRef>
            <a:fontRef idx="minor">
              <a:schemeClr val="tx1"/>
            </a:fontRef>
          </p:style>
        </p:cxnSp>
        <p:sp>
          <p:nvSpPr>
            <p:cNvPr id="234" name="TextBox 233"/>
            <p:cNvSpPr txBox="1"/>
            <p:nvPr/>
          </p:nvSpPr>
          <p:spPr>
            <a:xfrm>
              <a:off x="5665703" y="1935708"/>
              <a:ext cx="1054272" cy="553998"/>
            </a:xfrm>
            <a:prstGeom prst="rect">
              <a:avLst/>
            </a:prstGeom>
            <a:noFill/>
          </p:spPr>
          <p:txBody>
            <a:bodyPr wrap="square" rtlCol="0">
              <a:spAutoFit/>
            </a:bodyPr>
            <a:lstStyle/>
            <a:p>
              <a:r>
                <a:rPr lang="en-US" sz="2100" dirty="0">
                  <a:solidFill>
                    <a:schemeClr val="accent3"/>
                  </a:solidFill>
                  <a:latin typeface="Helvetica" charset="0"/>
                </a:rPr>
                <a:t>answer context</a:t>
              </a:r>
            </a:p>
          </p:txBody>
        </p:sp>
      </p:grpSp>
      <p:sp>
        <p:nvSpPr>
          <p:cNvPr id="153" name="Rectangle 152"/>
          <p:cNvSpPr/>
          <p:nvPr/>
        </p:nvSpPr>
        <p:spPr>
          <a:xfrm>
            <a:off x="8930521" y="2799897"/>
            <a:ext cx="2224195" cy="1219200"/>
          </a:xfrm>
          <a:prstGeom prst="rect">
            <a:avLst/>
          </a:prstGeom>
          <a:solidFill>
            <a:schemeClr val="tx1"/>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r>
              <a:rPr lang="en-US" sz="2400" dirty="0">
                <a:solidFill>
                  <a:schemeClr val="bg1"/>
                </a:solidFill>
                <a:latin typeface="Helvetica" charset="0"/>
              </a:rPr>
              <a:t>Does this answer the question?</a:t>
            </a:r>
          </a:p>
        </p:txBody>
      </p:sp>
    </p:spTree>
    <p:extLst>
      <p:ext uri="{BB962C8B-B14F-4D97-AF65-F5344CB8AC3E}">
        <p14:creationId xmlns:p14="http://schemas.microsoft.com/office/powerpoint/2010/main" val="6939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6"/>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9"/>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1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1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2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28"/>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25"/>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4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1819802" y="1086663"/>
          <a:ext cx="9495897" cy="5587718"/>
        </p:xfrm>
        <a:graphic>
          <a:graphicData uri="http://schemas.openxmlformats.org/drawingml/2006/table">
            <a:tbl>
              <a:tblPr firstRow="1" bandRow="1">
                <a:tableStyleId>{7E9639D4-E3E2-4D34-9284-5A2195B3D0D7}</a:tableStyleId>
              </a:tblPr>
              <a:tblGrid>
                <a:gridCol w="2795163"/>
                <a:gridCol w="3458854"/>
                <a:gridCol w="3241880"/>
              </a:tblGrid>
              <a:tr h="534227">
                <a:tc>
                  <a:txBody>
                    <a:bodyPr/>
                    <a:lstStyle/>
                    <a:p>
                      <a:pPr algn="ctr"/>
                      <a:r>
                        <a:rPr lang="en-US" sz="2400" dirty="0" smtClean="0">
                          <a:latin typeface="Helvetica" charset="0"/>
                        </a:rPr>
                        <a:t>Error Analysis</a:t>
                      </a:r>
                      <a:endParaRPr lang="en-US" sz="24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Helvetica" charset="0"/>
                        </a:rPr>
                        <a:t>How old …</a:t>
                      </a:r>
                      <a:endParaRPr lang="en-US" sz="24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Helvetica" charset="0"/>
                        </a:rPr>
                        <a:t>When was …</a:t>
                      </a:r>
                      <a:endParaRPr lang="en-US" sz="24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88983">
                <a:tc>
                  <a:txBody>
                    <a:bodyPr/>
                    <a:lstStyle/>
                    <a:p>
                      <a:pPr algn="ctr"/>
                      <a:r>
                        <a:rPr lang="en-US" sz="2000" dirty="0" smtClean="0">
                          <a:latin typeface="Helvetica" charset="0"/>
                        </a:rPr>
                        <a:t>Entity + relation</a:t>
                      </a:r>
                    </a:p>
                    <a:p>
                      <a:pPr algn="ctr"/>
                      <a:r>
                        <a:rPr lang="en-US" sz="2000" dirty="0" smtClean="0">
                          <a:latin typeface="Helvetica" charset="0"/>
                        </a:rPr>
                        <a:t>with</a:t>
                      </a:r>
                      <a:r>
                        <a:rPr lang="en-US" sz="2000" baseline="0" dirty="0" smtClean="0">
                          <a:latin typeface="Helvetica" charset="0"/>
                        </a:rPr>
                        <a:t> </a:t>
                      </a:r>
                      <a:r>
                        <a:rPr lang="en-US" sz="2000" dirty="0" smtClean="0">
                          <a:latin typeface="Helvetica" charset="0"/>
                        </a:rPr>
                        <a:t>answer</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130</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90</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30307">
                <a:tc>
                  <a:txBody>
                    <a:bodyPr/>
                    <a:lstStyle/>
                    <a:p>
                      <a:pPr algn="ctr"/>
                      <a:r>
                        <a:rPr lang="en-US" sz="2000" dirty="0" smtClean="0">
                          <a:latin typeface="Helvetica" charset="0"/>
                        </a:rPr>
                        <a:t>Entity + relation</a:t>
                      </a:r>
                    </a:p>
                    <a:p>
                      <a:pPr algn="ctr"/>
                      <a:r>
                        <a:rPr lang="en-US" sz="2000" dirty="0" smtClean="0">
                          <a:latin typeface="Helvetica" charset="0"/>
                        </a:rPr>
                        <a:t>no answer</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22</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36</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227">
                <a:tc>
                  <a:txBody>
                    <a:bodyPr/>
                    <a:lstStyle/>
                    <a:p>
                      <a:pPr algn="ctr"/>
                      <a:r>
                        <a:rPr lang="en-US" sz="2000" dirty="0" smtClean="0">
                          <a:latin typeface="Helvetica" charset="0"/>
                        </a:rPr>
                        <a:t>No entity</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9</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0</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227">
                <a:tc>
                  <a:txBody>
                    <a:bodyPr/>
                    <a:lstStyle/>
                    <a:p>
                      <a:pPr algn="ctr"/>
                      <a:r>
                        <a:rPr lang="en-US" sz="2000" dirty="0" smtClean="0">
                          <a:latin typeface="Helvetica" charset="0"/>
                        </a:rPr>
                        <a:t>Wrong relation</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1</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4</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6687">
                <a:tc>
                  <a:txBody>
                    <a:bodyPr/>
                    <a:lstStyle/>
                    <a:p>
                      <a:pPr algn="ctr"/>
                      <a:r>
                        <a:rPr lang="en-US" sz="2000" dirty="0" smtClean="0">
                          <a:latin typeface="Helvetica" charset="0"/>
                        </a:rPr>
                        <a:t>No entity</a:t>
                      </a:r>
                      <a:r>
                        <a:rPr lang="en-US" sz="2000" baseline="0" dirty="0" smtClean="0">
                          <a:latin typeface="Helvetica" charset="0"/>
                        </a:rPr>
                        <a:t> </a:t>
                      </a:r>
                    </a:p>
                    <a:p>
                      <a:pPr algn="ctr"/>
                      <a:r>
                        <a:rPr lang="en-US" sz="2000" baseline="0" dirty="0" smtClean="0">
                          <a:latin typeface="Helvetica" charset="0"/>
                        </a:rPr>
                        <a:t>+</a:t>
                      </a:r>
                      <a:r>
                        <a:rPr lang="en-US" sz="2000" dirty="0" smtClean="0">
                          <a:latin typeface="Helvetica" charset="0"/>
                        </a:rPr>
                        <a:t> wrong relation</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2</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1</a:t>
                      </a:r>
                      <a:endParaRPr lang="en-US" sz="2000" dirty="0">
                        <a:latin typeface="Helvetica"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227">
                <a:tc>
                  <a:txBody>
                    <a:bodyPr/>
                    <a:lstStyle/>
                    <a:p>
                      <a:r>
                        <a:rPr lang="en-US" sz="2400" dirty="0" smtClean="0">
                          <a:latin typeface="Helvetica" charset="0"/>
                        </a:rPr>
                        <a:t>Total</a:t>
                      </a:r>
                      <a:endParaRPr lang="en-US" sz="2400" dirty="0">
                        <a:latin typeface="Helvetica" charset="0"/>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Helvetica" charset="0"/>
                        </a:rPr>
                        <a:t>164</a:t>
                      </a:r>
                      <a:endParaRPr lang="en-US" sz="2400" dirty="0">
                        <a:latin typeface="Helvetica" charset="0"/>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Helvetica" charset="0"/>
                        </a:rPr>
                        <a:t>131</a:t>
                      </a:r>
                      <a:endParaRPr lang="en-US" sz="2400" dirty="0">
                        <a:latin typeface="Helvetica" charset="0"/>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dirty="0" smtClean="0"/>
              <a:t>Performance on </a:t>
            </a:r>
            <a:r>
              <a:rPr lang="en-US" dirty="0"/>
              <a:t>R</a:t>
            </a:r>
            <a:r>
              <a:rPr lang="en-US" dirty="0" smtClean="0"/>
              <a:t>eal </a:t>
            </a:r>
            <a:r>
              <a:rPr lang="en-US" dirty="0"/>
              <a:t>Q</a:t>
            </a:r>
            <a:r>
              <a:rPr lang="en-US" dirty="0" smtClean="0"/>
              <a:t>ueries</a:t>
            </a:r>
            <a:endParaRPr lang="en-US" dirty="0"/>
          </a:p>
        </p:txBody>
      </p:sp>
      <p:sp>
        <p:nvSpPr>
          <p:cNvPr id="6" name="Left Brace 5"/>
          <p:cNvSpPr/>
          <p:nvPr/>
        </p:nvSpPr>
        <p:spPr>
          <a:xfrm>
            <a:off x="1282706" y="4435061"/>
            <a:ext cx="391763" cy="1554185"/>
          </a:xfrm>
          <a:prstGeom prst="lef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lang="en-US" sz="2400" dirty="0">
              <a:latin typeface="Helvetica" charset="0"/>
            </a:endParaRPr>
          </a:p>
        </p:txBody>
      </p:sp>
      <p:sp>
        <p:nvSpPr>
          <p:cNvPr id="7" name="TextBox 6"/>
          <p:cNvSpPr txBox="1"/>
          <p:nvPr/>
        </p:nvSpPr>
        <p:spPr>
          <a:xfrm>
            <a:off x="207520" y="4550434"/>
            <a:ext cx="1466949" cy="1323437"/>
          </a:xfrm>
          <a:prstGeom prst="rect">
            <a:avLst/>
          </a:prstGeom>
          <a:noFill/>
        </p:spPr>
        <p:txBody>
          <a:bodyPr wrap="square" lIns="91438" tIns="45719" rIns="91438" bIns="45719" rtlCol="0">
            <a:spAutoFit/>
          </a:bodyPr>
          <a:lstStyle/>
          <a:p>
            <a:r>
              <a:rPr lang="en-US" sz="2000" dirty="0">
                <a:latin typeface="Helvetica" charset="0"/>
              </a:rPr>
              <a:t>No clear </a:t>
            </a:r>
            <a:r>
              <a:rPr lang="en-US" sz="2000" dirty="0" smtClean="0">
                <a:latin typeface="Helvetica" charset="0"/>
              </a:rPr>
              <a:t>answer</a:t>
            </a:r>
          </a:p>
          <a:p>
            <a:r>
              <a:rPr lang="en-US" sz="2000" dirty="0">
                <a:latin typeface="Helvetica" charset="0"/>
              </a:rPr>
              <a:t>o</a:t>
            </a:r>
            <a:r>
              <a:rPr lang="en-US" sz="2000" dirty="0" smtClean="0">
                <a:latin typeface="Helvetica" charset="0"/>
              </a:rPr>
              <a:t>r nonsense</a:t>
            </a:r>
            <a:endParaRPr lang="en-US" sz="2000" dirty="0">
              <a:latin typeface="Helvetica" charset="0"/>
            </a:endParaRPr>
          </a:p>
        </p:txBody>
      </p:sp>
      <p:graphicFrame>
        <p:nvGraphicFramePr>
          <p:cNvPr id="20" name="Table 19"/>
          <p:cNvGraphicFramePr>
            <a:graphicFrameLocks noGrp="1"/>
          </p:cNvGraphicFramePr>
          <p:nvPr>
            <p:extLst/>
          </p:nvPr>
        </p:nvGraphicFramePr>
        <p:xfrm>
          <a:off x="4701370" y="2977683"/>
          <a:ext cx="3234195" cy="1321723"/>
        </p:xfrm>
        <a:graphic>
          <a:graphicData uri="http://schemas.openxmlformats.org/drawingml/2006/table">
            <a:tbl>
              <a:tblPr firstRow="1" bandRow="1">
                <a:tableStyleId>{9D7B26C5-4107-4FEC-AEDC-1716B250A1EF}</a:tableStyleId>
              </a:tblPr>
              <a:tblGrid>
                <a:gridCol w="3234195"/>
              </a:tblGrid>
              <a:tr h="230909">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b="0" dirty="0" smtClean="0">
                          <a:solidFill>
                            <a:schemeClr val="tx1"/>
                          </a:solidFill>
                          <a:latin typeface="Helvetica" charset="0"/>
                        </a:rPr>
                        <a:t>how old is she</a:t>
                      </a:r>
                    </a:p>
                  </a:txBody>
                  <a:tcPr marL="121920" marR="121920" marT="60960" marB="60960">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0909">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solidFill>
                            <a:schemeClr val="tx1"/>
                          </a:solidFill>
                          <a:latin typeface="Helvetica" charset="0"/>
                        </a:rPr>
                        <a:t>how old am </a:t>
                      </a:r>
                      <a:r>
                        <a:rPr lang="en-US" sz="1600" dirty="0" err="1" smtClean="0">
                          <a:solidFill>
                            <a:schemeClr val="tx1"/>
                          </a:solidFill>
                          <a:latin typeface="Helvetica" charset="0"/>
                        </a:rPr>
                        <a:t>i</a:t>
                      </a:r>
                      <a:endParaRPr lang="en-US" sz="1600" dirty="0" smtClean="0">
                        <a:solidFill>
                          <a:schemeClr val="tx1"/>
                        </a:solidFill>
                        <a:latin typeface="Helvetica" charset="0"/>
                      </a:endParaRPr>
                    </a:p>
                  </a:txBody>
                  <a:tcPr marL="121920" marR="121920" marT="60960" marB="6096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0909">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solidFill>
                            <a:schemeClr val="tx1"/>
                          </a:solidFill>
                          <a:latin typeface="Helvetica" charset="0"/>
                        </a:rPr>
                        <a:t>how old and </a:t>
                      </a:r>
                      <a:r>
                        <a:rPr lang="en-US" sz="1600" dirty="0" err="1" smtClean="0">
                          <a:solidFill>
                            <a:schemeClr val="tx1"/>
                          </a:solidFill>
                          <a:latin typeface="Helvetica" charset="0"/>
                        </a:rPr>
                        <a:t>kumar</a:t>
                      </a:r>
                      <a:endParaRPr lang="en-US" sz="1600" dirty="0" smtClean="0">
                        <a:solidFill>
                          <a:schemeClr val="tx1"/>
                        </a:solidFill>
                        <a:latin typeface="Helvetica" charset="0"/>
                      </a:endParaRPr>
                    </a:p>
                  </a:txBody>
                  <a:tcPr marL="121920" marR="121920" marT="60960" marB="6096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0909">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solidFill>
                            <a:schemeClr val="tx1"/>
                          </a:solidFill>
                          <a:latin typeface="Helvetica" charset="0"/>
                        </a:rPr>
                        <a:t>how old is president </a:t>
                      </a:r>
                      <a:r>
                        <a:rPr lang="en-US" sz="1600" dirty="0" err="1" smtClean="0">
                          <a:solidFill>
                            <a:schemeClr val="tx1"/>
                          </a:solidFill>
                          <a:latin typeface="Helvetica" charset="0"/>
                        </a:rPr>
                        <a:t>obama</a:t>
                      </a:r>
                      <a:endParaRPr lang="en-US" sz="1600" dirty="0" smtClean="0">
                        <a:solidFill>
                          <a:schemeClr val="tx1"/>
                        </a:solidFill>
                        <a:latin typeface="Helvetica" charset="0"/>
                      </a:endParaRPr>
                    </a:p>
                  </a:txBody>
                  <a:tcPr marL="121920" marR="121920" marT="60960" marB="6096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46363">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solidFill>
                            <a:schemeClr val="tx1"/>
                          </a:solidFill>
                          <a:latin typeface="Helvetica" charset="0"/>
                        </a:rPr>
                        <a:t>how old is ross lynch is girlfriend</a:t>
                      </a:r>
                    </a:p>
                  </a:txBody>
                  <a:tcPr marL="121920" marR="121920" marT="60960" marB="60960">
                    <a:lnL>
                      <a:noFill/>
                    </a:lnL>
                    <a:lnR>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graphicFrame>
        <p:nvGraphicFramePr>
          <p:cNvPr id="22" name="Table 21"/>
          <p:cNvGraphicFramePr>
            <a:graphicFrameLocks noGrp="1"/>
          </p:cNvGraphicFramePr>
          <p:nvPr>
            <p:extLst/>
          </p:nvPr>
        </p:nvGraphicFramePr>
        <p:xfrm>
          <a:off x="8155093" y="2949805"/>
          <a:ext cx="3018352" cy="1293824"/>
        </p:xfrm>
        <a:graphic>
          <a:graphicData uri="http://schemas.openxmlformats.org/drawingml/2006/table">
            <a:tbl>
              <a:tblPr firstRow="1" bandRow="1">
                <a:tableStyleId>{9D7B26C5-4107-4FEC-AEDC-1716B250A1EF}</a:tableStyleId>
              </a:tblPr>
              <a:tblGrid>
                <a:gridCol w="3018352"/>
              </a:tblGrid>
              <a:tr h="267360">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b="0" dirty="0" smtClean="0">
                          <a:latin typeface="Helvetica" charset="0"/>
                        </a:rPr>
                        <a:t>when was him</a:t>
                      </a:r>
                    </a:p>
                  </a:txBody>
                  <a:tcPr marL="121920" marR="121920" marT="60960" marB="60960">
                    <a:lnL>
                      <a:noFill/>
                    </a:lnL>
                    <a:lnR>
                      <a:noFill/>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67360">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latin typeface="Helvetica" charset="0"/>
                        </a:rPr>
                        <a:t>when was dove </a:t>
                      </a:r>
                      <a:r>
                        <a:rPr lang="en-US" sz="1600" dirty="0" err="1" smtClean="0">
                          <a:latin typeface="Helvetica" charset="0"/>
                        </a:rPr>
                        <a:t>cameron</a:t>
                      </a:r>
                      <a:r>
                        <a:rPr lang="en-US" sz="1600" dirty="0" smtClean="0">
                          <a:latin typeface="Helvetica" charset="0"/>
                        </a:rPr>
                        <a:t> porn</a:t>
                      </a:r>
                    </a:p>
                  </a:txBody>
                  <a:tcPr marL="121920" marR="121920" marT="60960" marB="6096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67360">
                <a:tc>
                  <a:txBody>
                    <a:bodyPr/>
                    <a:lstStyle/>
                    <a:p>
                      <a:pPr marL="0" marR="0" indent="0" algn="l" defTabSz="457200" rtl="0" eaLnBrk="1" fontAlgn="auto" latinLnBrk="0" hangingPunct="1">
                        <a:lnSpc>
                          <a:spcPct val="50000"/>
                        </a:lnSpc>
                        <a:spcBef>
                          <a:spcPts val="0"/>
                        </a:spcBef>
                        <a:spcAft>
                          <a:spcPts val="0"/>
                        </a:spcAft>
                        <a:buClrTx/>
                        <a:buSzTx/>
                        <a:buFontTx/>
                        <a:buNone/>
                        <a:tabLst/>
                        <a:defRPr/>
                      </a:pPr>
                      <a:r>
                        <a:rPr lang="en-US" sz="1600" dirty="0" smtClean="0">
                          <a:latin typeface="Helvetica" charset="0"/>
                        </a:rPr>
                        <a:t>when was </a:t>
                      </a:r>
                      <a:r>
                        <a:rPr lang="en-US" sz="1600" dirty="0" err="1" smtClean="0">
                          <a:latin typeface="Helvetica" charset="0"/>
                        </a:rPr>
                        <a:t>seinfeld</a:t>
                      </a:r>
                      <a:r>
                        <a:rPr lang="en-US" sz="1600" dirty="0" smtClean="0">
                          <a:latin typeface="Helvetica" charset="0"/>
                        </a:rPr>
                        <a:t> created</a:t>
                      </a:r>
                    </a:p>
                  </a:txBody>
                  <a:tcPr marL="121920" marR="121920" marT="60960" marB="6096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91744">
                <a:tc>
                  <a:txBody>
                    <a:bodyPr/>
                    <a:lstStyle/>
                    <a:p>
                      <a:pPr marL="0" marR="0" indent="0" algn="l" defTabSz="457200" rtl="0" eaLnBrk="1" fontAlgn="auto" latinLnBrk="0" hangingPunct="1">
                        <a:lnSpc>
                          <a:spcPct val="70000"/>
                        </a:lnSpc>
                        <a:spcBef>
                          <a:spcPts val="0"/>
                        </a:spcBef>
                        <a:spcAft>
                          <a:spcPts val="0"/>
                        </a:spcAft>
                        <a:buClrTx/>
                        <a:buSzTx/>
                        <a:buFontTx/>
                        <a:buNone/>
                        <a:tabLst/>
                        <a:defRPr/>
                      </a:pPr>
                      <a:r>
                        <a:rPr lang="en-US" sz="1600" dirty="0" smtClean="0">
                          <a:latin typeface="Helvetica" charset="0"/>
                        </a:rPr>
                        <a:t>when was the newest episode of </a:t>
                      </a:r>
                      <a:r>
                        <a:rPr lang="en-US" sz="1600" dirty="0" err="1" smtClean="0">
                          <a:latin typeface="Helvetica" charset="0"/>
                        </a:rPr>
                        <a:t>steven</a:t>
                      </a:r>
                      <a:r>
                        <a:rPr lang="en-US" sz="1600" dirty="0" smtClean="0">
                          <a:latin typeface="Helvetica" charset="0"/>
                        </a:rPr>
                        <a:t> universe</a:t>
                      </a:r>
                    </a:p>
                  </a:txBody>
                  <a:tcPr marL="121920" marR="121920" marT="60960" marB="60960">
                    <a:lnL>
                      <a:noFill/>
                    </a:lnL>
                    <a:lnR>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graphicFrame>
        <p:nvGraphicFramePr>
          <p:cNvPr id="11" name="Table 10"/>
          <p:cNvGraphicFramePr>
            <a:graphicFrameLocks noGrp="1"/>
          </p:cNvGraphicFramePr>
          <p:nvPr>
            <p:extLst/>
          </p:nvPr>
        </p:nvGraphicFramePr>
        <p:xfrm>
          <a:off x="4735653" y="1748461"/>
          <a:ext cx="3234195" cy="2550945"/>
        </p:xfrm>
        <a:graphic>
          <a:graphicData uri="http://schemas.openxmlformats.org/drawingml/2006/table">
            <a:tbl>
              <a:tblPr firstRow="1" bandRow="1">
                <a:tableStyleId>{9D7B26C5-4107-4FEC-AEDC-1716B250A1EF}</a:tableStyleId>
              </a:tblPr>
              <a:tblGrid>
                <a:gridCol w="3234195"/>
              </a:tblGrid>
              <a:tr h="2550945">
                <a:tc>
                  <a:txBody>
                    <a:bodyPr/>
                    <a:lstStyle/>
                    <a:p>
                      <a:pPr marL="0" marR="0" indent="0" algn="ctr" defTabSz="457200" rtl="0" eaLnBrk="1" fontAlgn="auto" latinLnBrk="0" hangingPunct="1">
                        <a:lnSpc>
                          <a:spcPct val="50000"/>
                        </a:lnSpc>
                        <a:spcBef>
                          <a:spcPts val="0"/>
                        </a:spcBef>
                        <a:spcAft>
                          <a:spcPts val="0"/>
                        </a:spcAft>
                        <a:buClrTx/>
                        <a:buSzTx/>
                        <a:buFontTx/>
                        <a:buNone/>
                        <a:tabLst/>
                        <a:defRPr/>
                      </a:pPr>
                      <a:r>
                        <a:rPr lang="en-US" sz="4400" b="0" dirty="0" smtClean="0">
                          <a:solidFill>
                            <a:schemeClr val="bg1"/>
                          </a:solidFill>
                          <a:latin typeface="Helvetica" charset="0"/>
                        </a:rPr>
                        <a:t>92%</a:t>
                      </a:r>
                      <a:endParaRPr lang="en-US" sz="4400" dirty="0" smtClean="0">
                        <a:solidFill>
                          <a:schemeClr val="bg1"/>
                        </a:solidFill>
                        <a:latin typeface="Helvetica" charset="0"/>
                      </a:endParaRPr>
                    </a:p>
                  </a:txBody>
                  <a:tcPr marL="121920" marR="121920" marT="60960" marB="60960"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bl>
          </a:graphicData>
        </a:graphic>
      </p:graphicFrame>
      <p:graphicFrame>
        <p:nvGraphicFramePr>
          <p:cNvPr id="12" name="Table 11"/>
          <p:cNvGraphicFramePr>
            <a:graphicFrameLocks noGrp="1"/>
          </p:cNvGraphicFramePr>
          <p:nvPr>
            <p:extLst/>
          </p:nvPr>
        </p:nvGraphicFramePr>
        <p:xfrm>
          <a:off x="8141981" y="1748461"/>
          <a:ext cx="3100031" cy="2550945"/>
        </p:xfrm>
        <a:graphic>
          <a:graphicData uri="http://schemas.openxmlformats.org/drawingml/2006/table">
            <a:tbl>
              <a:tblPr firstRow="1" bandRow="1">
                <a:tableStyleId>{9D7B26C5-4107-4FEC-AEDC-1716B250A1EF}</a:tableStyleId>
              </a:tblPr>
              <a:tblGrid>
                <a:gridCol w="3100031"/>
              </a:tblGrid>
              <a:tr h="2550945">
                <a:tc>
                  <a:txBody>
                    <a:bodyPr/>
                    <a:lstStyle/>
                    <a:p>
                      <a:pPr marL="0" marR="0" indent="0" algn="ctr" defTabSz="457200" rtl="0" eaLnBrk="1" fontAlgn="auto" latinLnBrk="0" hangingPunct="1">
                        <a:lnSpc>
                          <a:spcPct val="50000"/>
                        </a:lnSpc>
                        <a:spcBef>
                          <a:spcPts val="0"/>
                        </a:spcBef>
                        <a:spcAft>
                          <a:spcPts val="0"/>
                        </a:spcAft>
                        <a:buClrTx/>
                        <a:buSzTx/>
                        <a:buFontTx/>
                        <a:buNone/>
                        <a:tabLst/>
                        <a:defRPr/>
                      </a:pPr>
                      <a:r>
                        <a:rPr lang="en-US" sz="4400" b="0" dirty="0" smtClean="0">
                          <a:solidFill>
                            <a:srgbClr val="FFFFFF"/>
                          </a:solidFill>
                          <a:latin typeface="Helvetica" charset="0"/>
                        </a:rPr>
                        <a:t>96%</a:t>
                      </a:r>
                      <a:endParaRPr lang="en-US" sz="4400" dirty="0" smtClean="0">
                        <a:solidFill>
                          <a:srgbClr val="FFFFFF"/>
                        </a:solidFill>
                        <a:latin typeface="Helvetica" charset="0"/>
                      </a:endParaRPr>
                    </a:p>
                  </a:txBody>
                  <a:tcPr marL="121920" marR="121920" marT="60960" marB="60960"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04040"/>
                    </a:solidFill>
                  </a:tcPr>
                </a:tc>
              </a:tr>
            </a:tbl>
          </a:graphicData>
        </a:graphic>
      </p:graphicFrame>
    </p:spTree>
    <p:extLst>
      <p:ext uri="{BB962C8B-B14F-4D97-AF65-F5344CB8AC3E}">
        <p14:creationId xmlns:p14="http://schemas.microsoft.com/office/powerpoint/2010/main" val="190851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on Benchmark</a:t>
            </a:r>
            <a:endParaRPr lang="en-US" dirty="0"/>
          </a:p>
        </p:txBody>
      </p:sp>
      <p:sp>
        <p:nvSpPr>
          <p:cNvPr id="3" name="Rectangle 2"/>
          <p:cNvSpPr/>
          <p:nvPr/>
        </p:nvSpPr>
        <p:spPr>
          <a:xfrm>
            <a:off x="492924" y="1058846"/>
            <a:ext cx="10691301" cy="779701"/>
          </a:xfrm>
          <a:prstGeom prst="rect">
            <a:avLst/>
          </a:prstGeom>
        </p:spPr>
        <p:txBody>
          <a:bodyPr wrap="square" lIns="121917" tIns="60958" rIns="121917" bIns="60958">
            <a:spAutoFit/>
          </a:bodyPr>
          <a:lstStyle/>
          <a:p>
            <a:pPr marL="380990" indent="-380990">
              <a:buFont typeface="Arial" charset="0"/>
              <a:buChar char="•"/>
            </a:pPr>
            <a:r>
              <a:rPr lang="en-US" sz="2100" dirty="0">
                <a:latin typeface="Helvetica" charset="0"/>
                <a:sym typeface="Wingdings"/>
              </a:rPr>
              <a:t>Evaluate our approach against competition on a benchmark dataset.</a:t>
            </a:r>
          </a:p>
          <a:p>
            <a:pPr marL="380990" indent="-380990">
              <a:buFont typeface="Arial" charset="0"/>
              <a:buChar char="•"/>
            </a:pPr>
            <a:r>
              <a:rPr lang="en-US" sz="2100" dirty="0">
                <a:latin typeface="Helvetica" charset="0"/>
                <a:sym typeface="Wingdings"/>
              </a:rPr>
              <a:t>Understand challenges in first-order question answering.</a:t>
            </a:r>
            <a:endParaRPr lang="en-US" sz="2100" b="1" u="sng" dirty="0">
              <a:latin typeface="Helvetica" charset="0"/>
              <a:sym typeface="Wingdings"/>
            </a:endParaRPr>
          </a:p>
        </p:txBody>
      </p:sp>
      <p:graphicFrame>
        <p:nvGraphicFramePr>
          <p:cNvPr id="6" name="Table 5"/>
          <p:cNvGraphicFramePr>
            <a:graphicFrameLocks noGrp="1"/>
          </p:cNvGraphicFramePr>
          <p:nvPr>
            <p:extLst>
              <p:ext uri="{D42A27DB-BD31-4B8C-83A1-F6EECF244321}">
                <p14:modId xmlns:p14="http://schemas.microsoft.com/office/powerpoint/2010/main" val="1445921703"/>
              </p:ext>
            </p:extLst>
          </p:nvPr>
        </p:nvGraphicFramePr>
        <p:xfrm>
          <a:off x="492924" y="2073317"/>
          <a:ext cx="5172938" cy="1704394"/>
        </p:xfrm>
        <a:graphic>
          <a:graphicData uri="http://schemas.openxmlformats.org/drawingml/2006/table">
            <a:tbl>
              <a:tblPr firstRow="1" bandRow="1">
                <a:tableStyleId>{5C22544A-7EE6-4342-B048-85BDC9FD1C3A}</a:tableStyleId>
              </a:tblPr>
              <a:tblGrid>
                <a:gridCol w="2123277"/>
                <a:gridCol w="958888"/>
                <a:gridCol w="2090773"/>
              </a:tblGrid>
              <a:tr h="406400">
                <a:tc>
                  <a:txBody>
                    <a:bodyPr/>
                    <a:lstStyle/>
                    <a:p>
                      <a:pPr algn="ctr"/>
                      <a:r>
                        <a:rPr lang="en-US" sz="1900" dirty="0" smtClean="0">
                          <a:latin typeface="Helvetica" charset="0"/>
                        </a:rPr>
                        <a:t>Datasets</a:t>
                      </a:r>
                      <a:endParaRPr lang="en-US" sz="1900" dirty="0">
                        <a:latin typeface="Helvetica" charset="0"/>
                      </a:endParaRPr>
                    </a:p>
                  </a:txBody>
                  <a:tcPr marL="121920" marR="121920" marT="60960" marB="60960" anchor="ctr"/>
                </a:tc>
                <a:tc>
                  <a:txBody>
                    <a:bodyPr/>
                    <a:lstStyle/>
                    <a:p>
                      <a:pPr algn="ctr"/>
                      <a:r>
                        <a:rPr lang="en-US" sz="1900" dirty="0" smtClean="0">
                          <a:latin typeface="Helvetica" charset="0"/>
                        </a:rPr>
                        <a:t>Size</a:t>
                      </a:r>
                      <a:endParaRPr lang="en-US" sz="1900" dirty="0">
                        <a:latin typeface="Helvetica" charset="0"/>
                      </a:endParaRPr>
                    </a:p>
                  </a:txBody>
                  <a:tcPr marL="121920" marR="121920" marT="60960" marB="60960" anchor="ctr"/>
                </a:tc>
                <a:tc>
                  <a:txBody>
                    <a:bodyPr/>
                    <a:lstStyle/>
                    <a:p>
                      <a:pPr algn="ctr"/>
                      <a:r>
                        <a:rPr lang="en-US" sz="1900" dirty="0" smtClean="0">
                          <a:latin typeface="Helvetica" charset="0"/>
                        </a:rPr>
                        <a:t>Vocabulary size</a:t>
                      </a:r>
                      <a:endParaRPr lang="en-US" sz="1900" dirty="0">
                        <a:latin typeface="Helvetica" charset="0"/>
                      </a:endParaRPr>
                    </a:p>
                  </a:txBody>
                  <a:tcPr marL="121920" marR="121920" marT="60960" marB="60960" anchor="ctr"/>
                </a:tc>
              </a:tr>
              <a:tr h="64645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dirty="0" err="1" smtClean="0">
                          <a:latin typeface="Helvetica" charset="0"/>
                          <a:sym typeface="Wingdings"/>
                        </a:rPr>
                        <a:t>WebQuestions</a:t>
                      </a:r>
                      <a:endParaRPr lang="en-US" sz="1900" dirty="0" smtClean="0">
                        <a:latin typeface="Helvetica" charset="0"/>
                        <a:sym typeface="Wingdings"/>
                      </a:endParaRPr>
                    </a:p>
                  </a:txBody>
                  <a:tcPr marL="121920" marR="121920" marT="60960" marB="60960" anchor="ctr"/>
                </a:tc>
                <a:tc>
                  <a:txBody>
                    <a:bodyPr/>
                    <a:lstStyle/>
                    <a:p>
                      <a:pPr algn="ctr"/>
                      <a:r>
                        <a:rPr lang="en-US" sz="1900" dirty="0" smtClean="0">
                          <a:latin typeface="Helvetica" charset="0"/>
                        </a:rPr>
                        <a:t>~6k</a:t>
                      </a:r>
                      <a:endParaRPr lang="en-US" sz="1900" dirty="0">
                        <a:latin typeface="Helvetica" charset="0"/>
                      </a:endParaRPr>
                    </a:p>
                  </a:txBody>
                  <a:tcPr marL="121920" marR="121920" marT="60960" marB="60960" anchor="ctr"/>
                </a:tc>
                <a:tc>
                  <a:txBody>
                    <a:bodyPr/>
                    <a:lstStyle/>
                    <a:p>
                      <a:pPr algn="ctr"/>
                      <a:r>
                        <a:rPr lang="en-US" sz="1900" dirty="0" smtClean="0">
                          <a:latin typeface="Helvetica" charset="0"/>
                        </a:rPr>
                        <a:t>2905</a:t>
                      </a:r>
                      <a:endParaRPr lang="en-US" sz="1900" dirty="0">
                        <a:latin typeface="Helvetica" charset="0"/>
                      </a:endParaRPr>
                    </a:p>
                  </a:txBody>
                  <a:tcPr marL="121920" marR="121920" marT="60960" marB="60960" anchor="ctr"/>
                </a:tc>
              </a:tr>
              <a:tr h="646457">
                <a:tc>
                  <a:txBody>
                    <a:bodyPr/>
                    <a:lstStyle/>
                    <a:p>
                      <a:pPr algn="ctr"/>
                      <a:r>
                        <a:rPr lang="en-US" sz="1900" dirty="0" err="1" smtClean="0">
                          <a:latin typeface="Helvetica" charset="0"/>
                        </a:rPr>
                        <a:t>SimpleQuestions</a:t>
                      </a:r>
                      <a:endParaRPr lang="en-US" sz="1900" dirty="0">
                        <a:latin typeface="Helvetica" charset="0"/>
                      </a:endParaRPr>
                    </a:p>
                  </a:txBody>
                  <a:tcPr marL="121920" marR="121920" marT="60960" marB="6096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dirty="0" smtClean="0">
                          <a:latin typeface="Helvetica" charset="0"/>
                        </a:rPr>
                        <a:t>~100k</a:t>
                      </a:r>
                    </a:p>
                  </a:txBody>
                  <a:tcPr marL="121920" marR="121920" marT="60960" marB="60960" anchor="ctr"/>
                </a:tc>
                <a:tc>
                  <a:txBody>
                    <a:bodyPr/>
                    <a:lstStyle/>
                    <a:p>
                      <a:pPr algn="ctr"/>
                      <a:r>
                        <a:rPr lang="en-US" sz="1900" dirty="0" smtClean="0">
                          <a:latin typeface="Helvetica" charset="0"/>
                        </a:rPr>
                        <a:t>~55k</a:t>
                      </a:r>
                      <a:endParaRPr lang="en-US" sz="1900" dirty="0">
                        <a:latin typeface="Helvetica" charset="0"/>
                      </a:endParaRPr>
                    </a:p>
                  </a:txBody>
                  <a:tcPr marL="121920" marR="121920" marT="60960" marB="60960" anchor="ctr"/>
                </a:tc>
              </a:tr>
            </a:tbl>
          </a:graphicData>
        </a:graphic>
      </p:graphicFrame>
      <p:grpSp>
        <p:nvGrpSpPr>
          <p:cNvPr id="10" name="Group 9"/>
          <p:cNvGrpSpPr/>
          <p:nvPr/>
        </p:nvGrpSpPr>
        <p:grpSpPr>
          <a:xfrm>
            <a:off x="399025" y="4512208"/>
            <a:ext cx="10598739" cy="2167992"/>
            <a:chOff x="346894" y="3422256"/>
            <a:chExt cx="7949054" cy="1625994"/>
          </a:xfrm>
        </p:grpSpPr>
        <p:sp>
          <p:nvSpPr>
            <p:cNvPr id="9" name="Rounded Rectangle 8"/>
            <p:cNvSpPr/>
            <p:nvPr/>
          </p:nvSpPr>
          <p:spPr>
            <a:xfrm>
              <a:off x="350643" y="3422256"/>
              <a:ext cx="7793231" cy="1625994"/>
            </a:xfrm>
            <a:prstGeom prst="roundRect">
              <a:avLst/>
            </a:prstGeom>
            <a:solidFill>
              <a:schemeClr val="accent3">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charset="0"/>
              </a:endParaRPr>
            </a:p>
          </p:txBody>
        </p:sp>
        <p:sp>
          <p:nvSpPr>
            <p:cNvPr id="4" name="Rectangle 3"/>
            <p:cNvSpPr/>
            <p:nvPr/>
          </p:nvSpPr>
          <p:spPr>
            <a:xfrm>
              <a:off x="4026506" y="3470768"/>
              <a:ext cx="4269442" cy="1492716"/>
            </a:xfrm>
            <a:prstGeom prst="rect">
              <a:avLst/>
            </a:prstGeom>
          </p:spPr>
          <p:txBody>
            <a:bodyPr wrap="square">
              <a:spAutoFit/>
            </a:bodyPr>
            <a:lstStyle/>
            <a:p>
              <a:pPr marL="380990" indent="-380990">
                <a:buFont typeface="Arial" charset="0"/>
                <a:buChar char="•"/>
              </a:pPr>
              <a:r>
                <a:rPr lang="en-US" sz="1700" dirty="0">
                  <a:latin typeface="Helvetica" charset="0"/>
                </a:rPr>
                <a:t>what is </a:t>
              </a:r>
              <a:r>
                <a:rPr lang="en-US" sz="1700" dirty="0" err="1">
                  <a:latin typeface="Helvetica" charset="0"/>
                </a:rPr>
                <a:t>michael</a:t>
              </a:r>
              <a:r>
                <a:rPr lang="en-US" sz="1700" dirty="0">
                  <a:latin typeface="Helvetica" charset="0"/>
                </a:rPr>
                <a:t> </a:t>
              </a:r>
              <a:r>
                <a:rPr lang="en-US" sz="1700" dirty="0" err="1">
                  <a:latin typeface="Helvetica" charset="0"/>
                </a:rPr>
                <a:t>kors</a:t>
              </a:r>
              <a:r>
                <a:rPr lang="en-US" sz="1700" dirty="0">
                  <a:latin typeface="Helvetica" charset="0"/>
                </a:rPr>
                <a:t> real name?</a:t>
              </a:r>
            </a:p>
            <a:p>
              <a:pPr marL="380990" indent="-380990">
                <a:buFont typeface="Arial" charset="0"/>
                <a:buChar char="•"/>
              </a:pPr>
              <a:r>
                <a:rPr lang="en-US" sz="1700" dirty="0">
                  <a:latin typeface="Helvetica" charset="0"/>
                </a:rPr>
                <a:t>where bin laden got killed?</a:t>
              </a:r>
            </a:p>
            <a:p>
              <a:pPr marL="380990" indent="-380990">
                <a:buFont typeface="Arial" charset="0"/>
                <a:buChar char="•"/>
              </a:pPr>
              <a:r>
                <a:rPr lang="en-US" sz="1700" dirty="0">
                  <a:latin typeface="Helvetica" charset="0"/>
                </a:rPr>
                <a:t>when was president john </a:t>
              </a:r>
              <a:r>
                <a:rPr lang="en-US" sz="1700" dirty="0" err="1">
                  <a:latin typeface="Helvetica" charset="0"/>
                </a:rPr>
                <a:t>adams</a:t>
              </a:r>
              <a:r>
                <a:rPr lang="en-US" sz="1700" dirty="0">
                  <a:latin typeface="Helvetica" charset="0"/>
                </a:rPr>
                <a:t> elected?</a:t>
              </a:r>
            </a:p>
            <a:p>
              <a:pPr marL="380990" indent="-380990">
                <a:buFont typeface="Arial" charset="0"/>
                <a:buChar char="•"/>
              </a:pPr>
              <a:r>
                <a:rPr lang="en-US" sz="1700" b="1" dirty="0">
                  <a:latin typeface="Helvetica" charset="0"/>
                </a:rPr>
                <a:t>what was queen </a:t>
              </a:r>
              <a:r>
                <a:rPr lang="en-US" sz="1700" b="1" dirty="0" err="1">
                  <a:latin typeface="Helvetica" charset="0"/>
                </a:rPr>
                <a:t>elizabeth</a:t>
              </a:r>
              <a:r>
                <a:rPr lang="en-US" sz="1700" b="1" dirty="0">
                  <a:latin typeface="Helvetica" charset="0"/>
                </a:rPr>
                <a:t> ii childhood nickname?</a:t>
              </a:r>
            </a:p>
            <a:p>
              <a:pPr marL="380990" indent="-380990">
                <a:buFont typeface="Arial" charset="0"/>
                <a:buChar char="•"/>
              </a:pPr>
              <a:r>
                <a:rPr lang="en-US" sz="1700" b="1" dirty="0" err="1">
                  <a:latin typeface="Helvetica" charset="0"/>
                </a:rPr>
                <a:t>whats</a:t>
              </a:r>
              <a:r>
                <a:rPr lang="en-US" sz="1700" b="1" dirty="0">
                  <a:latin typeface="Helvetica" charset="0"/>
                </a:rPr>
                <a:t> the name of the organization that was founded by  </a:t>
              </a:r>
              <a:r>
                <a:rPr lang="en-US" sz="1700" b="1" dirty="0" err="1">
                  <a:latin typeface="Helvetica" charset="0"/>
                </a:rPr>
                <a:t>frei</a:t>
              </a:r>
              <a:r>
                <a:rPr lang="en-US" sz="1700" b="1" dirty="0">
                  <a:latin typeface="Helvetica" charset="0"/>
                </a:rPr>
                <a:t> </a:t>
              </a:r>
              <a:r>
                <a:rPr lang="en-US" sz="1700" b="1" dirty="0" err="1">
                  <a:latin typeface="Helvetica" charset="0"/>
                </a:rPr>
                <a:t>otto</a:t>
              </a:r>
              <a:endParaRPr lang="en-US" sz="1700" b="1" dirty="0">
                <a:latin typeface="Helvetica" charset="0"/>
              </a:endParaRPr>
            </a:p>
            <a:p>
              <a:pPr marL="380990" indent="-380990">
                <a:buFont typeface="Arial" charset="0"/>
                <a:buChar char="•"/>
              </a:pPr>
              <a:r>
                <a:rPr lang="en-US" sz="1700" b="1" dirty="0">
                  <a:latin typeface="Helvetica" charset="0"/>
                </a:rPr>
                <a:t>what fruit can be eaten as directed by veganism</a:t>
              </a:r>
            </a:p>
          </p:txBody>
        </p:sp>
        <p:sp>
          <p:nvSpPr>
            <p:cNvPr id="5" name="Rectangle 4"/>
            <p:cNvSpPr/>
            <p:nvPr/>
          </p:nvSpPr>
          <p:spPr>
            <a:xfrm>
              <a:off x="346894" y="3479405"/>
              <a:ext cx="4022512" cy="1492716"/>
            </a:xfrm>
            <a:prstGeom prst="rect">
              <a:avLst/>
            </a:prstGeom>
          </p:spPr>
          <p:txBody>
            <a:bodyPr wrap="square">
              <a:spAutoFit/>
            </a:bodyPr>
            <a:lstStyle/>
            <a:p>
              <a:pPr marL="380990" indent="-380990">
                <a:buFont typeface="Arial" charset="0"/>
                <a:buChar char="•"/>
              </a:pPr>
              <a:r>
                <a:rPr lang="en-US" sz="1700" b="1" dirty="0">
                  <a:latin typeface="Helvetica" charset="0"/>
                </a:rPr>
                <a:t>Which genre of album is harder.....faster?</a:t>
              </a:r>
            </a:p>
            <a:p>
              <a:pPr marL="380990" indent="-380990">
                <a:buFont typeface="Arial" charset="0"/>
                <a:buChar char="•"/>
              </a:pPr>
              <a:r>
                <a:rPr lang="en-US" sz="1700" b="1" dirty="0">
                  <a:latin typeface="Helvetica" charset="0"/>
                </a:rPr>
                <a:t>how does </a:t>
              </a:r>
              <a:r>
                <a:rPr lang="en-US" sz="1700" b="1" dirty="0" err="1">
                  <a:latin typeface="Helvetica" charset="0"/>
                </a:rPr>
                <a:t>engelbert</a:t>
              </a:r>
              <a:r>
                <a:rPr lang="en-US" sz="1700" b="1" dirty="0">
                  <a:latin typeface="Helvetica" charset="0"/>
                </a:rPr>
                <a:t> </a:t>
              </a:r>
              <a:r>
                <a:rPr lang="en-US" sz="1700" b="1" dirty="0" err="1">
                  <a:latin typeface="Helvetica" charset="0"/>
                </a:rPr>
                <a:t>zaschka</a:t>
              </a:r>
              <a:r>
                <a:rPr lang="en-US" sz="1700" b="1" dirty="0">
                  <a:latin typeface="Helvetica" charset="0"/>
                </a:rPr>
                <a:t> identify</a:t>
              </a:r>
            </a:p>
            <a:p>
              <a:pPr marL="380990" indent="-380990">
                <a:buFont typeface="Arial" charset="0"/>
                <a:buChar char="•"/>
              </a:pPr>
              <a:r>
                <a:rPr lang="en-US" sz="1700" b="1" dirty="0">
                  <a:latin typeface="Helvetica" charset="0"/>
                </a:rPr>
                <a:t>who is the creator of loud</a:t>
              </a:r>
            </a:p>
            <a:p>
              <a:pPr marL="380990" indent="-380990">
                <a:buFont typeface="Arial" charset="0"/>
                <a:buChar char="•"/>
              </a:pPr>
              <a:r>
                <a:rPr lang="en-US" sz="1700" dirty="0">
                  <a:latin typeface="Helvetica" charset="0"/>
                </a:rPr>
                <a:t>Where is </a:t>
              </a:r>
              <a:r>
                <a:rPr lang="en-US" sz="1700" dirty="0" err="1">
                  <a:latin typeface="Helvetica" charset="0"/>
                </a:rPr>
                <a:t>buckingham</a:t>
              </a:r>
              <a:r>
                <a:rPr lang="en-US" sz="1700" dirty="0">
                  <a:latin typeface="Helvetica" charset="0"/>
                </a:rPr>
                <a:t> palace located</a:t>
              </a:r>
            </a:p>
            <a:p>
              <a:pPr marL="380990" indent="-380990">
                <a:buFont typeface="Arial" charset="0"/>
                <a:buChar char="•"/>
              </a:pPr>
              <a:r>
                <a:rPr lang="en-US" sz="1700" dirty="0">
                  <a:latin typeface="Helvetica" charset="0"/>
                </a:rPr>
                <a:t>What's a battle that took place in the </a:t>
              </a:r>
            </a:p>
            <a:p>
              <a:r>
                <a:rPr lang="en-US" sz="1700" dirty="0">
                  <a:latin typeface="Helvetica" charset="0"/>
                </a:rPr>
                <a:t>        kingdom of </a:t>
              </a:r>
              <a:r>
                <a:rPr lang="en-US" sz="1700" dirty="0" err="1">
                  <a:latin typeface="Helvetica" charset="0"/>
                </a:rPr>
                <a:t>prussia</a:t>
              </a:r>
              <a:endParaRPr lang="en-US" sz="1700" dirty="0">
                <a:latin typeface="Helvetica" charset="0"/>
              </a:endParaRPr>
            </a:p>
            <a:p>
              <a:pPr marL="380990" indent="-380990">
                <a:buFont typeface="Arial" charset="0"/>
                <a:buChar char="•"/>
              </a:pPr>
              <a:r>
                <a:rPr lang="en-US" sz="1700" b="1" dirty="0">
                  <a:latin typeface="Helvetica" charset="0"/>
                  <a:sym typeface="Wingdings"/>
                </a:rPr>
                <a:t>Name a </a:t>
              </a:r>
              <a:r>
                <a:rPr lang="en-US" sz="1700" b="1" dirty="0" err="1">
                  <a:latin typeface="Helvetica" charset="0"/>
                  <a:sym typeface="Wingdings"/>
                </a:rPr>
                <a:t>netflix</a:t>
              </a:r>
              <a:r>
                <a:rPr lang="en-US" sz="1700" b="1" dirty="0">
                  <a:latin typeface="Helvetica" charset="0"/>
                  <a:sym typeface="Wingdings"/>
                </a:rPr>
                <a:t> film that uses </a:t>
              </a:r>
              <a:r>
                <a:rPr lang="en-US" sz="1700" b="1" dirty="0" err="1">
                  <a:latin typeface="Helvetica" charset="0"/>
                  <a:sym typeface="Wingdings"/>
                </a:rPr>
                <a:t>hindi</a:t>
              </a:r>
              <a:r>
                <a:rPr lang="en-US" sz="1700" b="1" dirty="0">
                  <a:latin typeface="Helvetica" charset="0"/>
                  <a:sym typeface="Wingdings"/>
                </a:rPr>
                <a:t> language?</a:t>
              </a:r>
            </a:p>
          </p:txBody>
        </p:sp>
      </p:grpSp>
      <p:graphicFrame>
        <p:nvGraphicFramePr>
          <p:cNvPr id="7" name="Table 6"/>
          <p:cNvGraphicFramePr>
            <a:graphicFrameLocks noGrp="1"/>
          </p:cNvGraphicFramePr>
          <p:nvPr>
            <p:extLst>
              <p:ext uri="{D42A27DB-BD31-4B8C-83A1-F6EECF244321}">
                <p14:modId xmlns:p14="http://schemas.microsoft.com/office/powerpoint/2010/main" val="4122576927"/>
              </p:ext>
            </p:extLst>
          </p:nvPr>
        </p:nvGraphicFramePr>
        <p:xfrm>
          <a:off x="6116956" y="2073316"/>
          <a:ext cx="3111499" cy="1738561"/>
        </p:xfrm>
        <a:graphic>
          <a:graphicData uri="http://schemas.openxmlformats.org/drawingml/2006/table">
            <a:tbl>
              <a:tblPr firstRow="1" bandRow="1">
                <a:tableStyleId>{5C22544A-7EE6-4342-B048-85BDC9FD1C3A}</a:tableStyleId>
              </a:tblPr>
              <a:tblGrid>
                <a:gridCol w="1631639"/>
                <a:gridCol w="1479860"/>
              </a:tblGrid>
              <a:tr h="406400">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dirty="0" smtClean="0">
                          <a:latin typeface="Helvetica" charset="0"/>
                          <a:sym typeface="Wingdings"/>
                        </a:rPr>
                        <a:t>Knowledge Graph</a:t>
                      </a:r>
                    </a:p>
                  </a:txBody>
                  <a:tcPr marL="121920" marR="121920" marT="60960" marB="60960" anchor="ctr"/>
                </a:tc>
                <a:tc hMerge="1">
                  <a:txBody>
                    <a:bodyPr/>
                    <a:lstStyle/>
                    <a:p>
                      <a:pPr algn="ctr"/>
                      <a:endParaRPr lang="en-US" sz="1600" dirty="0"/>
                    </a:p>
                  </a:txBody>
                  <a:tcPr anchor="ctr"/>
                </a:tc>
              </a:tr>
              <a:tr h="40640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dirty="0" smtClean="0">
                          <a:latin typeface="Helvetica" charset="0"/>
                          <a:sym typeface="Wingdings"/>
                        </a:rPr>
                        <a:t># Facts</a:t>
                      </a:r>
                    </a:p>
                  </a:txBody>
                  <a:tcPr marL="121920" marR="121920" marT="60960" marB="60960" anchor="ctr"/>
                </a:tc>
                <a:tc>
                  <a:txBody>
                    <a:bodyPr/>
                    <a:lstStyle/>
                    <a:p>
                      <a:pPr algn="ctr"/>
                      <a:r>
                        <a:rPr lang="en-US" sz="1900" dirty="0" smtClean="0">
                          <a:latin typeface="Helvetica" charset="0"/>
                        </a:rPr>
                        <a:t>17.8M</a:t>
                      </a:r>
                      <a:endParaRPr lang="en-US" sz="1900" dirty="0">
                        <a:latin typeface="Helvetica" charset="0"/>
                      </a:endParaRPr>
                    </a:p>
                  </a:txBody>
                  <a:tcPr marL="121920" marR="121920" marT="60960" marB="60960" anchor="ctr"/>
                </a:tc>
              </a:tr>
              <a:tr h="504121">
                <a:tc>
                  <a:txBody>
                    <a:bodyPr/>
                    <a:lstStyle/>
                    <a:p>
                      <a:pPr algn="ctr"/>
                      <a:r>
                        <a:rPr lang="en-US" sz="1900" dirty="0" smtClean="0">
                          <a:latin typeface="Helvetica" charset="0"/>
                        </a:rPr>
                        <a:t># Relations</a:t>
                      </a:r>
                      <a:endParaRPr lang="en-US" sz="1900" dirty="0">
                        <a:latin typeface="Helvetica" charset="0"/>
                      </a:endParaRPr>
                    </a:p>
                  </a:txBody>
                  <a:tcPr marL="121920" marR="121920" marT="60960" marB="6096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baseline="0" dirty="0" smtClean="0">
                          <a:latin typeface="Helvetica" charset="0"/>
                        </a:rPr>
                        <a:t>2750</a:t>
                      </a:r>
                      <a:endParaRPr lang="en-US" sz="1900" dirty="0" smtClean="0">
                        <a:latin typeface="Helvetica" charset="0"/>
                      </a:endParaRPr>
                    </a:p>
                  </a:txBody>
                  <a:tcPr marL="121920" marR="121920" marT="60960" marB="60960" anchor="ctr"/>
                </a:tc>
              </a:tr>
              <a:tr h="406400">
                <a:tc>
                  <a:txBody>
                    <a:bodyPr/>
                    <a:lstStyle/>
                    <a:p>
                      <a:pPr algn="ctr"/>
                      <a:r>
                        <a:rPr lang="en-US" sz="1900" dirty="0" smtClean="0">
                          <a:latin typeface="Helvetica" charset="0"/>
                        </a:rPr>
                        <a:t># Entities</a:t>
                      </a:r>
                      <a:endParaRPr lang="en-US" sz="1900" dirty="0">
                        <a:latin typeface="Helvetica" charset="0"/>
                      </a:endParaRPr>
                    </a:p>
                  </a:txBody>
                  <a:tcPr marL="121920" marR="121920" marT="60960" marB="6096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900" dirty="0" smtClean="0">
                          <a:latin typeface="Helvetica" charset="0"/>
                        </a:rPr>
                        <a:t>4.0M</a:t>
                      </a:r>
                    </a:p>
                  </a:txBody>
                  <a:tcPr marL="121920" marR="121920" marT="60960" marB="60960" anchor="ctr"/>
                </a:tc>
              </a:tr>
            </a:tbl>
          </a:graphicData>
        </a:graphic>
      </p:graphicFrame>
      <p:sp>
        <p:nvSpPr>
          <p:cNvPr id="8" name="Rectangle 7"/>
          <p:cNvSpPr/>
          <p:nvPr/>
        </p:nvSpPr>
        <p:spPr>
          <a:xfrm>
            <a:off x="365923" y="4049286"/>
            <a:ext cx="10429076" cy="451405"/>
          </a:xfrm>
          <a:prstGeom prst="rect">
            <a:avLst/>
          </a:prstGeom>
        </p:spPr>
        <p:txBody>
          <a:bodyPr wrap="square" lIns="121917" tIns="60958" rIns="121917" bIns="60958">
            <a:spAutoFit/>
          </a:bodyPr>
          <a:lstStyle/>
          <a:p>
            <a:r>
              <a:rPr lang="en-US" sz="2100" b="1" dirty="0">
                <a:latin typeface="Helvetica" charset="0"/>
                <a:sym typeface="Wingdings"/>
              </a:rPr>
              <a:t>e.g.,</a:t>
            </a:r>
            <a:endParaRPr lang="en-US" sz="2100" dirty="0">
              <a:latin typeface="Helvetica" charset="0"/>
              <a:sym typeface="Wingdings"/>
            </a:endParaRPr>
          </a:p>
        </p:txBody>
      </p:sp>
    </p:spTree>
    <p:extLst>
      <p:ext uri="{BB962C8B-B14F-4D97-AF65-F5344CB8AC3E}">
        <p14:creationId xmlns:p14="http://schemas.microsoft.com/office/powerpoint/2010/main" val="3098999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4"/>
            <p:extLst>
              <p:ext uri="{D42A27DB-BD31-4B8C-83A1-F6EECF244321}">
                <p14:modId xmlns:p14="http://schemas.microsoft.com/office/powerpoint/2010/main" val="426003299"/>
              </p:ext>
            </p:extLst>
          </p:nvPr>
        </p:nvGraphicFramePr>
        <p:xfrm>
          <a:off x="1998872" y="1175133"/>
          <a:ext cx="7754727" cy="5095362"/>
        </p:xfrm>
        <a:graphic>
          <a:graphicData uri="http://schemas.openxmlformats.org/drawingml/2006/table">
            <a:tbl>
              <a:tblPr firstRow="1" bandRow="1">
                <a:tableStyleId>{5C22544A-7EE6-4342-B048-85BDC9FD1C3A}</a:tableStyleId>
              </a:tblPr>
              <a:tblGrid>
                <a:gridCol w="4490828"/>
                <a:gridCol w="1498600"/>
                <a:gridCol w="1765299"/>
              </a:tblGrid>
              <a:tr h="726823">
                <a:tc>
                  <a:txBody>
                    <a:bodyPr/>
                    <a:lstStyle/>
                    <a:p>
                      <a:pPr algn="ctr"/>
                      <a:r>
                        <a:rPr lang="en-US" sz="2000" dirty="0" smtClean="0">
                          <a:latin typeface="Helvetica" charset="0"/>
                        </a:rPr>
                        <a:t>Approach</a:t>
                      </a:r>
                      <a:endParaRPr lang="en-US" sz="2000" dirty="0">
                        <a:latin typeface="Helvetica" charset="0"/>
                      </a:endParaRPr>
                    </a:p>
                  </a:txBody>
                  <a:tcPr marL="121920" marR="121920" marT="60960" marB="60960"/>
                </a:tc>
                <a:tc>
                  <a:txBody>
                    <a:bodyPr/>
                    <a:lstStyle/>
                    <a:p>
                      <a:pPr algn="ctr"/>
                      <a:r>
                        <a:rPr lang="en-US" sz="2000" dirty="0" smtClean="0">
                          <a:latin typeface="Helvetica" charset="0"/>
                        </a:rPr>
                        <a:t>Web Questions</a:t>
                      </a:r>
                      <a:endParaRPr lang="en-US" sz="2000" dirty="0">
                        <a:latin typeface="Helvetica" charset="0"/>
                      </a:endParaRPr>
                    </a:p>
                  </a:txBody>
                  <a:tcPr marL="121920" marR="121920" marT="60960" marB="60960"/>
                </a:tc>
                <a:tc>
                  <a:txBody>
                    <a:bodyPr/>
                    <a:lstStyle/>
                    <a:p>
                      <a:pPr algn="ctr"/>
                      <a:r>
                        <a:rPr lang="en-US" sz="2000" dirty="0" smtClean="0">
                          <a:latin typeface="Helvetica" charset="0"/>
                        </a:rPr>
                        <a:t>Simple Questions</a:t>
                      </a:r>
                      <a:endParaRPr lang="en-US" sz="2000" dirty="0">
                        <a:latin typeface="Helvetica" charset="0"/>
                      </a:endParaRPr>
                    </a:p>
                  </a:txBody>
                  <a:tcPr marL="121920" marR="121920" marT="60960" marB="60960"/>
                </a:tc>
              </a:tr>
              <a:tr h="494964">
                <a:tc>
                  <a:txBody>
                    <a:bodyPr/>
                    <a:lstStyle/>
                    <a:p>
                      <a:r>
                        <a:rPr lang="en-US" sz="2000" dirty="0" smtClean="0">
                          <a:latin typeface="Helvetica" charset="0"/>
                        </a:rPr>
                        <a:t>Lambda Calculus (</a:t>
                      </a:r>
                      <a:r>
                        <a:rPr lang="en-US" sz="2000" i="1" dirty="0" err="1" smtClean="0">
                          <a:latin typeface="Helvetica" charset="0"/>
                        </a:rPr>
                        <a:t>Berant</a:t>
                      </a:r>
                      <a:r>
                        <a:rPr lang="en-US" sz="2000" i="1" dirty="0" smtClean="0">
                          <a:latin typeface="Helvetica" charset="0"/>
                        </a:rPr>
                        <a:t> et al, 2013</a:t>
                      </a:r>
                      <a:r>
                        <a:rPr lang="en-US" sz="2000" dirty="0" smtClean="0">
                          <a:latin typeface="Helvetica" charset="0"/>
                        </a:rPr>
                        <a:t>)</a:t>
                      </a:r>
                      <a:endParaRPr lang="en-US" sz="2000" dirty="0">
                        <a:latin typeface="Helvetica" charset="0"/>
                      </a:endParaRPr>
                    </a:p>
                  </a:txBody>
                  <a:tcPr marL="121920" marR="121920" marT="60960" marB="60960"/>
                </a:tc>
                <a:tc>
                  <a:txBody>
                    <a:bodyPr/>
                    <a:lstStyle/>
                    <a:p>
                      <a:pPr algn="ctr"/>
                      <a:r>
                        <a:rPr lang="en-US" sz="2000" dirty="0" smtClean="0">
                          <a:latin typeface="Helvetica" charset="0"/>
                        </a:rPr>
                        <a:t>31.4</a:t>
                      </a:r>
                      <a:endParaRPr lang="en-US" sz="2000" dirty="0">
                        <a:latin typeface="Helvetica" charset="0"/>
                      </a:endParaRPr>
                    </a:p>
                  </a:txBody>
                  <a:tcPr marL="121920" marR="121920" marT="60960" marB="60960"/>
                </a:tc>
                <a:tc>
                  <a:txBody>
                    <a:bodyPr/>
                    <a:lstStyle/>
                    <a:p>
                      <a:pPr algn="ctr"/>
                      <a:r>
                        <a:rPr lang="en-US" sz="2000" dirty="0" smtClean="0">
                          <a:latin typeface="Helvetica" charset="0"/>
                        </a:rPr>
                        <a:t>-</a:t>
                      </a:r>
                      <a:endParaRPr lang="en-US" sz="2000" dirty="0">
                        <a:latin typeface="Helvetica" charset="0"/>
                      </a:endParaRPr>
                    </a:p>
                  </a:txBody>
                  <a:tcPr marL="121920" marR="121920" marT="60960" marB="60960"/>
                </a:tc>
              </a:tr>
              <a:tr h="494964">
                <a:tc>
                  <a:txBody>
                    <a:bodyPr/>
                    <a:lstStyle/>
                    <a:p>
                      <a:r>
                        <a:rPr lang="en-US" sz="2000" dirty="0" smtClean="0">
                          <a:latin typeface="Helvetica" charset="0"/>
                        </a:rPr>
                        <a:t>Graph Embedding (</a:t>
                      </a:r>
                      <a:r>
                        <a:rPr lang="en-US" sz="2000" i="1" dirty="0" smtClean="0">
                          <a:latin typeface="Helvetica" charset="0"/>
                        </a:rPr>
                        <a:t>Yang et al,</a:t>
                      </a:r>
                      <a:r>
                        <a:rPr lang="en-US" sz="2000" i="1" baseline="0" dirty="0" smtClean="0">
                          <a:latin typeface="Helvetica" charset="0"/>
                        </a:rPr>
                        <a:t> 2014</a:t>
                      </a:r>
                      <a:r>
                        <a:rPr lang="en-US" sz="2000" baseline="0" dirty="0" smtClean="0">
                          <a:latin typeface="Helvetica" charset="0"/>
                        </a:rPr>
                        <a:t>)</a:t>
                      </a:r>
                      <a:endParaRPr lang="en-US" sz="2000" dirty="0">
                        <a:latin typeface="Helvetica" charset="0"/>
                      </a:endParaRPr>
                    </a:p>
                  </a:txBody>
                  <a:tcPr marL="121920" marR="121920" marT="60960" marB="60960"/>
                </a:tc>
                <a:tc>
                  <a:txBody>
                    <a:bodyPr/>
                    <a:lstStyle/>
                    <a:p>
                      <a:pPr algn="ctr"/>
                      <a:r>
                        <a:rPr lang="en-US" sz="2000" dirty="0" smtClean="0">
                          <a:latin typeface="Helvetica" charset="0"/>
                        </a:rPr>
                        <a:t>41.3</a:t>
                      </a:r>
                      <a:endParaRPr lang="en-US" sz="2000" dirty="0">
                        <a:latin typeface="Helvetica" charset="0"/>
                      </a:endParaRPr>
                    </a:p>
                  </a:txBody>
                  <a:tcPr marL="121920" marR="121920" marT="60960" marB="60960"/>
                </a:tc>
                <a:tc>
                  <a:txBody>
                    <a:bodyPr/>
                    <a:lstStyle/>
                    <a:p>
                      <a:pPr algn="ctr"/>
                      <a:r>
                        <a:rPr lang="en-US" sz="2000" dirty="0" smtClean="0">
                          <a:latin typeface="Helvetica" charset="0"/>
                        </a:rPr>
                        <a:t>-</a:t>
                      </a:r>
                      <a:endParaRPr lang="en-US" sz="2000" dirty="0">
                        <a:latin typeface="Helvetica" charset="0"/>
                      </a:endParaRPr>
                    </a:p>
                  </a:txBody>
                  <a:tcPr marL="121920" marR="121920" marT="60960" marB="60960"/>
                </a:tc>
              </a:tr>
              <a:tr h="726823">
                <a:tc>
                  <a:txBody>
                    <a:bodyPr/>
                    <a:lstStyle/>
                    <a:p>
                      <a:r>
                        <a:rPr lang="en-US" sz="2000" dirty="0" smtClean="0">
                          <a:latin typeface="Helvetica" charset="0"/>
                        </a:rPr>
                        <a:t>CCG Semantic</a:t>
                      </a:r>
                      <a:r>
                        <a:rPr lang="en-US" sz="2000" baseline="0" dirty="0" smtClean="0">
                          <a:latin typeface="Helvetica" charset="0"/>
                        </a:rPr>
                        <a:t> Parser (</a:t>
                      </a:r>
                      <a:r>
                        <a:rPr lang="en-US" sz="2000" i="1" baseline="0" dirty="0" smtClean="0">
                          <a:latin typeface="Helvetica" charset="0"/>
                        </a:rPr>
                        <a:t>Reddy et al, 2014</a:t>
                      </a:r>
                      <a:r>
                        <a:rPr lang="en-US" sz="2000" baseline="0" dirty="0" smtClean="0">
                          <a:latin typeface="Helvetica" charset="0"/>
                        </a:rPr>
                        <a:t>)</a:t>
                      </a:r>
                      <a:endParaRPr lang="en-US" sz="2000" dirty="0">
                        <a:latin typeface="Helvetica" charset="0"/>
                      </a:endParaRPr>
                    </a:p>
                  </a:txBody>
                  <a:tcPr marL="121920" marR="121920" marT="60960" marB="60960"/>
                </a:tc>
                <a:tc>
                  <a:txBody>
                    <a:bodyPr/>
                    <a:lstStyle/>
                    <a:p>
                      <a:pPr algn="ctr"/>
                      <a:r>
                        <a:rPr lang="en-US" sz="2000" dirty="0" smtClean="0">
                          <a:latin typeface="Helvetica" charset="0"/>
                        </a:rPr>
                        <a:t>41.0</a:t>
                      </a:r>
                      <a:endParaRPr lang="en-US" sz="2000" dirty="0">
                        <a:latin typeface="Helvetica" charset="0"/>
                      </a:endParaRPr>
                    </a:p>
                  </a:txBody>
                  <a:tcPr marL="121920" marR="121920" marT="60960" marB="60960"/>
                </a:tc>
                <a:tc>
                  <a:txBody>
                    <a:bodyPr/>
                    <a:lstStyle/>
                    <a:p>
                      <a:pPr algn="ctr"/>
                      <a:r>
                        <a:rPr lang="en-US" sz="2000" dirty="0" smtClean="0">
                          <a:latin typeface="Helvetica" charset="0"/>
                        </a:rPr>
                        <a:t>-</a:t>
                      </a:r>
                      <a:endParaRPr lang="en-US" sz="2000" dirty="0">
                        <a:latin typeface="Helvetica" charset="0"/>
                      </a:endParaRPr>
                    </a:p>
                  </a:txBody>
                  <a:tcPr marL="121920" marR="121920" marT="60960" marB="60960"/>
                </a:tc>
              </a:tr>
              <a:tr h="49496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latin typeface="Helvetica" charset="0"/>
                        </a:rPr>
                        <a:t>Memory</a:t>
                      </a:r>
                      <a:r>
                        <a:rPr lang="en-US" sz="2000" baseline="0" dirty="0" smtClean="0">
                          <a:latin typeface="Helvetica" charset="0"/>
                        </a:rPr>
                        <a:t> Network (</a:t>
                      </a:r>
                      <a:r>
                        <a:rPr lang="en-US" sz="2000" i="1" baseline="0" dirty="0" err="1" smtClean="0">
                          <a:latin typeface="Helvetica" charset="0"/>
                        </a:rPr>
                        <a:t>Bordes</a:t>
                      </a:r>
                      <a:r>
                        <a:rPr lang="en-US" sz="2000" i="1" baseline="0" dirty="0" smtClean="0">
                          <a:latin typeface="Helvetica" charset="0"/>
                        </a:rPr>
                        <a:t> et al, 2015</a:t>
                      </a:r>
                      <a:r>
                        <a:rPr lang="en-US" sz="2000" baseline="0" dirty="0" smtClean="0">
                          <a:latin typeface="Helvetica" charset="0"/>
                        </a:rPr>
                        <a:t>)</a:t>
                      </a:r>
                      <a:endParaRPr lang="en-US" sz="2000" dirty="0" smtClean="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42.2</a:t>
                      </a:r>
                      <a:endParaRPr lang="en-US" sz="2000" dirty="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Helvetica" charset="0"/>
                        </a:rPr>
                        <a:t>63.9</a:t>
                      </a:r>
                      <a:endParaRPr lang="en-US" sz="2000" dirty="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r>
              <a:tr h="429486">
                <a:tc>
                  <a:txBody>
                    <a:bodyPr/>
                    <a:lstStyle/>
                    <a:p>
                      <a:r>
                        <a:rPr lang="en-US" sz="2000" dirty="0" smtClean="0">
                          <a:latin typeface="Helvetica" charset="0"/>
                        </a:rPr>
                        <a:t>Our</a:t>
                      </a:r>
                      <a:r>
                        <a:rPr lang="en-US" sz="2000" baseline="0" dirty="0" smtClean="0">
                          <a:latin typeface="Helvetica" charset="0"/>
                        </a:rPr>
                        <a:t> approach</a:t>
                      </a:r>
                      <a:endParaRPr lang="en-US" sz="2000" dirty="0">
                        <a:latin typeface="Helvetica" charset="0"/>
                      </a:endParaRPr>
                    </a:p>
                  </a:txBody>
                  <a:tcPr marL="121920" marR="121920" marT="60960" marB="60960">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Helvetica" charset="0"/>
                        </a:rPr>
                        <a:t>35.1</a:t>
                      </a:r>
                      <a:endParaRPr lang="en-US" sz="2000" dirty="0">
                        <a:latin typeface="Helvetica" charset="0"/>
                      </a:endParaRPr>
                    </a:p>
                  </a:txBody>
                  <a:tcPr marL="121920" marR="121920" marT="60960" marB="60960">
                    <a:lnT w="12700" cap="flat" cmpd="sng" algn="ctr">
                      <a:solidFill>
                        <a:schemeClr val="tx1"/>
                      </a:solidFill>
                      <a:prstDash val="solid"/>
                      <a:round/>
                      <a:headEnd type="none" w="med" len="med"/>
                      <a:tailEnd type="none" w="med" len="med"/>
                    </a:lnT>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latin typeface="Helvetica" charset="0"/>
                        </a:rPr>
                        <a:t>71.0</a:t>
                      </a:r>
                    </a:p>
                  </a:txBody>
                  <a:tcPr marL="121920" marR="121920" marT="60960" marB="60960">
                    <a:lnT w="12700" cap="flat" cmpd="sng" algn="ctr">
                      <a:solidFill>
                        <a:schemeClr val="tx1"/>
                      </a:solidFill>
                      <a:prstDash val="solid"/>
                      <a:round/>
                      <a:headEnd type="none" w="med" len="med"/>
                      <a:tailEnd type="none" w="med" len="med"/>
                    </a:lnT>
                  </a:tcPr>
                </a:tc>
              </a:tr>
              <a:tr h="429486">
                <a:tc>
                  <a:txBody>
                    <a:bodyPr/>
                    <a:lstStyle/>
                    <a:p>
                      <a:r>
                        <a:rPr lang="en-US" sz="2000" dirty="0" smtClean="0">
                          <a:latin typeface="Helvetica" charset="0"/>
                        </a:rPr>
                        <a:t>   + entity</a:t>
                      </a:r>
                      <a:r>
                        <a:rPr lang="en-US" sz="2000" baseline="0" dirty="0" smtClean="0">
                          <a:latin typeface="Helvetica" charset="0"/>
                        </a:rPr>
                        <a:t> </a:t>
                      </a:r>
                      <a:r>
                        <a:rPr lang="en-US" sz="2000" dirty="0" smtClean="0">
                          <a:latin typeface="Helvetica" charset="0"/>
                        </a:rPr>
                        <a:t>retrieval</a:t>
                      </a:r>
                      <a:endParaRPr lang="en-US" sz="2000" dirty="0">
                        <a:latin typeface="Helvetica" charset="0"/>
                      </a:endParaRPr>
                    </a:p>
                  </a:txBody>
                  <a:tcPr marL="121920" marR="121920" marT="60960" marB="60960"/>
                </a:tc>
                <a:tc>
                  <a:txBody>
                    <a:bodyPr/>
                    <a:lstStyle/>
                    <a:p>
                      <a:pPr algn="ctr"/>
                      <a:r>
                        <a:rPr lang="en-US" sz="2000" dirty="0" smtClean="0">
                          <a:latin typeface="Helvetica" charset="0"/>
                        </a:rPr>
                        <a:t>38.4</a:t>
                      </a:r>
                      <a:endParaRPr lang="en-US" sz="2000" dirty="0">
                        <a:latin typeface="Helvetica" charset="0"/>
                      </a:endParaRPr>
                    </a:p>
                  </a:txBody>
                  <a:tcPr marL="121920" marR="121920" marT="60960" marB="6096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latin typeface="Helvetica" charset="0"/>
                        </a:rPr>
                        <a:t>79.5</a:t>
                      </a:r>
                    </a:p>
                  </a:txBody>
                  <a:tcPr marL="121920" marR="121920" marT="60960" marB="60960"/>
                </a:tc>
              </a:tr>
              <a:tr h="429486">
                <a:tc>
                  <a:txBody>
                    <a:bodyPr/>
                    <a:lstStyle/>
                    <a:p>
                      <a:r>
                        <a:rPr lang="en-US" sz="2000" dirty="0" smtClean="0">
                          <a:latin typeface="Helvetica" charset="0"/>
                        </a:rPr>
                        <a:t>   + relation correction</a:t>
                      </a:r>
                      <a:endParaRPr lang="en-US" sz="2000" dirty="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c>
                  <a:txBody>
                    <a:bodyPr/>
                    <a:lstStyle/>
                    <a:p>
                      <a:pPr algn="ctr"/>
                      <a:r>
                        <a:rPr lang="en-US" sz="2000" b="1" dirty="0" smtClean="0">
                          <a:latin typeface="Helvetica" charset="0"/>
                        </a:rPr>
                        <a:t>52.2</a:t>
                      </a:r>
                      <a:endParaRPr lang="en-US" sz="2000" b="1" dirty="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c>
                  <a:txBody>
                    <a:bodyPr/>
                    <a:lstStyle/>
                    <a:p>
                      <a:pPr algn="ctr"/>
                      <a:r>
                        <a:rPr lang="en-US" sz="2000" b="1" dirty="0" smtClean="0">
                          <a:latin typeface="Helvetica" charset="0"/>
                        </a:rPr>
                        <a:t>88.3</a:t>
                      </a:r>
                      <a:endParaRPr lang="en-US" sz="2000" b="1" dirty="0">
                        <a:latin typeface="Helvetica" charset="0"/>
                      </a:endParaRPr>
                    </a:p>
                  </a:txBody>
                  <a:tcPr marL="121920" marR="121920" marT="60960" marB="60960">
                    <a:lnB w="12700" cap="flat" cmpd="sng" algn="ctr">
                      <a:solidFill>
                        <a:schemeClr val="tx1"/>
                      </a:solidFill>
                      <a:prstDash val="solid"/>
                      <a:round/>
                      <a:headEnd type="none" w="med" len="med"/>
                      <a:tailEnd type="none" w="med" len="med"/>
                    </a:lnB>
                  </a:tcPr>
                </a:tc>
              </a:tr>
              <a:tr h="429486">
                <a:tc>
                  <a:txBody>
                    <a:bodyPr/>
                    <a:lstStyle/>
                    <a:p>
                      <a:r>
                        <a:rPr lang="en-US" sz="2000" dirty="0" smtClean="0">
                          <a:latin typeface="Helvetica" charset="0"/>
                        </a:rPr>
                        <a:t>   (pick most frequent relation)</a:t>
                      </a:r>
                      <a:endParaRPr lang="en-US" sz="2000" dirty="0">
                        <a:latin typeface="Helvetica" charset="0"/>
                      </a:endParaRPr>
                    </a:p>
                  </a:txBody>
                  <a:tcPr marL="121920" marR="121920" marT="60960" marB="60960">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Helvetica" charset="0"/>
                        </a:rPr>
                        <a:t>2.6</a:t>
                      </a:r>
                      <a:endParaRPr lang="en-US" sz="2000" dirty="0">
                        <a:latin typeface="Helvetica" charset="0"/>
                      </a:endParaRPr>
                    </a:p>
                  </a:txBody>
                  <a:tcPr marL="121920" marR="121920" marT="60960" marB="60960">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Helvetica" charset="0"/>
                        </a:rPr>
                        <a:t>4.1</a:t>
                      </a:r>
                      <a:endParaRPr lang="en-US" sz="2000" dirty="0">
                        <a:latin typeface="Helvetica" charset="0"/>
                      </a:endParaRPr>
                    </a:p>
                  </a:txBody>
                  <a:tcPr marL="121920" marR="121920" marT="60960" marB="60960">
                    <a:lnT w="12700" cap="flat" cmpd="sng" algn="ctr">
                      <a:solidFill>
                        <a:schemeClr val="tx1"/>
                      </a:solidFill>
                      <a:prstDash val="solid"/>
                      <a:round/>
                      <a:headEnd type="none" w="med" len="med"/>
                      <a:tailEnd type="none" w="med" len="med"/>
                    </a:lnT>
                  </a:tcPr>
                </a:tc>
              </a:tr>
              <a:tr h="429486">
                <a:tc>
                  <a:txBody>
                    <a:bodyPr/>
                    <a:lstStyle/>
                    <a:p>
                      <a:r>
                        <a:rPr lang="en-US" sz="2000" dirty="0" smtClean="0">
                          <a:latin typeface="Helvetica" charset="0"/>
                        </a:rPr>
                        <a:t>   (assume entire query is entity)</a:t>
                      </a:r>
                      <a:endParaRPr lang="en-US" sz="2000" dirty="0">
                        <a:latin typeface="Helvetica" charset="0"/>
                      </a:endParaRPr>
                    </a:p>
                  </a:txBody>
                  <a:tcPr marL="121920" marR="121920" marT="60960" marB="60960"/>
                </a:tc>
                <a:tc>
                  <a:txBody>
                    <a:bodyPr/>
                    <a:lstStyle/>
                    <a:p>
                      <a:pPr algn="ctr"/>
                      <a:r>
                        <a:rPr lang="en-US" sz="2000" dirty="0" smtClean="0">
                          <a:latin typeface="Helvetica" charset="0"/>
                        </a:rPr>
                        <a:t>38.8</a:t>
                      </a:r>
                      <a:endParaRPr lang="en-US" sz="2000" dirty="0">
                        <a:latin typeface="Helvetica" charset="0"/>
                      </a:endParaRPr>
                    </a:p>
                  </a:txBody>
                  <a:tcPr marL="121920" marR="121920" marT="60960" marB="60960"/>
                </a:tc>
                <a:tc>
                  <a:txBody>
                    <a:bodyPr/>
                    <a:lstStyle/>
                    <a:p>
                      <a:pPr algn="ctr"/>
                      <a:r>
                        <a:rPr lang="en-US" sz="2000" dirty="0" smtClean="0">
                          <a:latin typeface="Helvetica" charset="0"/>
                        </a:rPr>
                        <a:t>58.9</a:t>
                      </a:r>
                      <a:endParaRPr lang="en-US" sz="2000" dirty="0">
                        <a:latin typeface="Helvetica" charset="0"/>
                      </a:endParaRPr>
                    </a:p>
                  </a:txBody>
                  <a:tcPr marL="121920" marR="121920" marT="60960" marB="60960"/>
                </a:tc>
              </a:tr>
            </a:tbl>
          </a:graphicData>
        </a:graphic>
      </p:graphicFrame>
      <p:cxnSp>
        <p:nvCxnSpPr>
          <p:cNvPr id="6" name="Curved Connector 5"/>
          <p:cNvCxnSpPr/>
          <p:nvPr/>
        </p:nvCxnSpPr>
        <p:spPr>
          <a:xfrm rot="10800000">
            <a:off x="1320801" y="1714500"/>
            <a:ext cx="673100" cy="558800"/>
          </a:xfrm>
          <a:prstGeom prst="curvedConnector3">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45024" y="1253941"/>
            <a:ext cx="1118249" cy="677104"/>
          </a:xfrm>
          <a:prstGeom prst="rect">
            <a:avLst/>
          </a:prstGeom>
          <a:noFill/>
        </p:spPr>
        <p:txBody>
          <a:bodyPr wrap="none" lIns="121917" tIns="60958" rIns="121917" bIns="60958" rtlCol="0">
            <a:spAutoFit/>
          </a:bodyPr>
          <a:lstStyle/>
          <a:p>
            <a:r>
              <a:rPr lang="en-US" sz="1800" dirty="0">
                <a:solidFill>
                  <a:srgbClr val="C00000"/>
                </a:solidFill>
                <a:latin typeface="Helvetica" charset="0"/>
              </a:rPr>
              <a:t>Stanford</a:t>
            </a:r>
          </a:p>
          <a:p>
            <a:r>
              <a:rPr lang="en-US" sz="1800" dirty="0">
                <a:solidFill>
                  <a:srgbClr val="C00000"/>
                </a:solidFill>
                <a:latin typeface="Helvetica" charset="0"/>
              </a:rPr>
              <a:t>NLP</a:t>
            </a:r>
          </a:p>
        </p:txBody>
      </p:sp>
      <p:cxnSp>
        <p:nvCxnSpPr>
          <p:cNvPr id="8" name="Curved Connector 7"/>
          <p:cNvCxnSpPr/>
          <p:nvPr/>
        </p:nvCxnSpPr>
        <p:spPr>
          <a:xfrm rot="10800000">
            <a:off x="1206500" y="3327402"/>
            <a:ext cx="787405" cy="368303"/>
          </a:xfrm>
          <a:prstGeom prst="curvedConnector3">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98500" y="2839325"/>
            <a:ext cx="1297517" cy="677104"/>
          </a:xfrm>
          <a:prstGeom prst="rect">
            <a:avLst/>
          </a:prstGeom>
          <a:noFill/>
        </p:spPr>
        <p:txBody>
          <a:bodyPr wrap="square" lIns="121917" tIns="60958" rIns="121917" bIns="60958" rtlCol="0">
            <a:spAutoFit/>
          </a:bodyPr>
          <a:lstStyle/>
          <a:p>
            <a:r>
              <a:rPr lang="en-US" sz="1800" dirty="0">
                <a:solidFill>
                  <a:srgbClr val="C00000"/>
                </a:solidFill>
                <a:latin typeface="Helvetica" charset="0"/>
              </a:rPr>
              <a:t>Facebook</a:t>
            </a:r>
          </a:p>
          <a:p>
            <a:r>
              <a:rPr lang="en-US" sz="1800" dirty="0">
                <a:solidFill>
                  <a:srgbClr val="C00000"/>
                </a:solidFill>
                <a:latin typeface="Helvetica" charset="0"/>
              </a:rPr>
              <a:t>AI</a:t>
            </a:r>
          </a:p>
        </p:txBody>
      </p:sp>
      <p:sp>
        <p:nvSpPr>
          <p:cNvPr id="10" name="Title 1"/>
          <p:cNvSpPr>
            <a:spLocks noGrp="1"/>
          </p:cNvSpPr>
          <p:nvPr>
            <p:ph type="title"/>
          </p:nvPr>
        </p:nvSpPr>
        <p:spPr>
          <a:xfrm>
            <a:off x="1152834" y="154452"/>
            <a:ext cx="9886331" cy="572112"/>
          </a:xfrm>
        </p:spPr>
        <p:txBody>
          <a:bodyPr/>
          <a:lstStyle/>
          <a:p>
            <a:r>
              <a:rPr lang="en-US" dirty="0" smtClean="0"/>
              <a:t>Results on Benchmark</a:t>
            </a:r>
            <a:endParaRPr lang="en-US" dirty="0"/>
          </a:p>
        </p:txBody>
      </p:sp>
    </p:spTree>
    <p:extLst>
      <p:ext uri="{BB962C8B-B14F-4D97-AF65-F5344CB8AC3E}">
        <p14:creationId xmlns:p14="http://schemas.microsoft.com/office/powerpoint/2010/main" val="1272921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0.1|2"/>
</p:tagLst>
</file>

<file path=ppt/tags/tag2.xml><?xml version="1.0" encoding="utf-8"?>
<p:tagLst xmlns:a="http://schemas.openxmlformats.org/drawingml/2006/main" xmlns:r="http://schemas.openxmlformats.org/officeDocument/2006/relationships" xmlns:p="http://schemas.openxmlformats.org/presentationml/2006/main">
  <p:tag name="TIMING" val="|20.6|4|6.2"/>
</p:tagLst>
</file>

<file path=ppt/tags/tag3.xml><?xml version="1.0" encoding="utf-8"?>
<p:tagLst xmlns:a="http://schemas.openxmlformats.org/drawingml/2006/main" xmlns:r="http://schemas.openxmlformats.org/officeDocument/2006/relationships" xmlns:p="http://schemas.openxmlformats.org/presentationml/2006/main">
  <p:tag name="TIMING" val="|16.5|4.6|2.3"/>
</p:tagLst>
</file>

<file path=ppt/tags/tag4.xml><?xml version="1.0" encoding="utf-8"?>
<p:tagLst xmlns:a="http://schemas.openxmlformats.org/drawingml/2006/main" xmlns:r="http://schemas.openxmlformats.org/officeDocument/2006/relationships" xmlns:p="http://schemas.openxmlformats.org/presentationml/2006/main">
  <p:tag name="TIMING" val="|6.8|6.7|6.5|3.1"/>
</p:tagLst>
</file>

<file path=ppt/tags/tag5.xml><?xml version="1.0" encoding="utf-8"?>
<p:tagLst xmlns:a="http://schemas.openxmlformats.org/drawingml/2006/main" xmlns:r="http://schemas.openxmlformats.org/officeDocument/2006/relationships" xmlns:p="http://schemas.openxmlformats.org/presentationml/2006/main">
  <p:tag name="TIMING" val="|7.7"/>
</p:tagLst>
</file>

<file path=ppt/tags/tag6.xml><?xml version="1.0" encoding="utf-8"?>
<p:tagLst xmlns:a="http://schemas.openxmlformats.org/drawingml/2006/main" xmlns:r="http://schemas.openxmlformats.org/officeDocument/2006/relationships" xmlns:p="http://schemas.openxmlformats.org/presentationml/2006/main">
  <p:tag name="TIMING" val="|4.4"/>
</p:tagLst>
</file>

<file path=ppt/tags/tag7.xml><?xml version="1.0" encoding="utf-8"?>
<p:tagLst xmlns:a="http://schemas.openxmlformats.org/drawingml/2006/main" xmlns:r="http://schemas.openxmlformats.org/officeDocument/2006/relationships" xmlns:p="http://schemas.openxmlformats.org/presentationml/2006/main">
  <p:tag name="TIMING" val="|18|34.7"/>
</p:tagLst>
</file>

<file path=ppt/tags/tag8.xml><?xml version="1.0" encoding="utf-8"?>
<p:tagLst xmlns:a="http://schemas.openxmlformats.org/drawingml/2006/main" xmlns:r="http://schemas.openxmlformats.org/officeDocument/2006/relationships" xmlns:p="http://schemas.openxmlformats.org/presentationml/2006/main">
  <p:tag name="TIMING" val="|3"/>
</p:tagLst>
</file>

<file path=ppt/tags/tag9.xml><?xml version="1.0" encoding="utf-8"?>
<p:tagLst xmlns:a="http://schemas.openxmlformats.org/drawingml/2006/main" xmlns:r="http://schemas.openxmlformats.org/officeDocument/2006/relationships" xmlns:p="http://schemas.openxmlformats.org/presentationml/2006/main">
  <p:tag name="TIMING" val="|4.1|0.7|0.7|0.7|0.8|0.5|0.4|0.7"/>
</p:tagLst>
</file>

<file path=ppt/tags/tag10.xml><?xml version="1.0" encoding="utf-8"?>
<p:tagLst xmlns:a="http://schemas.openxmlformats.org/drawingml/2006/main" xmlns:r="http://schemas.openxmlformats.org/officeDocument/2006/relationships" xmlns:p="http://schemas.openxmlformats.org/presentationml/2006/main">
  <p:tag name="TIMING" val="|4.3|5.4|3.2|1.3"/>
</p:tagLst>
</file>

<file path=ppt/tags/tag11.xml><?xml version="1.0" encoding="utf-8"?>
<p:tagLst xmlns:a="http://schemas.openxmlformats.org/drawingml/2006/main" xmlns:r="http://schemas.openxmlformats.org/officeDocument/2006/relationships" xmlns:p="http://schemas.openxmlformats.org/presentationml/2006/main">
  <p:tag name="TIMING" val="|31|1.8|2.1"/>
</p:tagLst>
</file>

<file path=ppt/tags/tag12.xml><?xml version="1.0" encoding="utf-8"?>
<p:tagLst xmlns:a="http://schemas.openxmlformats.org/drawingml/2006/main" xmlns:r="http://schemas.openxmlformats.org/officeDocument/2006/relationships" xmlns:p="http://schemas.openxmlformats.org/presentationml/2006/main">
  <p:tag name="TIMING" val="|17.9|4.1"/>
</p:tagLst>
</file>

<file path=ppt/tags/tag13.xml><?xml version="1.0" encoding="utf-8"?>
<p:tagLst xmlns:a="http://schemas.openxmlformats.org/drawingml/2006/main" xmlns:r="http://schemas.openxmlformats.org/officeDocument/2006/relationships" xmlns:p="http://schemas.openxmlformats.org/presentationml/2006/main">
  <p:tag name="TIMING" val="|4|11.7"/>
</p:tagLst>
</file>

<file path=ppt/tags/tag14.xml><?xml version="1.0" encoding="utf-8"?>
<p:tagLst xmlns:a="http://schemas.openxmlformats.org/drawingml/2006/main" xmlns:r="http://schemas.openxmlformats.org/officeDocument/2006/relationships" xmlns:p="http://schemas.openxmlformats.org/presentationml/2006/main">
  <p:tag name="TIMING" val="|4.8|11.7|10|1"/>
</p:tagLst>
</file>

<file path=ppt/tags/tag15.xml><?xml version="1.0" encoding="utf-8"?>
<p:tagLst xmlns:a="http://schemas.openxmlformats.org/drawingml/2006/main" xmlns:r="http://schemas.openxmlformats.org/officeDocument/2006/relationships" xmlns:p="http://schemas.openxmlformats.org/presentationml/2006/main">
  <p:tag name="TIMING" val="|74.6|1.5"/>
</p:tagLst>
</file>

<file path=ppt/theme/theme1.xml><?xml version="1.0" encoding="utf-8"?>
<a:theme xmlns:a="http://schemas.openxmlformats.org/drawingml/2006/main" name="comcast">
  <a:themeElements>
    <a:clrScheme name="COMPASS Colors">
      <a:dk1>
        <a:srgbClr val="404040"/>
      </a:dk1>
      <a:lt1>
        <a:sysClr val="window" lastClr="FFFFFF"/>
      </a:lt1>
      <a:dk2>
        <a:srgbClr val="5F5F5F"/>
      </a:dk2>
      <a:lt2>
        <a:srgbClr val="EEECE1"/>
      </a:lt2>
      <a:accent1>
        <a:srgbClr val="02A8DF"/>
      </a:accent1>
      <a:accent2>
        <a:srgbClr val="69CAD9"/>
      </a:accent2>
      <a:accent3>
        <a:srgbClr val="DA5126"/>
      </a:accent3>
      <a:accent4>
        <a:srgbClr val="E07E64"/>
      </a:accent4>
      <a:accent5>
        <a:srgbClr val="98C63D"/>
      </a:accent5>
      <a:accent6>
        <a:srgbClr val="D0DD2A"/>
      </a:accent6>
      <a:hlink>
        <a:srgbClr val="02A8D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10834</TotalTime>
  <Words>3893</Words>
  <Application>Microsoft Macintosh PowerPoint</Application>
  <PresentationFormat>Widescreen</PresentationFormat>
  <Paragraphs>992</Paragraphs>
  <Slides>44</Slides>
  <Notes>40</Notes>
  <HiddenSlides>1</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44</vt:i4>
      </vt:variant>
    </vt:vector>
  </HeadingPairs>
  <TitlesOfParts>
    <vt:vector size="61" baseType="lpstr">
      <vt:lpstr>Arial</vt:lpstr>
      <vt:lpstr>Calibri</vt:lpstr>
      <vt:lpstr>Cambria Math</vt:lpstr>
      <vt:lpstr>Courier</vt:lpstr>
      <vt:lpstr>Courier New</vt:lpstr>
      <vt:lpstr>Gabriola</vt:lpstr>
      <vt:lpstr>Gotham Black</vt:lpstr>
      <vt:lpstr>Gotham Book</vt:lpstr>
      <vt:lpstr>Gotham Medium</vt:lpstr>
      <vt:lpstr>Helvetica</vt:lpstr>
      <vt:lpstr>Helvetica Bold</vt:lpstr>
      <vt:lpstr>Helvetica Neue</vt:lpstr>
      <vt:lpstr>Helvetica Neue Light</vt:lpstr>
      <vt:lpstr>Lucida Console</vt:lpstr>
      <vt:lpstr>Menlo</vt:lpstr>
      <vt:lpstr>Wingdings</vt:lpstr>
      <vt:lpstr>comcast</vt:lpstr>
      <vt:lpstr>“Ask Your TV” Real-Time Question Answering with Recurrent Neural Networks</vt:lpstr>
      <vt:lpstr>PowerPoint Presentation</vt:lpstr>
      <vt:lpstr>X1 Smart TV with Voice</vt:lpstr>
      <vt:lpstr>X1 Smart TV with Voice</vt:lpstr>
      <vt:lpstr>First-order Question Answering</vt:lpstr>
      <vt:lpstr>Question Answering with Knowledge Graph</vt:lpstr>
      <vt:lpstr>Example</vt:lpstr>
      <vt:lpstr>Example</vt:lpstr>
      <vt:lpstr>Example</vt:lpstr>
      <vt:lpstr>Example</vt:lpstr>
      <vt:lpstr>Example</vt:lpstr>
      <vt:lpstr>Example</vt:lpstr>
      <vt:lpstr>Question Answering with Knowledge Graph</vt:lpstr>
      <vt:lpstr>Question Answering with Knowledge Graph</vt:lpstr>
      <vt:lpstr>Recurrent Neural Networks (RNNs) for QA</vt:lpstr>
      <vt:lpstr>        Research vs. Industry</vt:lpstr>
      <vt:lpstr>No Labeled Data?</vt:lpstr>
      <vt:lpstr>Creating Synthetic Data</vt:lpstr>
      <vt:lpstr>Preliminary Results</vt:lpstr>
      <vt:lpstr>Solutions to Overfitting</vt:lpstr>
      <vt:lpstr>Experimental Results</vt:lpstr>
      <vt:lpstr>Experimental Results: Relation Prediction</vt:lpstr>
      <vt:lpstr>Experimental Results: Entity Detection</vt:lpstr>
      <vt:lpstr>Implementation Details</vt:lpstr>
      <vt:lpstr>Implementation Details</vt:lpstr>
      <vt:lpstr>Performance on Real Queries</vt:lpstr>
      <vt:lpstr>Take-away Messages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Limitations</vt:lpstr>
      <vt:lpstr>Limitations</vt:lpstr>
      <vt:lpstr>Limitations</vt:lpstr>
      <vt:lpstr>Limitations</vt:lpstr>
      <vt:lpstr>New Approach</vt:lpstr>
      <vt:lpstr>New Approach</vt:lpstr>
      <vt:lpstr>Performance on Real Queries</vt:lpstr>
      <vt:lpstr>Results on Benchmark</vt:lpstr>
      <vt:lpstr>Results on Benchmark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691</cp:revision>
  <cp:lastPrinted>2016-07-11T15:48:14Z</cp:lastPrinted>
  <dcterms:created xsi:type="dcterms:W3CDTF">2016-06-23T02:27:11Z</dcterms:created>
  <dcterms:modified xsi:type="dcterms:W3CDTF">2016-07-29T20:20:12Z</dcterms:modified>
</cp:coreProperties>
</file>